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72" r:id="rId1"/>
    <p:sldMasterId id="2147483673" r:id="rId2"/>
  </p:sldMasterIdLst>
  <p:notesMasterIdLst>
    <p:notesMasterId r:id="rId4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AD80853-AAD1-4B56-9801-C87903EE77B8}">
  <a:tblStyle styleId="{5AD80853-AAD1-4B56-9801-C87903EE77B8}" styleName="Table_0">
    <a:wholeTbl>
      <a:tcTxStyle b="off" i="off">
        <a:font>
          <a:latin typeface="HelveticaNeueLT Std"/>
          <a:ea typeface="HelveticaNeueLT Std"/>
          <a:cs typeface="HelveticaNeueLT Std"/>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CF6"/>
          </a:solidFill>
        </a:fill>
      </a:tcStyle>
    </a:wholeTbl>
    <a:band1H>
      <a:tcTxStyle b="off" i="off"/>
      <a:tcStyle>
        <a:tcBdr/>
        <a:fill>
          <a:solidFill>
            <a:srgbClr val="D1D7ED"/>
          </a:solidFill>
        </a:fill>
      </a:tcStyle>
    </a:band1H>
    <a:band2H>
      <a:tcTxStyle b="off" i="off"/>
      <a:tcStyle>
        <a:tcBdr/>
      </a:tcStyle>
    </a:band2H>
    <a:band1V>
      <a:tcTxStyle b="off" i="off"/>
      <a:tcStyle>
        <a:tcBdr/>
        <a:fill>
          <a:solidFill>
            <a:srgbClr val="D1D7ED"/>
          </a:solidFill>
        </a:fill>
      </a:tcStyle>
    </a:band1V>
    <a:band2V>
      <a:tcTxStyle b="off" i="off"/>
      <a:tcStyle>
        <a:tcBdr/>
      </a:tcStyle>
    </a:band2V>
    <a:lastCol>
      <a:tcTxStyle b="on" i="off">
        <a:font>
          <a:latin typeface="HelveticaNeueLT Std"/>
          <a:ea typeface="HelveticaNeueLT Std"/>
          <a:cs typeface="HelveticaNeueLT Std"/>
        </a:font>
        <a:schemeClr val="lt1"/>
      </a:tcTxStyle>
      <a:tcStyle>
        <a:tcBdr/>
        <a:fill>
          <a:solidFill>
            <a:schemeClr val="accent1"/>
          </a:solidFill>
        </a:fill>
      </a:tcStyle>
    </a:lastCol>
    <a:firstCol>
      <a:tcTxStyle b="on" i="off">
        <a:font>
          <a:latin typeface="HelveticaNeueLT Std"/>
          <a:ea typeface="HelveticaNeueLT Std"/>
          <a:cs typeface="HelveticaNeueLT Std"/>
        </a:font>
        <a:schemeClr val="lt1"/>
      </a:tcTxStyle>
      <a:tcStyle>
        <a:tcBdr/>
        <a:fill>
          <a:solidFill>
            <a:schemeClr val="accent1"/>
          </a:solidFill>
        </a:fill>
      </a:tcStyle>
    </a:firstCol>
    <a:lastRow>
      <a:tcTxStyle b="on" i="off">
        <a:font>
          <a:latin typeface="HelveticaNeueLT Std"/>
          <a:ea typeface="HelveticaNeueLT Std"/>
          <a:cs typeface="HelveticaNeueLT Std"/>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HelveticaNeueLT Std"/>
          <a:ea typeface="HelveticaNeueLT Std"/>
          <a:cs typeface="HelveticaNeueLT Std"/>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F4E58C73-D0CB-488C-9FE6-3CF01C38AEBF}"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68"/>
  </p:normalViewPr>
  <p:slideViewPr>
    <p:cSldViewPr snapToGrid="0">
      <p:cViewPr varScale="1">
        <p:scale>
          <a:sx n="105" d="100"/>
          <a:sy n="105" d="100"/>
        </p:scale>
        <p:origin x="840" y="20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isealalliance.org/benchmarking"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www.isealalliance.org/get-involved/resources/benchmarking-resources" TargetMode="External"/><Relationship Id="rId4" Type="http://schemas.openxmlformats.org/officeDocument/2006/relationships/hyperlink" Target="https://www.isealalliance.org/sites/default/files/resource/2019-03/ISEAL%20Benchmarking%20Good%20Practice%20Guidance%20draft%200.2%201Mar19_0.pdf"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worldbenchmarkingalliance.org/the-five-reasons-benchmarks-work"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9" name="Google Shape;37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55e1c8e356_9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g55e1c8e356_9_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1800"/>
              <a:buFont typeface="Arial"/>
              <a:buNone/>
            </a:pPr>
            <a:r>
              <a:rPr lang="en-US" sz="1400" b="1">
                <a:latin typeface="Arial"/>
                <a:ea typeface="Arial"/>
                <a:cs typeface="Arial"/>
                <a:sym typeface="Arial"/>
              </a:rPr>
              <a:t>ISEAL: </a:t>
            </a:r>
            <a:r>
              <a:rPr lang="en-US" sz="1400" b="1">
                <a:solidFill>
                  <a:schemeClr val="dk2"/>
                </a:solidFill>
                <a:latin typeface="Arial"/>
                <a:ea typeface="Arial"/>
                <a:cs typeface="Arial"/>
                <a:sym typeface="Arial"/>
              </a:rPr>
              <a:t>Defining good practices for credible benchmarking.</a:t>
            </a:r>
            <a:endParaRPr sz="1400">
              <a:latin typeface="Arial"/>
              <a:ea typeface="Arial"/>
              <a:cs typeface="Arial"/>
              <a:sym typeface="Arial"/>
            </a:endParaRPr>
          </a:p>
          <a:p>
            <a:pPr marL="0" lvl="0" indent="0" algn="l" rtl="0">
              <a:lnSpc>
                <a:spcPct val="90000"/>
              </a:lnSpc>
              <a:spcBef>
                <a:spcPts val="0"/>
              </a:spcBef>
              <a:spcAft>
                <a:spcPts val="0"/>
              </a:spcAft>
              <a:buClr>
                <a:schemeClr val="dk2"/>
              </a:buClr>
              <a:buSzPts val="1800"/>
              <a:buFont typeface="Arial"/>
              <a:buNone/>
            </a:pPr>
            <a:endParaRPr sz="1400">
              <a:solidFill>
                <a:schemeClr val="dk2"/>
              </a:solidFill>
              <a:latin typeface="Arial"/>
              <a:ea typeface="Arial"/>
              <a:cs typeface="Arial"/>
              <a:sym typeface="Arial"/>
            </a:endParaRPr>
          </a:p>
          <a:p>
            <a:pPr marL="285750" lvl="0" indent="-285750" algn="l" rtl="0">
              <a:lnSpc>
                <a:spcPct val="90000"/>
              </a:lnSpc>
              <a:spcBef>
                <a:spcPts val="0"/>
              </a:spcBef>
              <a:spcAft>
                <a:spcPts val="0"/>
              </a:spcAft>
              <a:buClr>
                <a:schemeClr val="dk2"/>
              </a:buClr>
              <a:buSzPts val="1800"/>
              <a:buChar char="•"/>
            </a:pPr>
            <a:r>
              <a:rPr lang="en-US" sz="1400">
                <a:solidFill>
                  <a:schemeClr val="dk2"/>
                </a:solidFill>
                <a:latin typeface="Arial"/>
                <a:ea typeface="Arial"/>
                <a:cs typeface="Arial"/>
                <a:sym typeface="Arial"/>
              </a:rPr>
              <a:t>Governments, companies and other stakeholders use voluntary standards or similar sustainability tools to realize more responsible and sustainable supply chains. </a:t>
            </a:r>
            <a:endParaRPr sz="2800">
              <a:latin typeface="Helvetica Neue"/>
              <a:ea typeface="Helvetica Neue"/>
              <a:cs typeface="Helvetica Neue"/>
              <a:sym typeface="Helvetica Neue"/>
            </a:endParaRPr>
          </a:p>
          <a:p>
            <a:pPr marL="285750" lvl="0" indent="-171450" algn="l" rtl="0">
              <a:lnSpc>
                <a:spcPct val="90000"/>
              </a:lnSpc>
              <a:spcBef>
                <a:spcPts val="0"/>
              </a:spcBef>
              <a:spcAft>
                <a:spcPts val="0"/>
              </a:spcAft>
              <a:buClr>
                <a:schemeClr val="dk2"/>
              </a:buClr>
              <a:buSzPts val="1800"/>
              <a:buFont typeface="Arial"/>
              <a:buNone/>
            </a:pPr>
            <a:endParaRPr sz="1400">
              <a:solidFill>
                <a:schemeClr val="dk2"/>
              </a:solidFill>
              <a:latin typeface="Arial"/>
              <a:ea typeface="Arial"/>
              <a:cs typeface="Arial"/>
              <a:sym typeface="Arial"/>
            </a:endParaRPr>
          </a:p>
          <a:p>
            <a:pPr marL="285750" lvl="0" indent="-285750" algn="l" rtl="0">
              <a:lnSpc>
                <a:spcPct val="90000"/>
              </a:lnSpc>
              <a:spcBef>
                <a:spcPts val="0"/>
              </a:spcBef>
              <a:spcAft>
                <a:spcPts val="0"/>
              </a:spcAft>
              <a:buClr>
                <a:schemeClr val="dk2"/>
              </a:buClr>
              <a:buSzPts val="1800"/>
              <a:buChar char="•"/>
            </a:pPr>
            <a:r>
              <a:rPr lang="en-US" sz="1400">
                <a:solidFill>
                  <a:schemeClr val="dk2"/>
                </a:solidFill>
                <a:latin typeface="Helvetica Neue"/>
                <a:ea typeface="Helvetica Neue"/>
                <a:cs typeface="Helvetica Neue"/>
                <a:sym typeface="Helvetica Neue"/>
              </a:rPr>
              <a:t>Governments, companies and other stakeholders</a:t>
            </a:r>
            <a:r>
              <a:rPr lang="en-US" sz="1400">
                <a:solidFill>
                  <a:schemeClr val="dk2"/>
                </a:solidFill>
                <a:latin typeface="Arial"/>
                <a:ea typeface="Arial"/>
                <a:cs typeface="Arial"/>
                <a:sym typeface="Arial"/>
              </a:rPr>
              <a:t> often use benchmarking or recognition processes to assess and qualify standards and similar initiatives. </a:t>
            </a:r>
            <a:endParaRPr sz="2800">
              <a:latin typeface="Helvetica Neue"/>
              <a:ea typeface="Helvetica Neue"/>
              <a:cs typeface="Helvetica Neue"/>
              <a:sym typeface="Helvetica Neue"/>
            </a:endParaRPr>
          </a:p>
          <a:p>
            <a:pPr marL="285750" lvl="0" indent="-171450" algn="l" rtl="0">
              <a:lnSpc>
                <a:spcPct val="90000"/>
              </a:lnSpc>
              <a:spcBef>
                <a:spcPts val="0"/>
              </a:spcBef>
              <a:spcAft>
                <a:spcPts val="0"/>
              </a:spcAft>
              <a:buClr>
                <a:schemeClr val="dk2"/>
              </a:buClr>
              <a:buSzPts val="1800"/>
              <a:buFont typeface="Arial"/>
              <a:buNone/>
            </a:pPr>
            <a:endParaRPr sz="1400">
              <a:solidFill>
                <a:schemeClr val="dk2"/>
              </a:solidFill>
              <a:latin typeface="Arial"/>
              <a:ea typeface="Arial"/>
              <a:cs typeface="Arial"/>
              <a:sym typeface="Arial"/>
            </a:endParaRPr>
          </a:p>
          <a:p>
            <a:pPr marL="285750" lvl="0" indent="-285750" algn="l" rtl="0">
              <a:lnSpc>
                <a:spcPct val="90000"/>
              </a:lnSpc>
              <a:spcBef>
                <a:spcPts val="0"/>
              </a:spcBef>
              <a:spcAft>
                <a:spcPts val="0"/>
              </a:spcAft>
              <a:buClr>
                <a:schemeClr val="dk2"/>
              </a:buClr>
              <a:buSzPts val="1800"/>
              <a:buChar char="•"/>
            </a:pPr>
            <a:r>
              <a:rPr lang="en-US" sz="1400">
                <a:solidFill>
                  <a:schemeClr val="dk2"/>
                </a:solidFill>
                <a:latin typeface="Arial"/>
                <a:ea typeface="Arial"/>
                <a:cs typeface="Arial"/>
                <a:sym typeface="Arial"/>
              </a:rPr>
              <a:t>Benchmarks also rank companies for their sustainability performance. </a:t>
            </a:r>
            <a:endParaRPr sz="2800">
              <a:latin typeface="Helvetica Neue"/>
              <a:ea typeface="Helvetica Neue"/>
              <a:cs typeface="Helvetica Neue"/>
              <a:sym typeface="Helvetica Neue"/>
            </a:endParaRPr>
          </a:p>
          <a:p>
            <a:pPr marL="285750" lvl="0" indent="-171450" algn="l" rtl="0">
              <a:lnSpc>
                <a:spcPct val="90000"/>
              </a:lnSpc>
              <a:spcBef>
                <a:spcPts val="0"/>
              </a:spcBef>
              <a:spcAft>
                <a:spcPts val="0"/>
              </a:spcAft>
              <a:buClr>
                <a:schemeClr val="dk2"/>
              </a:buClr>
              <a:buSzPts val="1800"/>
              <a:buFont typeface="Arial"/>
              <a:buNone/>
            </a:pPr>
            <a:endParaRPr sz="1400">
              <a:solidFill>
                <a:schemeClr val="dk2"/>
              </a:solidFill>
              <a:latin typeface="Arial"/>
              <a:ea typeface="Arial"/>
              <a:cs typeface="Arial"/>
              <a:sym typeface="Arial"/>
            </a:endParaRPr>
          </a:p>
          <a:p>
            <a:pPr marL="285750" lvl="0" indent="-285750" algn="l" rtl="0">
              <a:lnSpc>
                <a:spcPct val="90000"/>
              </a:lnSpc>
              <a:spcBef>
                <a:spcPts val="0"/>
              </a:spcBef>
              <a:spcAft>
                <a:spcPts val="0"/>
              </a:spcAft>
              <a:buClr>
                <a:schemeClr val="dk2"/>
              </a:buClr>
              <a:buSzPts val="1800"/>
              <a:buChar char="•"/>
            </a:pPr>
            <a:r>
              <a:rPr lang="en-US" sz="1400">
                <a:solidFill>
                  <a:schemeClr val="dk2"/>
                </a:solidFill>
                <a:latin typeface="Arial"/>
                <a:ea typeface="Arial"/>
                <a:cs typeface="Arial"/>
                <a:sym typeface="Arial"/>
              </a:rPr>
              <a:t>To improve the quality, transparency and alignment of these processes, ISEAL is consulting on a draft Sustainability Benchmarking Good Practice Guide. </a:t>
            </a:r>
            <a:endParaRPr sz="1400">
              <a:solidFill>
                <a:schemeClr val="dk2"/>
              </a:solidFill>
              <a:latin typeface="Arial"/>
              <a:ea typeface="Arial"/>
              <a:cs typeface="Arial"/>
              <a:sym typeface="Arial"/>
            </a:endParaRPr>
          </a:p>
          <a:p>
            <a:pPr marL="285750" lvl="0" indent="-171450" algn="l" rtl="0">
              <a:lnSpc>
                <a:spcPct val="90000"/>
              </a:lnSpc>
              <a:spcBef>
                <a:spcPts val="0"/>
              </a:spcBef>
              <a:spcAft>
                <a:spcPts val="0"/>
              </a:spcAft>
              <a:buClr>
                <a:schemeClr val="dk2"/>
              </a:buClr>
              <a:buSzPts val="1800"/>
              <a:buFont typeface="Arial"/>
              <a:buNone/>
            </a:pPr>
            <a:endParaRPr sz="1400">
              <a:solidFill>
                <a:schemeClr val="dk2"/>
              </a:solidFill>
              <a:latin typeface="Arial"/>
              <a:ea typeface="Arial"/>
              <a:cs typeface="Arial"/>
              <a:sym typeface="Arial"/>
            </a:endParaRPr>
          </a:p>
          <a:p>
            <a:pPr marL="285750" lvl="0" indent="-285750" algn="l" rtl="0">
              <a:lnSpc>
                <a:spcPct val="90000"/>
              </a:lnSpc>
              <a:spcBef>
                <a:spcPts val="0"/>
              </a:spcBef>
              <a:spcAft>
                <a:spcPts val="0"/>
              </a:spcAft>
              <a:buClr>
                <a:schemeClr val="dk2"/>
              </a:buClr>
              <a:buSzPts val="1800"/>
              <a:buChar char="•"/>
            </a:pPr>
            <a:r>
              <a:rPr lang="en-US" sz="1400">
                <a:solidFill>
                  <a:schemeClr val="dk2"/>
                </a:solidFill>
                <a:latin typeface="Arial"/>
                <a:ea typeface="Arial"/>
                <a:cs typeface="Arial"/>
                <a:sym typeface="Arial"/>
              </a:rPr>
              <a:t>To ensure consistent, accurate and robust benchmarking, ISEAL has developed a practical guide for organisations who commission or carry out sustainability benchmarks. In particular, the guidance aims to support public policy-making and inform policy design, which will help stimulate the development of advanced smart-mix policies for sustainable production and consumption.</a:t>
            </a:r>
            <a:endParaRPr sz="2800">
              <a:latin typeface="Helvetica Neue"/>
              <a:ea typeface="Helvetica Neue"/>
              <a:cs typeface="Helvetica Neue"/>
              <a:sym typeface="Helvetica Neue"/>
            </a:endParaRPr>
          </a:p>
          <a:p>
            <a:pPr marL="285750" lvl="0" indent="-171450" algn="l" rtl="0">
              <a:lnSpc>
                <a:spcPct val="90000"/>
              </a:lnSpc>
              <a:spcBef>
                <a:spcPts val="0"/>
              </a:spcBef>
              <a:spcAft>
                <a:spcPts val="0"/>
              </a:spcAft>
              <a:buClr>
                <a:schemeClr val="dk2"/>
              </a:buClr>
              <a:buSzPts val="1800"/>
              <a:buFont typeface="Arial"/>
              <a:buNone/>
            </a:pPr>
            <a:endParaRPr sz="1400">
              <a:solidFill>
                <a:schemeClr val="dk2"/>
              </a:solidFill>
              <a:latin typeface="Arial"/>
              <a:ea typeface="Arial"/>
              <a:cs typeface="Arial"/>
              <a:sym typeface="Arial"/>
            </a:endParaRPr>
          </a:p>
          <a:p>
            <a:pPr marL="285750" lvl="0" indent="-285750" algn="l" rtl="0">
              <a:lnSpc>
                <a:spcPct val="90000"/>
              </a:lnSpc>
              <a:spcBef>
                <a:spcPts val="0"/>
              </a:spcBef>
              <a:spcAft>
                <a:spcPts val="0"/>
              </a:spcAft>
              <a:buClr>
                <a:schemeClr val="dk2"/>
              </a:buClr>
              <a:buSzPts val="1800"/>
              <a:buChar char="•"/>
            </a:pPr>
            <a:r>
              <a:rPr lang="en-US" sz="1400">
                <a:solidFill>
                  <a:schemeClr val="dk2"/>
                </a:solidFill>
                <a:latin typeface="Arial"/>
                <a:ea typeface="Arial"/>
                <a:cs typeface="Arial"/>
                <a:sym typeface="Arial"/>
              </a:rPr>
              <a:t>This project is supported by the Deutsche Gesellschaft für Internationale Zusammenarbeit (GIZ), on behalf of the Federal Ministry for Economic Cooperation and Development (BMZ). </a:t>
            </a:r>
            <a:endParaRPr sz="1400">
              <a:solidFill>
                <a:schemeClr val="dk2"/>
              </a:solidFill>
              <a:latin typeface="Arial"/>
              <a:ea typeface="Arial"/>
              <a:cs typeface="Arial"/>
              <a:sym typeface="Arial"/>
            </a:endParaRPr>
          </a:p>
          <a:p>
            <a:pPr marL="0" lvl="0" indent="0" algn="l" rtl="0">
              <a:lnSpc>
                <a:spcPct val="90000"/>
              </a:lnSpc>
              <a:spcBef>
                <a:spcPts val="0"/>
              </a:spcBef>
              <a:spcAft>
                <a:spcPts val="0"/>
              </a:spcAft>
              <a:buSzPts val="1400"/>
              <a:buNone/>
            </a:pPr>
            <a:endParaRPr sz="1400">
              <a:solidFill>
                <a:schemeClr val="dk2"/>
              </a:solidFill>
              <a:latin typeface="Arial"/>
              <a:ea typeface="Arial"/>
              <a:cs typeface="Arial"/>
              <a:sym typeface="Arial"/>
            </a:endParaRPr>
          </a:p>
          <a:p>
            <a:pPr marL="0" lvl="0" indent="0" algn="l" rtl="0">
              <a:lnSpc>
                <a:spcPct val="90000"/>
              </a:lnSpc>
              <a:spcBef>
                <a:spcPts val="0"/>
              </a:spcBef>
              <a:spcAft>
                <a:spcPts val="0"/>
              </a:spcAft>
              <a:buSzPts val="1400"/>
              <a:buNone/>
            </a:pPr>
            <a:endParaRPr sz="1400">
              <a:solidFill>
                <a:schemeClr val="dk2"/>
              </a:solidFill>
              <a:latin typeface="Arial"/>
              <a:ea typeface="Arial"/>
              <a:cs typeface="Arial"/>
              <a:sym typeface="Arial"/>
            </a:endParaRPr>
          </a:p>
          <a:p>
            <a:pPr marL="0" lvl="0" indent="0" algn="l" rtl="0">
              <a:lnSpc>
                <a:spcPct val="90000"/>
              </a:lnSpc>
              <a:spcBef>
                <a:spcPts val="0"/>
              </a:spcBef>
              <a:spcAft>
                <a:spcPts val="0"/>
              </a:spcAft>
              <a:buClr>
                <a:schemeClr val="dk1"/>
              </a:buClr>
              <a:buSzPts val="1700"/>
              <a:buFont typeface="Arial"/>
              <a:buNone/>
            </a:pPr>
            <a:r>
              <a:rPr lang="en-US" sz="1400" b="1">
                <a:latin typeface="Arial"/>
                <a:ea typeface="Arial"/>
                <a:cs typeface="Arial"/>
                <a:sym typeface="Arial"/>
              </a:rPr>
              <a:t>ISEAL:</a:t>
            </a:r>
            <a:endParaRPr sz="1400" b="1">
              <a:latin typeface="Arial"/>
              <a:ea typeface="Arial"/>
              <a:cs typeface="Arial"/>
              <a:sym typeface="Arial"/>
            </a:endParaRPr>
          </a:p>
          <a:p>
            <a:pPr marL="342900" lvl="0" indent="-234950" algn="l" rtl="0">
              <a:lnSpc>
                <a:spcPct val="90000"/>
              </a:lnSpc>
              <a:spcBef>
                <a:spcPts val="0"/>
              </a:spcBef>
              <a:spcAft>
                <a:spcPts val="0"/>
              </a:spcAft>
              <a:buClr>
                <a:schemeClr val="dk1"/>
              </a:buClr>
              <a:buSzPts val="1700"/>
              <a:buFont typeface="Arial"/>
              <a:buNone/>
            </a:pPr>
            <a:endParaRPr sz="1400">
              <a:latin typeface="Arial"/>
              <a:ea typeface="Arial"/>
              <a:cs typeface="Arial"/>
              <a:sym typeface="Arial"/>
            </a:endParaRPr>
          </a:p>
          <a:p>
            <a:pPr marL="342900" lvl="0" indent="-323850" algn="l" rtl="0">
              <a:lnSpc>
                <a:spcPct val="90000"/>
              </a:lnSpc>
              <a:spcBef>
                <a:spcPts val="0"/>
              </a:spcBef>
              <a:spcAft>
                <a:spcPts val="0"/>
              </a:spcAft>
              <a:buClr>
                <a:schemeClr val="dk1"/>
              </a:buClr>
              <a:buSzPts val="1400"/>
              <a:buAutoNum type="arabicPeriod"/>
            </a:pPr>
            <a:r>
              <a:rPr lang="en-US" sz="1400">
                <a:latin typeface="Arial"/>
                <a:ea typeface="Arial"/>
                <a:cs typeface="Arial"/>
                <a:sym typeface="Arial"/>
              </a:rPr>
              <a:t>ISEAL Benchmarking </a:t>
            </a:r>
            <a:r>
              <a:rPr lang="en-US" sz="1400" u="sng">
                <a:solidFill>
                  <a:schemeClr val="hlink"/>
                </a:solidFill>
                <a:latin typeface="Arial"/>
                <a:ea typeface="Arial"/>
                <a:cs typeface="Arial"/>
                <a:sym typeface="Arial"/>
                <a:hlinkClick r:id="rId3"/>
              </a:rPr>
              <a:t>landing page</a:t>
            </a:r>
            <a:endParaRPr sz="1400">
              <a:latin typeface="Arial"/>
              <a:ea typeface="Arial"/>
              <a:cs typeface="Arial"/>
              <a:sym typeface="Arial"/>
            </a:endParaRPr>
          </a:p>
          <a:p>
            <a:pPr marL="342900" lvl="0" indent="-234950" algn="l" rtl="0">
              <a:lnSpc>
                <a:spcPct val="90000"/>
              </a:lnSpc>
              <a:spcBef>
                <a:spcPts val="0"/>
              </a:spcBef>
              <a:spcAft>
                <a:spcPts val="0"/>
              </a:spcAft>
              <a:buClr>
                <a:schemeClr val="dk1"/>
              </a:buClr>
              <a:buSzPts val="1400"/>
              <a:buFont typeface="Arial"/>
              <a:buNone/>
            </a:pPr>
            <a:endParaRPr sz="1400">
              <a:latin typeface="Arial"/>
              <a:ea typeface="Arial"/>
              <a:cs typeface="Arial"/>
              <a:sym typeface="Arial"/>
            </a:endParaRPr>
          </a:p>
          <a:p>
            <a:pPr marL="342900" lvl="0" indent="-323850" algn="l" rtl="0">
              <a:lnSpc>
                <a:spcPct val="90000"/>
              </a:lnSpc>
              <a:spcBef>
                <a:spcPts val="0"/>
              </a:spcBef>
              <a:spcAft>
                <a:spcPts val="0"/>
              </a:spcAft>
              <a:buClr>
                <a:schemeClr val="dk1"/>
              </a:buClr>
              <a:buSzPts val="1400"/>
              <a:buAutoNum type="arabicPeriod"/>
            </a:pPr>
            <a:r>
              <a:rPr lang="en-US" sz="1400">
                <a:latin typeface="Arial"/>
                <a:ea typeface="Arial"/>
                <a:cs typeface="Arial"/>
                <a:sym typeface="Arial"/>
              </a:rPr>
              <a:t>Sustainability Benchmarking Good Practice Guide (</a:t>
            </a:r>
            <a:r>
              <a:rPr lang="en-US" sz="1400" u="sng">
                <a:solidFill>
                  <a:schemeClr val="hlink"/>
                </a:solidFill>
                <a:latin typeface="Arial"/>
                <a:ea typeface="Arial"/>
                <a:cs typeface="Arial"/>
                <a:sym typeface="Arial"/>
                <a:hlinkClick r:id="rId4"/>
              </a:rPr>
              <a:t>v0.2</a:t>
            </a:r>
            <a:r>
              <a:rPr lang="en-US" sz="1400">
                <a:latin typeface="Arial"/>
                <a:ea typeface="Arial"/>
                <a:cs typeface="Arial"/>
                <a:sym typeface="Arial"/>
              </a:rPr>
              <a:t>)</a:t>
            </a:r>
            <a:endParaRPr sz="1400">
              <a:latin typeface="Arial"/>
              <a:ea typeface="Arial"/>
              <a:cs typeface="Arial"/>
              <a:sym typeface="Arial"/>
            </a:endParaRPr>
          </a:p>
          <a:p>
            <a:pPr marL="342900" lvl="0" indent="-323850" algn="l" rtl="0">
              <a:lnSpc>
                <a:spcPct val="90000"/>
              </a:lnSpc>
              <a:spcBef>
                <a:spcPts val="1000"/>
              </a:spcBef>
              <a:spcAft>
                <a:spcPts val="0"/>
              </a:spcAft>
              <a:buClr>
                <a:schemeClr val="dk1"/>
              </a:buClr>
              <a:buSzPts val="1400"/>
              <a:buAutoNum type="arabicPeriod"/>
            </a:pPr>
            <a:r>
              <a:rPr lang="en-US" sz="1400">
                <a:latin typeface="Arial"/>
                <a:ea typeface="Arial"/>
                <a:cs typeface="Arial"/>
                <a:sym typeface="Arial"/>
              </a:rPr>
              <a:t>Benchmarking </a:t>
            </a:r>
            <a:r>
              <a:rPr lang="en-US" sz="1400" u="sng">
                <a:solidFill>
                  <a:schemeClr val="hlink"/>
                </a:solidFill>
                <a:latin typeface="Arial"/>
                <a:ea typeface="Arial"/>
                <a:cs typeface="Arial"/>
                <a:sym typeface="Arial"/>
                <a:hlinkClick r:id="rId5"/>
              </a:rPr>
              <a:t>resources</a:t>
            </a:r>
            <a:endParaRPr sz="1400">
              <a:latin typeface="Arial"/>
              <a:ea typeface="Arial"/>
              <a:cs typeface="Arial"/>
              <a:sym typeface="Arial"/>
            </a:endParaRPr>
          </a:p>
          <a:p>
            <a:pPr marL="0" lvl="0" indent="0" algn="l" rtl="0">
              <a:lnSpc>
                <a:spcPct val="90000"/>
              </a:lnSpc>
              <a:spcBef>
                <a:spcPts val="0"/>
              </a:spcBef>
              <a:spcAft>
                <a:spcPts val="0"/>
              </a:spcAft>
              <a:buClr>
                <a:srgbClr val="000000"/>
              </a:buClr>
              <a:buSzPts val="1400"/>
              <a:buFont typeface="Arial"/>
              <a:buNone/>
            </a:pPr>
            <a:endParaRPr sz="1400">
              <a:latin typeface="Arial"/>
              <a:ea typeface="Arial"/>
              <a:cs typeface="Arial"/>
              <a:sym typeface="Arial"/>
            </a:endParaRPr>
          </a:p>
          <a:p>
            <a:pPr marL="0" lvl="0" indent="0" algn="l" rtl="0">
              <a:lnSpc>
                <a:spcPct val="90000"/>
              </a:lnSpc>
              <a:spcBef>
                <a:spcPts val="0"/>
              </a:spcBef>
              <a:spcAft>
                <a:spcPts val="0"/>
              </a:spcAft>
              <a:buClr>
                <a:srgbClr val="000000"/>
              </a:buClr>
              <a:buSzPts val="1400"/>
              <a:buFont typeface="Arial"/>
              <a:buNone/>
            </a:pPr>
            <a:endParaRPr sz="1400" b="1">
              <a:latin typeface="Arial"/>
              <a:ea typeface="Arial"/>
              <a:cs typeface="Arial"/>
              <a:sym typeface="Arial"/>
            </a:endParaRPr>
          </a:p>
          <a:p>
            <a:pPr marL="0" lvl="0" indent="0" algn="l" rtl="0">
              <a:lnSpc>
                <a:spcPct val="90000"/>
              </a:lnSpc>
              <a:spcBef>
                <a:spcPts val="0"/>
              </a:spcBef>
              <a:spcAft>
                <a:spcPts val="0"/>
              </a:spcAft>
              <a:buClr>
                <a:srgbClr val="000000"/>
              </a:buClr>
              <a:buSzPts val="1400"/>
              <a:buFont typeface="Arial"/>
              <a:buNone/>
            </a:pPr>
            <a:r>
              <a:rPr lang="en-US" sz="1400" b="1">
                <a:latin typeface="Arial"/>
                <a:ea typeface="Arial"/>
                <a:cs typeface="Arial"/>
                <a:sym typeface="Arial"/>
              </a:rPr>
              <a:t>Opportunities for the CFMB</a:t>
            </a:r>
            <a:endParaRPr sz="1400" b="1">
              <a:latin typeface="Arial"/>
              <a:ea typeface="Arial"/>
              <a:cs typeface="Arial"/>
              <a:sym typeface="Arial"/>
            </a:endParaRPr>
          </a:p>
          <a:p>
            <a:pPr marL="0" lvl="0" indent="0" algn="l" rtl="0">
              <a:lnSpc>
                <a:spcPct val="90000"/>
              </a:lnSpc>
              <a:spcBef>
                <a:spcPts val="0"/>
              </a:spcBef>
              <a:spcAft>
                <a:spcPts val="0"/>
              </a:spcAft>
              <a:buClr>
                <a:schemeClr val="dk1"/>
              </a:buClr>
              <a:buSzPts val="1700"/>
              <a:buFont typeface="Arial"/>
              <a:buNone/>
            </a:pPr>
            <a:endParaRPr sz="1400" b="1">
              <a:latin typeface="Arial"/>
              <a:ea typeface="Arial"/>
              <a:cs typeface="Arial"/>
              <a:sym typeface="Arial"/>
            </a:endParaRPr>
          </a:p>
          <a:p>
            <a:pPr marL="0" lvl="0" indent="0" algn="l" rtl="0">
              <a:lnSpc>
                <a:spcPct val="90000"/>
              </a:lnSpc>
              <a:spcBef>
                <a:spcPts val="0"/>
              </a:spcBef>
              <a:spcAft>
                <a:spcPts val="0"/>
              </a:spcAft>
              <a:buSzPts val="1400"/>
              <a:buNone/>
            </a:pPr>
            <a:r>
              <a:rPr lang="en-US" sz="1400">
                <a:latin typeface="Arial"/>
                <a:ea typeface="Arial"/>
                <a:cs typeface="Arial"/>
                <a:sym typeface="Arial"/>
              </a:rPr>
              <a:t>Textile Exchange is an ISEAL member. We are contributing to the development of the guide, and aim for the CFMB to be recognized by ISEAL as a best in class benchmark program. </a:t>
            </a:r>
            <a:endParaRPr sz="1400">
              <a:solidFill>
                <a:schemeClr val="dk2"/>
              </a:solidFill>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462" name="Google Shape;462;g55e1c8e356_9_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55e1c8e356_9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g55e1c8e356_9_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1" name="Google Shape;471;g55e1c8e356_9_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5e1c8e356_9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g55e1c8e356_9_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342900" lvl="0" indent="-342900" algn="l" rtl="0">
              <a:lnSpc>
                <a:spcPct val="120000"/>
              </a:lnSpc>
              <a:spcBef>
                <a:spcPts val="0"/>
              </a:spcBef>
              <a:spcAft>
                <a:spcPts val="0"/>
              </a:spcAft>
              <a:buClr>
                <a:schemeClr val="dk1"/>
              </a:buClr>
              <a:buSzPts val="1200"/>
              <a:buFont typeface="Arial"/>
              <a:buAutoNum type="arabicPeriod"/>
            </a:pPr>
            <a:r>
              <a:rPr lang="en-US" sz="1200" b="1">
                <a:latin typeface="Arial"/>
                <a:ea typeface="Arial"/>
                <a:cs typeface="Arial"/>
                <a:sym typeface="Arial"/>
              </a:rPr>
              <a:t>Benchmarks clarify what societies expect from industries and companies. </a:t>
            </a:r>
            <a:r>
              <a:rPr lang="en-US" sz="1200">
                <a:latin typeface="Arial"/>
                <a:ea typeface="Arial"/>
                <a:cs typeface="Arial"/>
                <a:sym typeface="Arial"/>
              </a:rPr>
              <a:t>Companies often deal with a wide range of stakeholders with diverging expectations and priorities. Through an extensive multi-stakeholder consultation process, benchmarks can identify common ground among key stakeholders and build consensus around these expectations. Benchmark methodologies can then translate these expectations into clear metrics, providing companies with a path forward</a:t>
            </a:r>
            <a:r>
              <a:rPr lang="en-US" sz="1200">
                <a:solidFill>
                  <a:srgbClr val="005596"/>
                </a:solidFill>
                <a:latin typeface="Arial"/>
                <a:ea typeface="Arial"/>
                <a:cs typeface="Arial"/>
                <a:sym typeface="Arial"/>
              </a:rPr>
              <a:t>. </a:t>
            </a:r>
            <a:r>
              <a:rPr lang="en-US" sz="1200" i="1">
                <a:solidFill>
                  <a:srgbClr val="005596"/>
                </a:solidFill>
                <a:latin typeface="Arial"/>
                <a:ea typeface="Arial"/>
                <a:cs typeface="Arial"/>
                <a:sym typeface="Arial"/>
              </a:rPr>
              <a:t>“Benchmarking helps us understand where the gaps are for us and what stakeholders want us to focus on.”</a:t>
            </a:r>
            <a:endParaRPr/>
          </a:p>
          <a:p>
            <a:pPr marL="0" lvl="0" indent="0" algn="l" rtl="0">
              <a:lnSpc>
                <a:spcPct val="120000"/>
              </a:lnSpc>
              <a:spcBef>
                <a:spcPts val="0"/>
              </a:spcBef>
              <a:spcAft>
                <a:spcPts val="0"/>
              </a:spcAft>
              <a:buClr>
                <a:schemeClr val="dk1"/>
              </a:buClr>
              <a:buSzPts val="1200"/>
              <a:buFont typeface="Calibri"/>
              <a:buNone/>
            </a:pPr>
            <a:endParaRPr sz="1200" i="1">
              <a:solidFill>
                <a:srgbClr val="005596"/>
              </a:solidFill>
              <a:latin typeface="Arial"/>
              <a:ea typeface="Arial"/>
              <a:cs typeface="Arial"/>
              <a:sym typeface="Arial"/>
            </a:endParaRPr>
          </a:p>
          <a:p>
            <a:pPr marL="342900" lvl="0" indent="-342900" algn="l" rtl="0">
              <a:lnSpc>
                <a:spcPct val="120000"/>
              </a:lnSpc>
              <a:spcBef>
                <a:spcPts val="0"/>
              </a:spcBef>
              <a:spcAft>
                <a:spcPts val="0"/>
              </a:spcAft>
              <a:buClr>
                <a:schemeClr val="dk1"/>
              </a:buClr>
              <a:buSzPts val="1200"/>
              <a:buFont typeface="Arial"/>
              <a:buAutoNum type="arabicPeriod"/>
            </a:pPr>
            <a:r>
              <a:rPr lang="en-US" sz="1200" b="1">
                <a:latin typeface="Arial"/>
                <a:ea typeface="Arial"/>
                <a:cs typeface="Arial"/>
                <a:sym typeface="Arial"/>
              </a:rPr>
              <a:t>Benchmarks clarify where and how companies can contribute to sustainability. </a:t>
            </a:r>
            <a:r>
              <a:rPr lang="en-US" sz="1200">
                <a:latin typeface="Arial"/>
                <a:ea typeface="Arial"/>
                <a:cs typeface="Arial"/>
                <a:sym typeface="Arial"/>
              </a:rPr>
              <a:t>The potential contribution of an industry to sustainable development is influenced by an industry’s core business and position in the value chain. This both determines and limits the influence of industries and companies. Benchmarks clarify the role of companies in achieving particular SDGs, but also highlight the responsibilities of other stakeholders. This in turn helps companies prioritize action, which maximizes their contribution in a way that is efficient and effective. </a:t>
            </a:r>
            <a:r>
              <a:rPr lang="en-US" sz="1200" i="1">
                <a:latin typeface="Arial"/>
                <a:ea typeface="Arial"/>
                <a:cs typeface="Arial"/>
                <a:sym typeface="Arial"/>
              </a:rPr>
              <a:t>“You can spend hundreds of millions of dollars on CSR without having much of an impact.” </a:t>
            </a:r>
            <a:r>
              <a:rPr lang="en-US" sz="1200">
                <a:latin typeface="Arial"/>
                <a:ea typeface="Arial"/>
                <a:cs typeface="Arial"/>
                <a:sym typeface="Arial"/>
              </a:rPr>
              <a:t>Provided they are robust, credible, and provide a fair and scrutinized analysis, benchmarks are powerful tools to raise awareness on an issue and shape the debate around what industries can do about it.</a:t>
            </a:r>
            <a:endParaRPr/>
          </a:p>
          <a:p>
            <a:pPr marL="0" lvl="0" indent="0" algn="l" rtl="0">
              <a:lnSpc>
                <a:spcPct val="120000"/>
              </a:lnSpc>
              <a:spcBef>
                <a:spcPts val="0"/>
              </a:spcBef>
              <a:spcAft>
                <a:spcPts val="0"/>
              </a:spcAft>
              <a:buClr>
                <a:schemeClr val="dk1"/>
              </a:buClr>
              <a:buSzPts val="1200"/>
              <a:buFont typeface="Calibri"/>
              <a:buNone/>
            </a:pPr>
            <a:endParaRPr sz="1200">
              <a:latin typeface="Arial"/>
              <a:ea typeface="Arial"/>
              <a:cs typeface="Arial"/>
              <a:sym typeface="Arial"/>
            </a:endParaRPr>
          </a:p>
          <a:p>
            <a:pPr marL="342900" lvl="0" indent="-342900" algn="l" rtl="0">
              <a:lnSpc>
                <a:spcPct val="120000"/>
              </a:lnSpc>
              <a:spcBef>
                <a:spcPts val="0"/>
              </a:spcBef>
              <a:spcAft>
                <a:spcPts val="0"/>
              </a:spcAft>
              <a:buClr>
                <a:schemeClr val="dk1"/>
              </a:buClr>
              <a:buSzPts val="1200"/>
              <a:buFont typeface="Arial"/>
              <a:buAutoNum type="arabicPeriod"/>
            </a:pPr>
            <a:r>
              <a:rPr lang="en-US" sz="1200" b="1">
                <a:latin typeface="Arial"/>
                <a:ea typeface="Arial"/>
                <a:cs typeface="Arial"/>
                <a:sym typeface="Arial"/>
              </a:rPr>
              <a:t>Benchmarks promote a race to the top. </a:t>
            </a:r>
            <a:r>
              <a:rPr lang="en-US" sz="1200">
                <a:latin typeface="Arial"/>
                <a:ea typeface="Arial"/>
                <a:cs typeface="Arial"/>
                <a:sym typeface="Arial"/>
              </a:rPr>
              <a:t>The league tables that are derived from benchmarks leverage the forces of competition to improve corporate performance; leaders are motivated to do more, while laggards are motivated to catch up. The cyclical nature of benchmarks provides companies with a strong incentive to improve and show progress over time. For top-performers, the results can be used as a source of competitive advantage while low rankings can act as a “wake-up call”. Used in the SDG context, this effect could give companies a powerful incentive to improve their sustainability performance and promote alignment with the 2030 Agenda, as well as help reduce the SDG investment gap.</a:t>
            </a:r>
            <a:endParaRPr/>
          </a:p>
          <a:p>
            <a:pPr marL="0" lvl="0" indent="0" algn="l" rtl="0">
              <a:lnSpc>
                <a:spcPct val="120000"/>
              </a:lnSpc>
              <a:spcBef>
                <a:spcPts val="0"/>
              </a:spcBef>
              <a:spcAft>
                <a:spcPts val="0"/>
              </a:spcAft>
              <a:buClr>
                <a:schemeClr val="dk1"/>
              </a:buClr>
              <a:buSzPts val="1200"/>
              <a:buFont typeface="Calibri"/>
              <a:buNone/>
            </a:pPr>
            <a:endParaRPr sz="1200">
              <a:latin typeface="Arial"/>
              <a:ea typeface="Arial"/>
              <a:cs typeface="Arial"/>
              <a:sym typeface="Arial"/>
            </a:endParaRPr>
          </a:p>
          <a:p>
            <a:pPr marL="342900" lvl="0" indent="-342900" algn="l" rtl="0">
              <a:lnSpc>
                <a:spcPct val="120000"/>
              </a:lnSpc>
              <a:spcBef>
                <a:spcPts val="0"/>
              </a:spcBef>
              <a:spcAft>
                <a:spcPts val="0"/>
              </a:spcAft>
              <a:buClr>
                <a:schemeClr val="dk1"/>
              </a:buClr>
              <a:buSzPts val="1200"/>
              <a:buFont typeface="Arial"/>
              <a:buAutoNum type="arabicPeriod"/>
            </a:pPr>
            <a:r>
              <a:rPr lang="en-US" sz="1200" b="1">
                <a:latin typeface="Arial"/>
                <a:ea typeface="Arial"/>
                <a:cs typeface="Arial"/>
                <a:sym typeface="Arial"/>
              </a:rPr>
              <a:t>Benchmarks help track progress. </a:t>
            </a:r>
            <a:r>
              <a:rPr lang="en-US" sz="1200">
                <a:latin typeface="Arial"/>
                <a:ea typeface="Arial"/>
                <a:cs typeface="Arial"/>
                <a:sym typeface="Arial"/>
              </a:rPr>
              <a:t>The routine issuance of league tables helps to show progress both relative to peers and to societal expectations. “</a:t>
            </a:r>
            <a:r>
              <a:rPr lang="en-US" sz="1200" i="1">
                <a:latin typeface="Arial"/>
                <a:ea typeface="Arial"/>
                <a:cs typeface="Arial"/>
                <a:sym typeface="Arial"/>
              </a:rPr>
              <a:t>Benchmarking is not just a ranking; it’s also showing the gap.</a:t>
            </a:r>
            <a:r>
              <a:rPr lang="en-US" sz="1200">
                <a:latin typeface="Arial"/>
                <a:ea typeface="Arial"/>
                <a:cs typeface="Arial"/>
                <a:sym typeface="Arial"/>
              </a:rPr>
              <a:t>”  This kind of exposure allows companies to learn from benchmarks and use them to progress. Benchmarks can bring important added value by informing and defining corporate strategy.</a:t>
            </a:r>
            <a:endParaRPr/>
          </a:p>
          <a:p>
            <a:pPr marL="0" lvl="0" indent="0" algn="l" rtl="0">
              <a:lnSpc>
                <a:spcPct val="120000"/>
              </a:lnSpc>
              <a:spcBef>
                <a:spcPts val="0"/>
              </a:spcBef>
              <a:spcAft>
                <a:spcPts val="0"/>
              </a:spcAft>
              <a:buClr>
                <a:schemeClr val="dk1"/>
              </a:buClr>
              <a:buSzPts val="1200"/>
              <a:buFont typeface="Calibri"/>
              <a:buNone/>
            </a:pPr>
            <a:endParaRPr sz="1200">
              <a:latin typeface="Arial"/>
              <a:ea typeface="Arial"/>
              <a:cs typeface="Arial"/>
              <a:sym typeface="Arial"/>
            </a:endParaRPr>
          </a:p>
          <a:p>
            <a:pPr marL="342900" lvl="0" indent="-342900" algn="l" rtl="0">
              <a:lnSpc>
                <a:spcPct val="120000"/>
              </a:lnSpc>
              <a:spcBef>
                <a:spcPts val="0"/>
              </a:spcBef>
              <a:spcAft>
                <a:spcPts val="0"/>
              </a:spcAft>
              <a:buClr>
                <a:schemeClr val="dk1"/>
              </a:buClr>
              <a:buSzPts val="1200"/>
              <a:buFont typeface="Arial"/>
              <a:buAutoNum type="arabicPeriod"/>
            </a:pPr>
            <a:r>
              <a:rPr lang="en-US" sz="1200" b="1">
                <a:latin typeface="Arial"/>
                <a:ea typeface="Arial"/>
                <a:cs typeface="Arial"/>
                <a:sym typeface="Arial"/>
              </a:rPr>
              <a:t>Benchmarks promote dialogue and are a proven and effective engagement tool for companies. </a:t>
            </a:r>
            <a:r>
              <a:rPr lang="en-US" sz="1200">
                <a:latin typeface="Arial"/>
                <a:ea typeface="Arial"/>
                <a:cs typeface="Arial"/>
                <a:sym typeface="Arial"/>
              </a:rPr>
              <a:t>Benchmarks build on extensive multi-stakeholder dialogue. “</a:t>
            </a:r>
            <a:r>
              <a:rPr lang="en-US" sz="1200" i="1">
                <a:latin typeface="Arial"/>
                <a:ea typeface="Arial"/>
                <a:cs typeface="Arial"/>
                <a:sym typeface="Arial"/>
              </a:rPr>
              <a:t>The conversation about what constitutes a good contribution to the SDGs amongst key stakeholders is as important as the benchmark itself. The real value lies in the dialogue that is created before, during and after the benchmark</a:t>
            </a:r>
            <a:r>
              <a:rPr lang="en-US" sz="1200">
                <a:latin typeface="Arial"/>
                <a:ea typeface="Arial"/>
                <a:cs typeface="Arial"/>
                <a:sym typeface="Arial"/>
              </a:rPr>
              <a:t>.” Providing all stakeholders with easy-to-use, reliable and comparable information empowers individuals and organizations to exert their full influence to improve corporate sustainability performance. Both investors and civil society frequently use benchmarks and league tables to engage companies and promote corporate change.</a:t>
            </a:r>
            <a:endParaRPr/>
          </a:p>
          <a:p>
            <a:pPr marL="0" lvl="0" indent="0" algn="l" rtl="0">
              <a:lnSpc>
                <a:spcPct val="120000"/>
              </a:lnSpc>
              <a:spcBef>
                <a:spcPts val="0"/>
              </a:spcBef>
              <a:spcAft>
                <a:spcPts val="0"/>
              </a:spcAft>
              <a:buClr>
                <a:schemeClr val="dk1"/>
              </a:buClr>
              <a:buSzPts val="1200"/>
              <a:buFont typeface="Calibri"/>
              <a:buNone/>
            </a:pPr>
            <a:endParaRPr sz="1200">
              <a:latin typeface="Arial"/>
              <a:ea typeface="Arial"/>
              <a:cs typeface="Arial"/>
              <a:sym typeface="Arial"/>
            </a:endParaRPr>
          </a:p>
          <a:p>
            <a:pPr marL="0" lvl="0" indent="0" algn="l" rtl="0">
              <a:lnSpc>
                <a:spcPct val="120000"/>
              </a:lnSpc>
              <a:spcBef>
                <a:spcPts val="0"/>
              </a:spcBef>
              <a:spcAft>
                <a:spcPts val="0"/>
              </a:spcAft>
              <a:buClr>
                <a:srgbClr val="005596"/>
              </a:buClr>
              <a:buSzPts val="1200"/>
              <a:buFont typeface="Calibri"/>
              <a:buNone/>
            </a:pPr>
            <a:r>
              <a:rPr lang="en-US" sz="1200" u="sng">
                <a:solidFill>
                  <a:schemeClr val="hlink"/>
                </a:solidFill>
                <a:hlinkClick r:id="rId3"/>
              </a:rPr>
              <a:t>https://www.worldbenchmarkingalliance.org/the-five-reasons-benchmarks-work</a:t>
            </a:r>
            <a:endParaRPr sz="1200">
              <a:solidFill>
                <a:srgbClr val="005596"/>
              </a:solidFill>
            </a:endParaRPr>
          </a:p>
          <a:p>
            <a:pPr marL="0" lvl="0" indent="0" algn="l" rtl="0">
              <a:lnSpc>
                <a:spcPct val="100000"/>
              </a:lnSpc>
              <a:spcBef>
                <a:spcPts val="0"/>
              </a:spcBef>
              <a:spcAft>
                <a:spcPts val="0"/>
              </a:spcAft>
              <a:buSzPts val="1400"/>
              <a:buNone/>
            </a:pPr>
            <a:endParaRPr/>
          </a:p>
        </p:txBody>
      </p:sp>
      <p:sp>
        <p:nvSpPr>
          <p:cNvPr id="482" name="Google Shape;482;g55e1c8e356_9_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55e1c8e356_9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g55e1c8e356_9_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chemeClr val="dk1"/>
              </a:buClr>
              <a:buSzPts val="1200"/>
              <a:buFont typeface="Arial"/>
              <a:buNone/>
            </a:pPr>
            <a:r>
              <a:rPr lang="en-US" sz="1200">
                <a:latin typeface="Arial"/>
                <a:ea typeface="Arial"/>
                <a:cs typeface="Arial"/>
                <a:sym typeface="Arial"/>
              </a:rPr>
              <a:t>Textile Exchange has been working with the 73Bit team since 2011. </a:t>
            </a:r>
            <a:r>
              <a:rPr lang="en-US">
                <a:latin typeface="Arial"/>
                <a:ea typeface="Arial"/>
                <a:cs typeface="Arial"/>
                <a:sym typeface="Arial"/>
              </a:rPr>
              <a:t>Starting with </a:t>
            </a:r>
            <a:r>
              <a:rPr lang="en-US" sz="1200">
                <a:latin typeface="Arial"/>
                <a:ea typeface="Arial"/>
                <a:cs typeface="Arial"/>
                <a:sym typeface="Arial"/>
              </a:rPr>
              <a:t>the transition of consumption data collection from excel to Probench. </a:t>
            </a:r>
            <a:endParaRPr/>
          </a:p>
          <a:p>
            <a:pPr marL="0" lvl="0" indent="0" algn="l" rtl="0">
              <a:lnSpc>
                <a:spcPct val="120000"/>
              </a:lnSpc>
              <a:spcBef>
                <a:spcPts val="0"/>
              </a:spcBef>
              <a:spcAft>
                <a:spcPts val="0"/>
              </a:spcAft>
              <a:buClr>
                <a:schemeClr val="dk1"/>
              </a:buClr>
              <a:buSzPts val="1200"/>
              <a:buFont typeface="Arial"/>
              <a:buNone/>
            </a:pPr>
            <a:endParaRPr>
              <a:latin typeface="Arial"/>
              <a:ea typeface="Arial"/>
              <a:cs typeface="Arial"/>
              <a:sym typeface="Arial"/>
            </a:endParaRPr>
          </a:p>
          <a:p>
            <a:pPr marL="0" lvl="0" indent="0" algn="l" rtl="0">
              <a:lnSpc>
                <a:spcPct val="120000"/>
              </a:lnSpc>
              <a:spcBef>
                <a:spcPts val="0"/>
              </a:spcBef>
              <a:spcAft>
                <a:spcPts val="0"/>
              </a:spcAft>
              <a:buClr>
                <a:schemeClr val="dk1"/>
              </a:buClr>
              <a:buSzPts val="1200"/>
              <a:buFont typeface="Arial"/>
              <a:buNone/>
            </a:pPr>
            <a:r>
              <a:rPr lang="en-US" sz="1200">
                <a:latin typeface="Arial"/>
                <a:ea typeface="Arial"/>
                <a:cs typeface="Arial"/>
                <a:sym typeface="Arial"/>
              </a:rPr>
              <a:t>In 2015, we launched the PFMB program pilot on the Probench platform by developing a </a:t>
            </a:r>
            <a:r>
              <a:rPr lang="en-US">
                <a:latin typeface="Arial"/>
                <a:ea typeface="Arial"/>
                <a:cs typeface="Arial"/>
                <a:sym typeface="Arial"/>
              </a:rPr>
              <a:t>benchmarker</a:t>
            </a:r>
            <a:r>
              <a:rPr lang="en-US" sz="1200">
                <a:latin typeface="Arial"/>
                <a:ea typeface="Arial"/>
                <a:cs typeface="Arial"/>
                <a:sym typeface="Arial"/>
              </a:rPr>
              <a:t> user portal. Participants register to participate, which gives registered users secure access to the latest survey, guidance notes and other useful support tools. The company portal is also where their confidential feedback reports are [currently] uploaded each year and previous submissions are archived. </a:t>
            </a:r>
            <a:endParaRPr/>
          </a:p>
          <a:p>
            <a:pPr marL="0" lvl="0" indent="0" algn="l" rtl="0">
              <a:lnSpc>
                <a:spcPct val="100000"/>
              </a:lnSpc>
              <a:spcBef>
                <a:spcPts val="0"/>
              </a:spcBef>
              <a:spcAft>
                <a:spcPts val="0"/>
              </a:spcAft>
              <a:buSzPts val="1400"/>
              <a:buNone/>
            </a:pPr>
            <a:endParaRPr/>
          </a:p>
        </p:txBody>
      </p:sp>
      <p:sp>
        <p:nvSpPr>
          <p:cNvPr id="490" name="Google Shape;490;g55e1c8e356_9_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6" name="Google Shape;50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chemeClr val="dk1"/>
              </a:buClr>
              <a:buSzPts val="1200"/>
              <a:buFont typeface="Arial"/>
              <a:buNone/>
            </a:pPr>
            <a:r>
              <a:rPr lang="en-US" sz="1200" b="1">
                <a:latin typeface="Arial"/>
                <a:ea typeface="Arial"/>
                <a:cs typeface="Arial"/>
                <a:sym typeface="Arial"/>
              </a:rPr>
              <a:t>Textile Exchange’s focus is to accelerate the uptake of preferred fiber and materials. </a:t>
            </a:r>
            <a:endParaRPr/>
          </a:p>
          <a:p>
            <a:pPr marL="0" lvl="0" indent="0" algn="l" rtl="0">
              <a:lnSpc>
                <a:spcPct val="120000"/>
              </a:lnSpc>
              <a:spcBef>
                <a:spcPts val="0"/>
              </a:spcBef>
              <a:spcAft>
                <a:spcPts val="0"/>
              </a:spcAft>
              <a:buClr>
                <a:schemeClr val="dk1"/>
              </a:buClr>
              <a:buSzPts val="1200"/>
              <a:buFont typeface="Arial"/>
              <a:buNone/>
            </a:pPr>
            <a:r>
              <a:rPr lang="en-US" sz="1200">
                <a:latin typeface="Arial"/>
                <a:ea typeface="Arial"/>
                <a:cs typeface="Arial"/>
                <a:sym typeface="Arial"/>
              </a:rPr>
              <a:t>This objective is built on the urgency to respond to key risks for the textile industry and the huge opportunity for the industry to play a major role in meeting the 2030 Global Coals (the Sustainable Development Goals). These risks and opportunities are most likely to occur during the production of raw materials. </a:t>
            </a:r>
            <a:endParaRPr/>
          </a:p>
          <a:p>
            <a:pPr marL="0" lvl="0" indent="0" algn="l" rtl="0">
              <a:lnSpc>
                <a:spcPct val="120000"/>
              </a:lnSpc>
              <a:spcBef>
                <a:spcPts val="0"/>
              </a:spcBef>
              <a:spcAft>
                <a:spcPts val="0"/>
              </a:spcAft>
              <a:buClr>
                <a:schemeClr val="dk1"/>
              </a:buClr>
              <a:buSzPts val="1200"/>
              <a:buFont typeface="Arial"/>
              <a:buNone/>
            </a:pPr>
            <a:r>
              <a:rPr lang="en-US" sz="1200">
                <a:latin typeface="Arial"/>
                <a:ea typeface="Arial"/>
                <a:cs typeface="Arial"/>
                <a:sym typeface="Arial"/>
              </a:rPr>
              <a:t>By creating a benchmark program for companies, Textile Exchange not only measures and reports company and industry progress, but provides strategic direction for the companies that participate. Through program engagement alone, companies embark on a “bench learning” journey, with the support of Textile Exchange staff and fellow participants. The contributing and receiving of knowledge creates a virtuous circle of learning and improving.</a:t>
            </a:r>
            <a:endParaRPr/>
          </a:p>
        </p:txBody>
      </p:sp>
      <p:sp>
        <p:nvSpPr>
          <p:cNvPr id="512" name="Google Shape;512;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7" name="Google Shape;51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55e1c8e356_13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2" name="Google Shape;522;g55e1c8e356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55e1c8e356_13_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9" name="Google Shape;529;g55e1c8e356_13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55e1c8e356_13_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6" name="Google Shape;536;g55e1c8e356_13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55e1c8e356_9_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400"/>
              <a:buNone/>
            </a:pPr>
            <a:r>
              <a:rPr lang="en-US">
                <a:latin typeface="Arial"/>
                <a:ea typeface="Arial"/>
                <a:cs typeface="Arial"/>
                <a:sym typeface="Arial"/>
              </a:rPr>
              <a:t>The context of benchmarking is improving </a:t>
            </a:r>
            <a:endParaRPr>
              <a:latin typeface="Arial"/>
              <a:ea typeface="Arial"/>
              <a:cs typeface="Arial"/>
              <a:sym typeface="Arial"/>
            </a:endParaRPr>
          </a:p>
          <a:p>
            <a:pPr marL="0" lvl="0" indent="0" algn="l" rtl="0">
              <a:lnSpc>
                <a:spcPct val="90000"/>
              </a:lnSpc>
              <a:spcBef>
                <a:spcPts val="1000"/>
              </a:spcBef>
              <a:spcAft>
                <a:spcPts val="0"/>
              </a:spcAft>
              <a:buSzPts val="1400"/>
              <a:buNone/>
            </a:pPr>
            <a:r>
              <a:rPr lang="en-US">
                <a:latin typeface="Arial"/>
                <a:ea typeface="Arial"/>
                <a:cs typeface="Arial"/>
                <a:sym typeface="Arial"/>
              </a:rPr>
              <a:t>Explain about asking questions via chat - answered in blocks</a:t>
            </a:r>
            <a:endParaRPr>
              <a:latin typeface="Arial"/>
              <a:ea typeface="Arial"/>
              <a:cs typeface="Arial"/>
              <a:sym typeface="Arial"/>
            </a:endParaRPr>
          </a:p>
          <a:p>
            <a:pPr marL="0" lvl="0" indent="0" algn="l" rtl="0">
              <a:lnSpc>
                <a:spcPct val="90000"/>
              </a:lnSpc>
              <a:spcBef>
                <a:spcPts val="1000"/>
              </a:spcBef>
              <a:spcAft>
                <a:spcPts val="0"/>
              </a:spcAft>
              <a:buSzPts val="1400"/>
              <a:buNone/>
            </a:pPr>
            <a:r>
              <a:rPr lang="en-US">
                <a:latin typeface="Arial"/>
                <a:ea typeface="Arial"/>
                <a:cs typeface="Arial"/>
                <a:sym typeface="Arial"/>
              </a:rPr>
              <a:t>show video</a:t>
            </a:r>
            <a:endParaRPr>
              <a:latin typeface="Arial"/>
              <a:ea typeface="Arial"/>
              <a:cs typeface="Arial"/>
              <a:sym typeface="Arial"/>
            </a:endParaRPr>
          </a:p>
          <a:p>
            <a:pPr marL="0" lvl="0" indent="0" algn="l" rtl="0">
              <a:lnSpc>
                <a:spcPct val="90000"/>
              </a:lnSpc>
              <a:spcBef>
                <a:spcPts val="1000"/>
              </a:spcBef>
              <a:spcAft>
                <a:spcPts val="0"/>
              </a:spcAft>
              <a:buSzPts val="1400"/>
              <a:buNone/>
            </a:pPr>
            <a:endParaRPr>
              <a:latin typeface="Arial"/>
              <a:ea typeface="Arial"/>
              <a:cs typeface="Arial"/>
              <a:sym typeface="Arial"/>
            </a:endParaRPr>
          </a:p>
          <a:p>
            <a:pPr marL="0" lvl="0" indent="0" algn="l" rtl="0">
              <a:lnSpc>
                <a:spcPct val="90000"/>
              </a:lnSpc>
              <a:spcBef>
                <a:spcPts val="1000"/>
              </a:spcBef>
              <a:spcAft>
                <a:spcPts val="0"/>
              </a:spcAft>
              <a:buSzPts val="1400"/>
              <a:buNone/>
            </a:pPr>
            <a:endParaRPr>
              <a:latin typeface="Arial"/>
              <a:ea typeface="Arial"/>
              <a:cs typeface="Arial"/>
              <a:sym typeface="Arial"/>
            </a:endParaRPr>
          </a:p>
        </p:txBody>
      </p:sp>
      <p:sp>
        <p:nvSpPr>
          <p:cNvPr id="388" name="Google Shape;388;g55e1c8e356_9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a:solidFill>
                  <a:schemeClr val="lt1"/>
                </a:solidFill>
                <a:latin typeface="Arial"/>
                <a:ea typeface="Arial"/>
                <a:cs typeface="Arial"/>
                <a:sym typeface="Arial"/>
              </a:rPr>
              <a:t>Program Services</a:t>
            </a:r>
            <a:endParaRPr/>
          </a:p>
          <a:p>
            <a:pPr marL="0" lvl="0" indent="0" algn="l" rtl="0">
              <a:spcBef>
                <a:spcPts val="0"/>
              </a:spcBef>
              <a:spcAft>
                <a:spcPts val="0"/>
              </a:spcAft>
              <a:buNone/>
            </a:pPr>
            <a:endParaRPr sz="1200" b="1">
              <a:solidFill>
                <a:schemeClr val="lt1"/>
              </a:solidFill>
              <a:latin typeface="Arial"/>
              <a:ea typeface="Arial"/>
              <a:cs typeface="Arial"/>
              <a:sym typeface="Arial"/>
            </a:endParaRPr>
          </a:p>
          <a:p>
            <a:pPr marL="0" lvl="0" indent="0" algn="l" rtl="0">
              <a:spcBef>
                <a:spcPts val="0"/>
              </a:spcBef>
              <a:spcAft>
                <a:spcPts val="0"/>
              </a:spcAft>
              <a:buNone/>
            </a:pPr>
            <a:r>
              <a:rPr lang="en-US" sz="1200" b="1">
                <a:solidFill>
                  <a:srgbClr val="6FC1FF"/>
                </a:solidFill>
                <a:latin typeface="Arial"/>
                <a:ea typeface="Arial"/>
                <a:cs typeface="Arial"/>
                <a:sym typeface="Arial"/>
              </a:rPr>
              <a:t>Survey Support </a:t>
            </a:r>
            <a:r>
              <a:rPr lang="en-US" sz="1200">
                <a:solidFill>
                  <a:schemeClr val="lt1"/>
                </a:solidFill>
                <a:latin typeface="Arial"/>
                <a:ea typeface="Arial"/>
                <a:cs typeface="Arial"/>
                <a:sym typeface="Arial"/>
              </a:rPr>
              <a:t>All participants have access to the team and written support during the survey completion period.</a:t>
            </a:r>
            <a:endParaRPr sz="1200" b="1">
              <a:solidFill>
                <a:schemeClr val="lt1"/>
              </a:solidFill>
              <a:latin typeface="Arial"/>
              <a:ea typeface="Arial"/>
              <a:cs typeface="Arial"/>
              <a:sym typeface="Arial"/>
            </a:endParaRPr>
          </a:p>
          <a:p>
            <a:pPr marL="0" lvl="0" indent="0" algn="l" rtl="0">
              <a:spcBef>
                <a:spcPts val="0"/>
              </a:spcBef>
              <a:spcAft>
                <a:spcPts val="0"/>
              </a:spcAft>
              <a:buNone/>
            </a:pPr>
            <a:endParaRPr sz="1200" b="1">
              <a:solidFill>
                <a:srgbClr val="6FC1FF"/>
              </a:solidFill>
              <a:latin typeface="Arial"/>
              <a:ea typeface="Arial"/>
              <a:cs typeface="Arial"/>
              <a:sym typeface="Arial"/>
            </a:endParaRPr>
          </a:p>
          <a:p>
            <a:pPr marL="0" lvl="0" indent="0" algn="l" rtl="0">
              <a:spcBef>
                <a:spcPts val="0"/>
              </a:spcBef>
              <a:spcAft>
                <a:spcPts val="0"/>
              </a:spcAft>
              <a:buNone/>
            </a:pPr>
            <a:r>
              <a:rPr lang="en-US" sz="1200" b="1">
                <a:solidFill>
                  <a:srgbClr val="6FC1FF"/>
                </a:solidFill>
                <a:latin typeface="Arial"/>
                <a:ea typeface="Arial"/>
                <a:cs typeface="Arial"/>
                <a:sym typeface="Arial"/>
              </a:rPr>
              <a:t>Review Process and company visits </a:t>
            </a:r>
            <a:r>
              <a:rPr lang="en-US" sz="1200">
                <a:solidFill>
                  <a:schemeClr val="lt1"/>
                </a:solidFill>
                <a:latin typeface="Arial"/>
                <a:ea typeface="Arial"/>
                <a:cs typeface="Arial"/>
                <a:sym typeface="Arial"/>
              </a:rPr>
              <a:t>The PFMB review team carry out a submission review and correspond directly with the company. The goal is 10% in-person visits, 40% phone meetings, and the remaining 50% over email. </a:t>
            </a:r>
            <a:endParaRPr/>
          </a:p>
          <a:p>
            <a:pPr marL="0" lvl="0" indent="0" algn="l" rtl="0">
              <a:spcBef>
                <a:spcPts val="0"/>
              </a:spcBef>
              <a:spcAft>
                <a:spcPts val="0"/>
              </a:spcAft>
              <a:buNone/>
            </a:pPr>
            <a:endParaRPr sz="1200" b="1">
              <a:solidFill>
                <a:schemeClr val="lt1"/>
              </a:solidFill>
              <a:latin typeface="Arial"/>
              <a:ea typeface="Arial"/>
              <a:cs typeface="Arial"/>
              <a:sym typeface="Arial"/>
            </a:endParaRPr>
          </a:p>
          <a:p>
            <a:pPr marL="0" lvl="0" indent="0" algn="l" rtl="0">
              <a:spcBef>
                <a:spcPts val="0"/>
              </a:spcBef>
              <a:spcAft>
                <a:spcPts val="0"/>
              </a:spcAft>
              <a:buNone/>
            </a:pPr>
            <a:r>
              <a:rPr lang="en-US" sz="1200" b="1">
                <a:solidFill>
                  <a:srgbClr val="6FC1FF"/>
                </a:solidFill>
                <a:latin typeface="Arial"/>
                <a:ea typeface="Arial"/>
                <a:cs typeface="Arial"/>
                <a:sym typeface="Arial"/>
              </a:rPr>
              <a:t>Results </a:t>
            </a:r>
            <a:r>
              <a:rPr lang="en-US" sz="1200">
                <a:solidFill>
                  <a:schemeClr val="lt1"/>
                </a:solidFill>
                <a:latin typeface="Arial"/>
                <a:ea typeface="Arial"/>
                <a:cs typeface="Arial"/>
                <a:sym typeface="Arial"/>
              </a:rPr>
              <a:t>The PFMB team is available to give general interpretation of a company’s feedback report and answer any questions.</a:t>
            </a:r>
            <a:endParaRPr/>
          </a:p>
          <a:p>
            <a:pPr marL="0" lvl="0" indent="0" algn="l" rtl="0">
              <a:spcBef>
                <a:spcPts val="0"/>
              </a:spcBef>
              <a:spcAft>
                <a:spcPts val="0"/>
              </a:spcAft>
              <a:buNone/>
            </a:pPr>
            <a:endParaRPr sz="1200" b="1">
              <a:solidFill>
                <a:schemeClr val="lt1"/>
              </a:solidFill>
              <a:latin typeface="Arial"/>
              <a:ea typeface="Arial"/>
              <a:cs typeface="Arial"/>
              <a:sym typeface="Arial"/>
            </a:endParaRPr>
          </a:p>
          <a:p>
            <a:pPr marL="0" lvl="0" indent="0" algn="l" rtl="0">
              <a:spcBef>
                <a:spcPts val="0"/>
              </a:spcBef>
              <a:spcAft>
                <a:spcPts val="0"/>
              </a:spcAft>
              <a:buNone/>
            </a:pPr>
            <a:r>
              <a:rPr lang="en-US" sz="1200" b="1">
                <a:solidFill>
                  <a:schemeClr val="lt1"/>
                </a:solidFill>
              </a:rPr>
              <a:t>Consulting</a:t>
            </a:r>
            <a:endParaRPr/>
          </a:p>
          <a:p>
            <a:pPr marL="0" lvl="0" indent="0" algn="l" rtl="0">
              <a:spcBef>
                <a:spcPts val="0"/>
              </a:spcBef>
              <a:spcAft>
                <a:spcPts val="0"/>
              </a:spcAft>
              <a:buNone/>
            </a:pPr>
            <a:endParaRPr sz="1200" b="1">
              <a:solidFill>
                <a:schemeClr val="lt1"/>
              </a:solidFill>
            </a:endParaRPr>
          </a:p>
          <a:p>
            <a:pPr marL="0" lvl="0" indent="0" algn="l" rtl="0">
              <a:spcBef>
                <a:spcPts val="0"/>
              </a:spcBef>
              <a:spcAft>
                <a:spcPts val="0"/>
              </a:spcAft>
              <a:buNone/>
            </a:pPr>
            <a:r>
              <a:rPr lang="en-US" sz="1200">
                <a:solidFill>
                  <a:schemeClr val="lt1"/>
                </a:solidFill>
                <a:latin typeface="Arial"/>
                <a:ea typeface="Arial"/>
                <a:cs typeface="Arial"/>
                <a:sym typeface="Arial"/>
              </a:rPr>
              <a:t>Additional support can be arranged and customized to the company’s needs. For example, popular requests include:</a:t>
            </a:r>
            <a:endParaRPr/>
          </a:p>
          <a:p>
            <a:pPr marL="0" lvl="0" indent="0" algn="l" rtl="0">
              <a:spcBef>
                <a:spcPts val="0"/>
              </a:spcBef>
              <a:spcAft>
                <a:spcPts val="0"/>
              </a:spcAft>
              <a:buNone/>
            </a:pPr>
            <a:endParaRPr sz="1200" b="1">
              <a:solidFill>
                <a:srgbClr val="6FC1FF"/>
              </a:solidFill>
            </a:endParaRPr>
          </a:p>
          <a:p>
            <a:pPr marL="0" lvl="0" indent="0" algn="l" rtl="0">
              <a:spcBef>
                <a:spcPts val="0"/>
              </a:spcBef>
              <a:spcAft>
                <a:spcPts val="0"/>
              </a:spcAft>
              <a:buNone/>
            </a:pPr>
            <a:r>
              <a:rPr lang="en-US" sz="1200" b="1">
                <a:solidFill>
                  <a:srgbClr val="6FC1FF"/>
                </a:solidFill>
              </a:rPr>
              <a:t>Enhanced Gap Analysis </a:t>
            </a:r>
            <a:r>
              <a:rPr lang="en-US" sz="1200">
                <a:solidFill>
                  <a:schemeClr val="lt1"/>
                </a:solidFill>
                <a:latin typeface="Arial"/>
                <a:ea typeface="Arial"/>
                <a:cs typeface="Arial"/>
                <a:sym typeface="Arial"/>
              </a:rPr>
              <a:t>A drill down into areas where a company is weakest or where they would like to specifically focus, including our recommendations and examples of best practice gleaned through the program.</a:t>
            </a:r>
            <a:endParaRPr/>
          </a:p>
          <a:p>
            <a:pPr marL="0" lvl="0" indent="0" algn="l" rtl="0">
              <a:spcBef>
                <a:spcPts val="0"/>
              </a:spcBef>
              <a:spcAft>
                <a:spcPts val="0"/>
              </a:spcAft>
              <a:buNone/>
            </a:pPr>
            <a:endParaRPr sz="1200" b="1">
              <a:solidFill>
                <a:srgbClr val="6FC1FF"/>
              </a:solidFill>
            </a:endParaRPr>
          </a:p>
          <a:p>
            <a:pPr marL="0" lvl="0" indent="0" algn="l" rtl="0">
              <a:spcBef>
                <a:spcPts val="0"/>
              </a:spcBef>
              <a:spcAft>
                <a:spcPts val="0"/>
              </a:spcAft>
              <a:buNone/>
            </a:pPr>
            <a:r>
              <a:rPr lang="en-US" sz="1200" b="1">
                <a:solidFill>
                  <a:srgbClr val="6FC1FF"/>
                </a:solidFill>
              </a:rPr>
              <a:t>Presentations and workshops </a:t>
            </a:r>
            <a:r>
              <a:rPr lang="en-US" sz="1200">
                <a:solidFill>
                  <a:schemeClr val="lt1"/>
                </a:solidFill>
                <a:latin typeface="Arial"/>
                <a:ea typeface="Arial"/>
                <a:cs typeface="Arial"/>
                <a:sym typeface="Arial"/>
              </a:rPr>
              <a:t>A pre or post-results visit to your company to better prepare or feedback results in person. Audiences can be sustainability teams, cross-departmental teams, c-suite or board, etc. </a:t>
            </a:r>
            <a:endParaRPr sz="1200" b="1">
              <a:solidFill>
                <a:srgbClr val="6FC1FF"/>
              </a:solidFill>
            </a:endParaRPr>
          </a:p>
          <a:p>
            <a:pPr marL="0" lvl="0" indent="0" algn="l" rtl="0">
              <a:spcBef>
                <a:spcPts val="0"/>
              </a:spcBef>
              <a:spcAft>
                <a:spcPts val="0"/>
              </a:spcAft>
              <a:buNone/>
            </a:pPr>
            <a:endParaRPr sz="1200" b="1">
              <a:solidFill>
                <a:schemeClr val="lt1"/>
              </a:solidFill>
              <a:latin typeface="Arial"/>
              <a:ea typeface="Arial"/>
              <a:cs typeface="Arial"/>
              <a:sym typeface="Arial"/>
            </a:endParaRPr>
          </a:p>
          <a:p>
            <a:pPr marL="0" lvl="0" indent="0" algn="l" rtl="0">
              <a:spcBef>
                <a:spcPts val="0"/>
              </a:spcBef>
              <a:spcAft>
                <a:spcPts val="0"/>
              </a:spcAft>
              <a:buNone/>
            </a:pPr>
            <a:r>
              <a:rPr lang="en-US" sz="1200" b="1">
                <a:solidFill>
                  <a:schemeClr val="lt1"/>
                </a:solidFill>
              </a:rPr>
              <a:t>Benchlearning</a:t>
            </a:r>
            <a:endParaRPr/>
          </a:p>
          <a:p>
            <a:pPr marL="0" lvl="0" indent="0" algn="l" rtl="0">
              <a:spcBef>
                <a:spcPts val="0"/>
              </a:spcBef>
              <a:spcAft>
                <a:spcPts val="0"/>
              </a:spcAft>
              <a:buNone/>
            </a:pPr>
            <a:endParaRPr sz="1200" b="1">
              <a:solidFill>
                <a:schemeClr val="lt1"/>
              </a:solidFill>
            </a:endParaRPr>
          </a:p>
          <a:p>
            <a:pPr marL="0" lvl="0" indent="0" algn="l" rtl="0">
              <a:spcBef>
                <a:spcPts val="0"/>
              </a:spcBef>
              <a:spcAft>
                <a:spcPts val="0"/>
              </a:spcAft>
              <a:buNone/>
            </a:pPr>
            <a:r>
              <a:rPr lang="en-US" sz="1200">
                <a:solidFill>
                  <a:schemeClr val="lt1"/>
                </a:solidFill>
                <a:latin typeface="Arial"/>
                <a:ea typeface="Arial"/>
                <a:cs typeface="Arial"/>
                <a:sym typeface="Arial"/>
              </a:rPr>
              <a:t>Group learning opportunities beyond the Benchmark is an area we are wanting to develop further. It’s clear from our PFM Working Groups that people are inspired and better equipped through dialogue and interaction. </a:t>
            </a:r>
            <a:endParaRPr/>
          </a:p>
          <a:p>
            <a:pPr marL="0" lvl="0" indent="0" algn="l" rtl="0">
              <a:spcBef>
                <a:spcPts val="0"/>
              </a:spcBef>
              <a:spcAft>
                <a:spcPts val="0"/>
              </a:spcAft>
              <a:buNone/>
            </a:pPr>
            <a:endParaRPr sz="1200" b="1">
              <a:solidFill>
                <a:schemeClr val="lt1"/>
              </a:solidFill>
            </a:endParaRPr>
          </a:p>
          <a:p>
            <a:pPr marL="0" lvl="0" indent="0" algn="l" rtl="0">
              <a:spcBef>
                <a:spcPts val="0"/>
              </a:spcBef>
              <a:spcAft>
                <a:spcPts val="0"/>
              </a:spcAft>
              <a:buNone/>
            </a:pPr>
            <a:r>
              <a:rPr lang="en-US" sz="1200">
                <a:solidFill>
                  <a:srgbClr val="005596"/>
                </a:solidFill>
              </a:rPr>
              <a:t>Opportunities include eLearning webinar series, peer-to-peer “book clubs”, and further integration of the PFMB into existing Working Groups. </a:t>
            </a:r>
            <a:endParaRPr>
              <a:solidFill>
                <a:srgbClr val="005596"/>
              </a:solidFill>
            </a:endParaRPr>
          </a:p>
          <a:p>
            <a:pPr marL="0" lvl="0" indent="0" algn="l" rtl="0">
              <a:spcBef>
                <a:spcPts val="0"/>
              </a:spcBef>
              <a:spcAft>
                <a:spcPts val="0"/>
              </a:spcAft>
              <a:buNone/>
            </a:pPr>
            <a:endParaRPr sz="1200" b="1">
              <a:solidFill>
                <a:schemeClr val="lt1"/>
              </a:solidFill>
              <a:latin typeface="Arial"/>
              <a:ea typeface="Arial"/>
              <a:cs typeface="Arial"/>
              <a:sym typeface="Aria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44" name="Google Shape;544;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55e1c8e356_5_1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1" name="Google Shape;551;g55e1c8e356_5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55e1c8e356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7" name="Google Shape;567;g55e1c8e356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55e1c8e356_5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2" name="Google Shape;572;g55e1c8e356_5_2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1000"/>
              </a:spcBef>
              <a:spcAft>
                <a:spcPts val="0"/>
              </a:spcAft>
              <a:buSzPts val="1400"/>
              <a:buNone/>
            </a:pPr>
            <a:r>
              <a:rPr lang="en-US" sz="1200" b="1">
                <a:latin typeface="Arial"/>
                <a:ea typeface="Arial"/>
                <a:cs typeface="Arial"/>
                <a:sym typeface="Arial"/>
              </a:rPr>
              <a:t>PRIORITY AREAS UNDER REVIEW:</a:t>
            </a:r>
            <a:endParaRPr/>
          </a:p>
          <a:p>
            <a:pPr marL="457200" lvl="0" indent="-317500" algn="l" rtl="0">
              <a:lnSpc>
                <a:spcPct val="150000"/>
              </a:lnSpc>
              <a:spcBef>
                <a:spcPts val="1000"/>
              </a:spcBef>
              <a:spcAft>
                <a:spcPts val="0"/>
              </a:spcAft>
              <a:buSzPts val="1400"/>
              <a:buFont typeface="Arial"/>
              <a:buAutoNum type="arabicPeriod"/>
            </a:pPr>
            <a:r>
              <a:rPr lang="en-US" sz="1200" b="1">
                <a:latin typeface="Arial"/>
                <a:ea typeface="Arial"/>
                <a:cs typeface="Arial"/>
                <a:sym typeface="Arial"/>
              </a:rPr>
              <a:t>Survey</a:t>
            </a:r>
            <a:r>
              <a:rPr lang="en-US" sz="1200" b="1">
                <a:solidFill>
                  <a:schemeClr val="dk2"/>
                </a:solidFill>
                <a:latin typeface="Arial"/>
                <a:ea typeface="Arial"/>
                <a:cs typeface="Arial"/>
                <a:sym typeface="Arial"/>
              </a:rPr>
              <a:t> </a:t>
            </a:r>
            <a:r>
              <a:rPr lang="en-US" sz="1200">
                <a:solidFill>
                  <a:schemeClr val="dk2"/>
                </a:solidFill>
                <a:latin typeface="Arial"/>
                <a:ea typeface="Arial"/>
                <a:cs typeface="Arial"/>
                <a:sym typeface="Arial"/>
              </a:rPr>
              <a:t>– Simplify and rationalize the benchmark framework and question sets to make it easier and more focused.</a:t>
            </a:r>
            <a:endParaRPr/>
          </a:p>
          <a:p>
            <a:pPr marL="457200" lvl="0" indent="-317500" algn="l" rtl="0">
              <a:lnSpc>
                <a:spcPct val="150000"/>
              </a:lnSpc>
              <a:spcBef>
                <a:spcPts val="0"/>
              </a:spcBef>
              <a:spcAft>
                <a:spcPts val="0"/>
              </a:spcAft>
              <a:buClr>
                <a:schemeClr val="dk1"/>
              </a:buClr>
              <a:buSzPts val="1400"/>
              <a:buFont typeface="Arial"/>
              <a:buAutoNum type="arabicPeriod"/>
            </a:pPr>
            <a:r>
              <a:rPr lang="en-US" sz="1200" b="1">
                <a:solidFill>
                  <a:srgbClr val="005596"/>
                </a:solidFill>
                <a:latin typeface="Arial"/>
                <a:ea typeface="Arial"/>
                <a:cs typeface="Arial"/>
                <a:sym typeface="Arial"/>
              </a:rPr>
              <a:t>Harmonization</a:t>
            </a:r>
            <a:r>
              <a:rPr lang="en-US" sz="1200" b="1">
                <a:solidFill>
                  <a:schemeClr val="dk2"/>
                </a:solidFill>
                <a:latin typeface="Arial"/>
                <a:ea typeface="Arial"/>
                <a:cs typeface="Arial"/>
                <a:sym typeface="Arial"/>
              </a:rPr>
              <a:t> </a:t>
            </a:r>
            <a:r>
              <a:rPr lang="en-US" sz="1200">
                <a:solidFill>
                  <a:schemeClr val="dk2"/>
                </a:solidFill>
                <a:latin typeface="Arial"/>
                <a:ea typeface="Arial"/>
                <a:cs typeface="Arial"/>
                <a:sym typeface="Arial"/>
              </a:rPr>
              <a:t>– Aim for greater alignment with other important industry tools such as the SAC BRM Module, SCAP 2020 Commitment, Partnership for Sustainable Textiles (Member Company Roadmaps).</a:t>
            </a:r>
            <a:endParaRPr/>
          </a:p>
          <a:p>
            <a:pPr marL="457200" lvl="0" indent="-317500" algn="l" rtl="0">
              <a:lnSpc>
                <a:spcPct val="150000"/>
              </a:lnSpc>
              <a:spcBef>
                <a:spcPts val="0"/>
              </a:spcBef>
              <a:spcAft>
                <a:spcPts val="0"/>
              </a:spcAft>
              <a:buClr>
                <a:schemeClr val="dk1"/>
              </a:buClr>
              <a:buSzPts val="1400"/>
              <a:buAutoNum type="arabicPeriod"/>
            </a:pPr>
            <a:r>
              <a:rPr lang="en-US" sz="1200" b="1">
                <a:latin typeface="Arial"/>
                <a:ea typeface="Arial"/>
                <a:cs typeface="Arial"/>
                <a:sym typeface="Arial"/>
              </a:rPr>
              <a:t>Participation Scope</a:t>
            </a:r>
            <a:r>
              <a:rPr lang="en-US" sz="1200" b="1">
                <a:solidFill>
                  <a:schemeClr val="dk2"/>
                </a:solidFill>
                <a:latin typeface="Arial"/>
                <a:ea typeface="Arial"/>
                <a:cs typeface="Arial"/>
                <a:sym typeface="Arial"/>
              </a:rPr>
              <a:t> </a:t>
            </a:r>
            <a:r>
              <a:rPr lang="en-US" sz="1200">
                <a:solidFill>
                  <a:schemeClr val="dk2"/>
                </a:solidFill>
                <a:latin typeface="Arial"/>
                <a:ea typeface="Arial"/>
                <a:cs typeface="Arial"/>
                <a:sym typeface="Arial"/>
              </a:rPr>
              <a:t>– Outreach to &gt;75% of brand and retail market (by value). Explore a widening of eligibility to include suppliers through a pilot in 2019. </a:t>
            </a:r>
            <a:endParaRPr/>
          </a:p>
          <a:p>
            <a:pPr marL="457200" lvl="0" indent="-317500" algn="l" rtl="0">
              <a:lnSpc>
                <a:spcPct val="150000"/>
              </a:lnSpc>
              <a:spcBef>
                <a:spcPts val="0"/>
              </a:spcBef>
              <a:spcAft>
                <a:spcPts val="0"/>
              </a:spcAft>
              <a:buSzPts val="1400"/>
              <a:buFont typeface="Arial"/>
              <a:buAutoNum type="arabicPeriod"/>
            </a:pPr>
            <a:r>
              <a:rPr lang="en-US" sz="1200" b="1">
                <a:solidFill>
                  <a:srgbClr val="005596"/>
                </a:solidFill>
                <a:latin typeface="Arial"/>
                <a:ea typeface="Arial"/>
                <a:cs typeface="Arial"/>
                <a:sym typeface="Arial"/>
              </a:rPr>
              <a:t>Leaderboards</a:t>
            </a:r>
            <a:r>
              <a:rPr lang="en-US" sz="1200" b="1">
                <a:solidFill>
                  <a:schemeClr val="dk2"/>
                </a:solidFill>
                <a:latin typeface="Arial"/>
                <a:ea typeface="Arial"/>
                <a:cs typeface="Arial"/>
                <a:sym typeface="Arial"/>
              </a:rPr>
              <a:t> </a:t>
            </a:r>
            <a:r>
              <a:rPr lang="en-US" sz="1200">
                <a:solidFill>
                  <a:schemeClr val="dk2"/>
                </a:solidFill>
                <a:latin typeface="Arial"/>
                <a:ea typeface="Arial"/>
                <a:cs typeface="Arial"/>
                <a:sym typeface="Arial"/>
              </a:rPr>
              <a:t>– Move away for volume-based leaderboards towards more holistic PFM Benchmark league tables. </a:t>
            </a:r>
            <a:endParaRPr sz="1200"/>
          </a:p>
          <a:p>
            <a:pPr marL="457200" lvl="0" indent="-317500" algn="l" rtl="0">
              <a:lnSpc>
                <a:spcPct val="150000"/>
              </a:lnSpc>
              <a:spcBef>
                <a:spcPts val="0"/>
              </a:spcBef>
              <a:spcAft>
                <a:spcPts val="0"/>
              </a:spcAft>
              <a:buSzPts val="1400"/>
              <a:buFont typeface="Arial"/>
              <a:buAutoNum type="arabicPeriod"/>
            </a:pPr>
            <a:r>
              <a:rPr lang="en-US" sz="1200" b="1">
                <a:solidFill>
                  <a:srgbClr val="005596"/>
                </a:solidFill>
                <a:latin typeface="Arial"/>
                <a:ea typeface="Arial"/>
                <a:cs typeface="Arial"/>
                <a:sym typeface="Arial"/>
              </a:rPr>
              <a:t>Financial Sustainability </a:t>
            </a:r>
            <a:r>
              <a:rPr lang="en-US" sz="1200">
                <a:solidFill>
                  <a:schemeClr val="dk2"/>
                </a:solidFill>
                <a:latin typeface="Arial"/>
                <a:ea typeface="Arial"/>
                <a:cs typeface="Arial"/>
                <a:sym typeface="Arial"/>
              </a:rPr>
              <a:t>– Secure partnerships and build a healthy financial base to invest in program improvements. </a:t>
            </a:r>
            <a:endParaRPr sz="1200"/>
          </a:p>
          <a:p>
            <a:pPr marL="0" lvl="0" indent="0" algn="l" rtl="0">
              <a:lnSpc>
                <a:spcPct val="100000"/>
              </a:lnSpc>
              <a:spcBef>
                <a:spcPts val="0"/>
              </a:spcBef>
              <a:spcAft>
                <a:spcPts val="0"/>
              </a:spcAft>
              <a:buSzPts val="1400"/>
              <a:buNone/>
            </a:pPr>
            <a:endParaRPr/>
          </a:p>
        </p:txBody>
      </p:sp>
      <p:sp>
        <p:nvSpPr>
          <p:cNvPr id="573" name="Google Shape;573;g55e1c8e356_5_2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55e1c8e356_5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g55e1c8e356_5_2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a:latin typeface="Arial"/>
                <a:ea typeface="Arial"/>
                <a:cs typeface="Arial"/>
                <a:sym typeface="Arial"/>
              </a:rPr>
              <a:t>The PFMB is currently under review. Alongside the Textile Exchange team members, there is a Steering Group overseeing the more strategic decision-making. </a:t>
            </a:r>
            <a:endParaRPr sz="120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a:latin typeface="Arial"/>
              <a:ea typeface="Arial"/>
              <a:cs typeface="Arial"/>
              <a:sym typeface="Arial"/>
            </a:endParaRPr>
          </a:p>
          <a:p>
            <a:pPr marL="0" lvl="0" indent="0" algn="l" rtl="0">
              <a:lnSpc>
                <a:spcPct val="100000"/>
              </a:lnSpc>
              <a:spcBef>
                <a:spcPts val="0"/>
              </a:spcBef>
              <a:spcAft>
                <a:spcPts val="0"/>
              </a:spcAft>
              <a:buClr>
                <a:srgbClr val="000000"/>
              </a:buClr>
              <a:buSzPts val="1400"/>
              <a:buFont typeface="Arial"/>
              <a:buNone/>
            </a:pPr>
            <a:r>
              <a:rPr lang="en-US"/>
              <a:t>An important part of the CFMB review was mapping our survey against other initiatives as we aim to increase harmonization.</a:t>
            </a:r>
            <a:endParaRPr/>
          </a:p>
          <a:p>
            <a:pPr marL="0" lvl="0" indent="0" algn="l" rtl="0">
              <a:lnSpc>
                <a:spcPct val="100000"/>
              </a:lnSpc>
              <a:spcBef>
                <a:spcPts val="0"/>
              </a:spcBef>
              <a:spcAft>
                <a:spcPts val="0"/>
              </a:spcAft>
              <a:buClr>
                <a:srgbClr val="000000"/>
              </a:buClr>
              <a:buSzPts val="1400"/>
              <a:buFont typeface="Arial"/>
              <a:buNone/>
            </a:pPr>
            <a:r>
              <a:rPr lang="en-US"/>
              <a:t>The CFMB is the only benchmark focusing on the overall portfolio fibers and materials but there are linkages to a few other frameworks.</a:t>
            </a:r>
            <a:endParaRPr/>
          </a:p>
          <a:p>
            <a:pPr marL="0" lvl="0" indent="0" algn="l" rtl="0">
              <a:lnSpc>
                <a:spcPct val="100000"/>
              </a:lnSpc>
              <a:spcBef>
                <a:spcPts val="0"/>
              </a:spcBef>
              <a:spcAft>
                <a:spcPts val="0"/>
              </a:spcAft>
              <a:buClr>
                <a:srgbClr val="000000"/>
              </a:buClr>
              <a:buSzPts val="1400"/>
              <a:buFont typeface="Arial"/>
              <a:buNone/>
            </a:pPr>
            <a:r>
              <a:rPr lang="en-US"/>
              <a:t>Among the key initiatives we have identified were SAC BRM, Partnership, SCAP… and we also looked at OECD, SASB, ...</a:t>
            </a:r>
            <a:endParaRPr/>
          </a:p>
          <a:p>
            <a:pPr marL="0" lvl="0" indent="0" algn="l" rtl="0">
              <a:lnSpc>
                <a:spcPct val="100000"/>
              </a:lnSpc>
              <a:spcBef>
                <a:spcPts val="0"/>
              </a:spcBef>
              <a:spcAft>
                <a:spcPts val="0"/>
              </a:spcAft>
              <a:buClr>
                <a:srgbClr val="000000"/>
              </a:buClr>
              <a:buSzPts val="1400"/>
              <a:buFont typeface="Arial"/>
              <a:buNone/>
            </a:pPr>
            <a:r>
              <a:rPr lang="en-US"/>
              <a:t>SAC is currently also reviewing their Brand and Retailer Module and proposed in their updated version to refer to Textile Exchange… there has not yet been made any final decision but there is the aim for harmonization…</a:t>
            </a:r>
            <a:endParaRPr/>
          </a:p>
          <a:p>
            <a:pPr marL="0" lvl="0" indent="0" algn="l" rtl="0">
              <a:lnSpc>
                <a:spcPct val="100000"/>
              </a:lnSpc>
              <a:spcBef>
                <a:spcPts val="0"/>
              </a:spcBef>
              <a:spcAft>
                <a:spcPts val="0"/>
              </a:spcAft>
              <a:buClr>
                <a:srgbClr val="000000"/>
              </a:buClr>
              <a:buSzPts val="1400"/>
              <a:buFont typeface="Arial"/>
              <a:buNone/>
            </a:pPr>
            <a:r>
              <a:rPr lang="en-US"/>
              <a:t>As discussed a big piece of the review is also the development of the Fiber Consumption Calculation Guide which has been initiated by Textile Exchange and is supported by the German Partnership and SCAP… beyond that we have mapped the survey questions or the different frameworks and started to align where possible….</a:t>
            </a:r>
            <a:endParaRPr/>
          </a:p>
          <a:p>
            <a:pPr marL="0" lvl="0" indent="0" algn="l" rtl="0">
              <a:lnSpc>
                <a:spcPct val="100000"/>
              </a:lnSpc>
              <a:spcBef>
                <a:spcPts val="0"/>
              </a:spcBef>
              <a:spcAft>
                <a:spcPts val="0"/>
              </a:spcAft>
              <a:buClr>
                <a:srgbClr val="000000"/>
              </a:buClr>
              <a:buSzPts val="1400"/>
              <a:buFont typeface="Arial"/>
              <a:buNone/>
            </a:pPr>
            <a:endParaRPr/>
          </a:p>
          <a:p>
            <a:pPr marL="342900" lvl="0" indent="-342900" algn="l" rtl="0">
              <a:lnSpc>
                <a:spcPct val="150000"/>
              </a:lnSpc>
              <a:spcBef>
                <a:spcPts val="1000"/>
              </a:spcBef>
              <a:spcAft>
                <a:spcPts val="0"/>
              </a:spcAft>
              <a:buClr>
                <a:schemeClr val="dk1"/>
              </a:buClr>
              <a:buSzPts val="1800"/>
              <a:buAutoNum type="arabicPeriod"/>
            </a:pPr>
            <a:r>
              <a:rPr lang="en-US" sz="1600">
                <a:solidFill>
                  <a:schemeClr val="dk2"/>
                </a:solidFill>
                <a:latin typeface="Arial"/>
                <a:ea typeface="Arial"/>
                <a:cs typeface="Arial"/>
                <a:sym typeface="Arial"/>
              </a:rPr>
              <a:t>SAC – Brand &amp; Retail Module (BRM)</a:t>
            </a:r>
            <a:endParaRPr sz="1600">
              <a:solidFill>
                <a:schemeClr val="dk2"/>
              </a:solidFill>
              <a:latin typeface="Arial"/>
              <a:ea typeface="Arial"/>
              <a:cs typeface="Arial"/>
              <a:sym typeface="Arial"/>
            </a:endParaRPr>
          </a:p>
          <a:p>
            <a:pPr marL="342900" lvl="0" indent="-342900" algn="l" rtl="0">
              <a:lnSpc>
                <a:spcPct val="150000"/>
              </a:lnSpc>
              <a:spcBef>
                <a:spcPts val="1000"/>
              </a:spcBef>
              <a:spcAft>
                <a:spcPts val="0"/>
              </a:spcAft>
              <a:buClr>
                <a:schemeClr val="dk1"/>
              </a:buClr>
              <a:buSzPts val="1800"/>
              <a:buAutoNum type="arabicPeriod"/>
            </a:pPr>
            <a:r>
              <a:rPr lang="en-US" sz="1600">
                <a:solidFill>
                  <a:schemeClr val="dk2"/>
                </a:solidFill>
                <a:latin typeface="Arial"/>
                <a:ea typeface="Arial"/>
                <a:cs typeface="Arial"/>
                <a:sym typeface="Arial"/>
              </a:rPr>
              <a:t>Partnership for Sustainable Textiles</a:t>
            </a:r>
            <a:endParaRPr sz="1600">
              <a:solidFill>
                <a:schemeClr val="dk2"/>
              </a:solidFill>
              <a:latin typeface="Arial"/>
              <a:ea typeface="Arial"/>
              <a:cs typeface="Arial"/>
              <a:sym typeface="Arial"/>
            </a:endParaRPr>
          </a:p>
          <a:p>
            <a:pPr marL="342900" lvl="0" indent="-342900" algn="l" rtl="0">
              <a:lnSpc>
                <a:spcPct val="150000"/>
              </a:lnSpc>
              <a:spcBef>
                <a:spcPts val="1000"/>
              </a:spcBef>
              <a:spcAft>
                <a:spcPts val="0"/>
              </a:spcAft>
              <a:buClr>
                <a:schemeClr val="dk1"/>
              </a:buClr>
              <a:buSzPts val="1800"/>
              <a:buAutoNum type="arabicPeriod"/>
            </a:pPr>
            <a:r>
              <a:rPr lang="en-US" sz="1600">
                <a:solidFill>
                  <a:schemeClr val="dk2"/>
                </a:solidFill>
                <a:latin typeface="Arial"/>
                <a:ea typeface="Arial"/>
                <a:cs typeface="Arial"/>
                <a:sym typeface="Arial"/>
              </a:rPr>
              <a:t>SCAP / Wrap</a:t>
            </a:r>
            <a:endParaRPr sz="1600">
              <a:solidFill>
                <a:schemeClr val="dk2"/>
              </a:solidFill>
              <a:latin typeface="Arial"/>
              <a:ea typeface="Arial"/>
              <a:cs typeface="Arial"/>
              <a:sym typeface="Arial"/>
            </a:endParaRPr>
          </a:p>
          <a:p>
            <a:pPr marL="342900" lvl="0" indent="-342900" algn="l" rtl="0">
              <a:lnSpc>
                <a:spcPct val="150000"/>
              </a:lnSpc>
              <a:spcBef>
                <a:spcPts val="1000"/>
              </a:spcBef>
              <a:spcAft>
                <a:spcPts val="0"/>
              </a:spcAft>
              <a:buClr>
                <a:schemeClr val="dk1"/>
              </a:buClr>
              <a:buSzPts val="1800"/>
              <a:buAutoNum type="arabicPeriod"/>
            </a:pPr>
            <a:r>
              <a:rPr lang="en-US" sz="1600">
                <a:solidFill>
                  <a:schemeClr val="dk2"/>
                </a:solidFill>
                <a:latin typeface="Arial"/>
                <a:ea typeface="Arial"/>
                <a:cs typeface="Arial"/>
                <a:sym typeface="Arial"/>
              </a:rPr>
              <a:t>Sustainable Cotton Ranking</a:t>
            </a:r>
            <a:endParaRPr sz="1600">
              <a:solidFill>
                <a:schemeClr val="dk2"/>
              </a:solidFill>
              <a:latin typeface="Arial"/>
              <a:ea typeface="Arial"/>
              <a:cs typeface="Arial"/>
              <a:sym typeface="Arial"/>
            </a:endParaRPr>
          </a:p>
          <a:p>
            <a:pPr marL="342900" lvl="0" indent="-342900" algn="l" rtl="0">
              <a:lnSpc>
                <a:spcPct val="150000"/>
              </a:lnSpc>
              <a:spcBef>
                <a:spcPts val="1000"/>
              </a:spcBef>
              <a:spcAft>
                <a:spcPts val="0"/>
              </a:spcAft>
              <a:buClr>
                <a:schemeClr val="dk1"/>
              </a:buClr>
              <a:buSzPts val="1800"/>
              <a:buAutoNum type="arabicPeriod"/>
            </a:pPr>
            <a:r>
              <a:rPr lang="en-US" sz="1600">
                <a:solidFill>
                  <a:schemeClr val="dk2"/>
                </a:solidFill>
                <a:latin typeface="Arial"/>
                <a:ea typeface="Arial"/>
                <a:cs typeface="Arial"/>
                <a:sym typeface="Arial"/>
              </a:rPr>
              <a:t>OECD</a:t>
            </a:r>
            <a:endParaRPr sz="1600">
              <a:solidFill>
                <a:schemeClr val="dk2"/>
              </a:solidFill>
              <a:latin typeface="Arial"/>
              <a:ea typeface="Arial"/>
              <a:cs typeface="Arial"/>
              <a:sym typeface="Arial"/>
            </a:endParaRPr>
          </a:p>
          <a:p>
            <a:pPr marL="342900" lvl="0" indent="-342900" algn="l" rtl="0">
              <a:lnSpc>
                <a:spcPct val="150000"/>
              </a:lnSpc>
              <a:spcBef>
                <a:spcPts val="1000"/>
              </a:spcBef>
              <a:spcAft>
                <a:spcPts val="0"/>
              </a:spcAft>
              <a:buClr>
                <a:schemeClr val="dk1"/>
              </a:buClr>
              <a:buSzPts val="1800"/>
              <a:buAutoNum type="arabicPeriod"/>
            </a:pPr>
            <a:r>
              <a:rPr lang="en-US" sz="1600">
                <a:solidFill>
                  <a:schemeClr val="dk2"/>
                </a:solidFill>
                <a:latin typeface="Arial"/>
                <a:ea typeface="Arial"/>
                <a:cs typeface="Arial"/>
                <a:sym typeface="Arial"/>
              </a:rPr>
              <a:t>SASB</a:t>
            </a:r>
            <a:endParaRPr sz="1600">
              <a:solidFill>
                <a:schemeClr val="dk2"/>
              </a:solidFill>
              <a:latin typeface="Arial"/>
              <a:ea typeface="Arial"/>
              <a:cs typeface="Arial"/>
              <a:sym typeface="Arial"/>
            </a:endParaRPr>
          </a:p>
          <a:p>
            <a:pPr marL="342900" lvl="0" indent="-342900" algn="l" rtl="0">
              <a:lnSpc>
                <a:spcPct val="150000"/>
              </a:lnSpc>
              <a:spcBef>
                <a:spcPts val="1000"/>
              </a:spcBef>
              <a:spcAft>
                <a:spcPts val="0"/>
              </a:spcAft>
              <a:buClr>
                <a:schemeClr val="dk1"/>
              </a:buClr>
              <a:buSzPts val="1800"/>
              <a:buAutoNum type="arabicPeriod"/>
            </a:pPr>
            <a:r>
              <a:rPr lang="en-US" sz="1600">
                <a:solidFill>
                  <a:schemeClr val="dk2"/>
                </a:solidFill>
                <a:latin typeface="Arial"/>
                <a:ea typeface="Arial"/>
                <a:cs typeface="Arial"/>
                <a:sym typeface="Arial"/>
              </a:rPr>
              <a:t>GRI</a:t>
            </a:r>
            <a:endParaRPr sz="1600">
              <a:solidFill>
                <a:schemeClr val="dk2"/>
              </a:solidFill>
              <a:latin typeface="Arial"/>
              <a:ea typeface="Arial"/>
              <a:cs typeface="Arial"/>
              <a:sym typeface="Arial"/>
            </a:endParaRPr>
          </a:p>
          <a:p>
            <a:pPr marL="342900" lvl="0" indent="-342900" algn="l" rtl="0">
              <a:lnSpc>
                <a:spcPct val="150000"/>
              </a:lnSpc>
              <a:spcBef>
                <a:spcPts val="1000"/>
              </a:spcBef>
              <a:spcAft>
                <a:spcPts val="0"/>
              </a:spcAft>
              <a:buClr>
                <a:schemeClr val="dk1"/>
              </a:buClr>
              <a:buSzPts val="1800"/>
              <a:buAutoNum type="arabicPeriod"/>
            </a:pPr>
            <a:r>
              <a:rPr lang="en-US" sz="1600">
                <a:solidFill>
                  <a:schemeClr val="dk2"/>
                </a:solidFill>
                <a:latin typeface="Arial"/>
                <a:ea typeface="Arial"/>
                <a:cs typeface="Arial"/>
                <a:sym typeface="Arial"/>
              </a:rPr>
              <a:t>CDP</a:t>
            </a:r>
            <a:endParaRPr sz="1600">
              <a:solidFill>
                <a:schemeClr val="dk2"/>
              </a:solidFill>
              <a:latin typeface="Arial"/>
              <a:ea typeface="Arial"/>
              <a:cs typeface="Arial"/>
              <a:sym typeface="Arial"/>
            </a:endParaRPr>
          </a:p>
          <a:p>
            <a:pPr marL="342900" lvl="0" indent="-342900" algn="l" rtl="0">
              <a:lnSpc>
                <a:spcPct val="150000"/>
              </a:lnSpc>
              <a:spcBef>
                <a:spcPts val="1000"/>
              </a:spcBef>
              <a:spcAft>
                <a:spcPts val="0"/>
              </a:spcAft>
              <a:buClr>
                <a:schemeClr val="dk1"/>
              </a:buClr>
              <a:buSzPts val="1800"/>
              <a:buAutoNum type="arabicPeriod"/>
            </a:pPr>
            <a:r>
              <a:rPr lang="en-US" sz="1600">
                <a:solidFill>
                  <a:schemeClr val="dk2"/>
                </a:solidFill>
                <a:latin typeface="Arial"/>
                <a:ea typeface="Arial"/>
                <a:cs typeface="Arial"/>
                <a:sym typeface="Arial"/>
              </a:rPr>
              <a:t>UNGC</a:t>
            </a:r>
            <a:endParaRPr sz="1600">
              <a:solidFill>
                <a:schemeClr val="dk2"/>
              </a:solidFill>
              <a:latin typeface="Arial"/>
              <a:ea typeface="Arial"/>
              <a:cs typeface="Arial"/>
              <a:sym typeface="Arial"/>
            </a:endParaRPr>
          </a:p>
          <a:p>
            <a:pPr marL="342900" lvl="0" indent="-342900" algn="l" rtl="0">
              <a:lnSpc>
                <a:spcPct val="150000"/>
              </a:lnSpc>
              <a:spcBef>
                <a:spcPts val="1000"/>
              </a:spcBef>
              <a:spcAft>
                <a:spcPts val="0"/>
              </a:spcAft>
              <a:buClr>
                <a:schemeClr val="dk1"/>
              </a:buClr>
              <a:buSzPts val="1800"/>
              <a:buAutoNum type="arabicPeriod"/>
            </a:pPr>
            <a:r>
              <a:rPr lang="en-US" sz="1600">
                <a:solidFill>
                  <a:schemeClr val="dk2"/>
                </a:solidFill>
                <a:latin typeface="Arial"/>
                <a:ea typeface="Arial"/>
                <a:cs typeface="Arial"/>
                <a:sym typeface="Arial"/>
              </a:rPr>
              <a:t>SBT, GfA 2020 Commitment, Circle Economy, B-Corp and others</a:t>
            </a:r>
            <a:endParaRPr sz="1600">
              <a:solidFill>
                <a:schemeClr val="dk2"/>
              </a:solidFill>
              <a:latin typeface="Arial"/>
              <a:ea typeface="Arial"/>
              <a:cs typeface="Arial"/>
              <a:sym typeface="Arial"/>
            </a:endParaRPr>
          </a:p>
          <a:p>
            <a:pPr marL="0" lvl="0" indent="0" algn="l" rtl="0">
              <a:lnSpc>
                <a:spcPct val="150000"/>
              </a:lnSpc>
              <a:spcBef>
                <a:spcPts val="1000"/>
              </a:spcBef>
              <a:spcAft>
                <a:spcPts val="0"/>
              </a:spcAft>
              <a:buClr>
                <a:srgbClr val="000000"/>
              </a:buClr>
              <a:buSzPts val="1800"/>
              <a:buFont typeface="Arial"/>
              <a:buNone/>
            </a:pPr>
            <a:endParaRPr sz="1400">
              <a:solidFill>
                <a:schemeClr val="dk2"/>
              </a:solidFill>
              <a:latin typeface="Arial"/>
              <a:ea typeface="Arial"/>
              <a:cs typeface="Arial"/>
              <a:sym typeface="Arial"/>
            </a:endParaRPr>
          </a:p>
          <a:p>
            <a:pPr marL="0" lvl="0" indent="0" algn="l" rtl="0">
              <a:lnSpc>
                <a:spcPct val="100000"/>
              </a:lnSpc>
              <a:spcBef>
                <a:spcPts val="0"/>
              </a:spcBef>
              <a:spcAft>
                <a:spcPts val="0"/>
              </a:spcAft>
              <a:buClr>
                <a:srgbClr val="000000"/>
              </a:buClr>
              <a:buSzPts val="1400"/>
              <a:buFont typeface="Arial"/>
              <a:buNone/>
            </a:pPr>
            <a:endParaRPr/>
          </a:p>
          <a:p>
            <a:pPr marL="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chemeClr val="dk1"/>
              </a:buClr>
              <a:buSzPts val="1200"/>
              <a:buFont typeface="Arial"/>
              <a:buNone/>
            </a:pPr>
            <a:endParaRPr>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584" name="Google Shape;584;g55e1c8e356_5_2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55e1c8e356_5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g55e1c8e356_5_2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4" name="Google Shape;604;g55e1c8e356_5_2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55e1c8e356_5_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4" name="Google Shape;614;g55e1c8e356_5_2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5" name="Google Shape;615;g55e1c8e356_5_2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55e1c8e356_5_2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4" name="Google Shape;624;g55e1c8e356_5_2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5" name="Google Shape;625;g55e1c8e356_5_2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55e1c8e356_5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g55e1c8e356_5_2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1000"/>
              </a:spcBef>
              <a:spcAft>
                <a:spcPts val="0"/>
              </a:spcAft>
              <a:buSzPts val="1400"/>
              <a:buNone/>
            </a:pPr>
            <a:r>
              <a:rPr lang="en-US" sz="1600">
                <a:solidFill>
                  <a:schemeClr val="dk2"/>
                </a:solidFill>
                <a:latin typeface="Arial"/>
                <a:ea typeface="Arial"/>
                <a:cs typeface="Arial"/>
                <a:sym typeface="Arial"/>
              </a:rPr>
              <a:t>There will no longer be modules for each preferred fiber option (e.g. organic cotton or recycled polyester) but there will be one module per fiber type (e.g. cotton). </a:t>
            </a:r>
            <a:endParaRPr/>
          </a:p>
        </p:txBody>
      </p:sp>
      <p:sp>
        <p:nvSpPr>
          <p:cNvPr id="633" name="Google Shape;633;g55e1c8e356_5_2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55e1c8e356_5_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0" name="Google Shape;640;g55e1c8e356_5_2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1" name="Google Shape;641;g55e1c8e356_5_2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55e1c8e356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400"/>
              <a:buNone/>
            </a:pPr>
            <a:r>
              <a:rPr lang="en-US">
                <a:latin typeface="Arial"/>
                <a:ea typeface="Arial"/>
                <a:cs typeface="Arial"/>
                <a:sym typeface="Arial"/>
              </a:rPr>
              <a:t>The context of benchmarking is improving </a:t>
            </a:r>
            <a:endParaRPr>
              <a:latin typeface="Arial"/>
              <a:ea typeface="Arial"/>
              <a:cs typeface="Arial"/>
              <a:sym typeface="Arial"/>
            </a:endParaRPr>
          </a:p>
          <a:p>
            <a:pPr marL="0" lvl="0" indent="0" algn="l" rtl="0">
              <a:lnSpc>
                <a:spcPct val="90000"/>
              </a:lnSpc>
              <a:spcBef>
                <a:spcPts val="1000"/>
              </a:spcBef>
              <a:spcAft>
                <a:spcPts val="0"/>
              </a:spcAft>
              <a:buSzPts val="1400"/>
              <a:buNone/>
            </a:pPr>
            <a:r>
              <a:rPr lang="en-US">
                <a:latin typeface="Arial"/>
                <a:ea typeface="Arial"/>
                <a:cs typeface="Arial"/>
                <a:sym typeface="Arial"/>
              </a:rPr>
              <a:t>Explain about asking questions via chat - answered in blocks</a:t>
            </a:r>
            <a:endParaRPr>
              <a:latin typeface="Arial"/>
              <a:ea typeface="Arial"/>
              <a:cs typeface="Arial"/>
              <a:sym typeface="Arial"/>
            </a:endParaRPr>
          </a:p>
          <a:p>
            <a:pPr marL="0" lvl="0" indent="0" algn="l" rtl="0">
              <a:lnSpc>
                <a:spcPct val="90000"/>
              </a:lnSpc>
              <a:spcBef>
                <a:spcPts val="1000"/>
              </a:spcBef>
              <a:spcAft>
                <a:spcPts val="0"/>
              </a:spcAft>
              <a:buSzPts val="1400"/>
              <a:buNone/>
            </a:pPr>
            <a:r>
              <a:rPr lang="en-US">
                <a:latin typeface="Arial"/>
                <a:ea typeface="Arial"/>
                <a:cs typeface="Arial"/>
                <a:sym typeface="Arial"/>
              </a:rPr>
              <a:t>show video</a:t>
            </a:r>
            <a:endParaRPr>
              <a:latin typeface="Arial"/>
              <a:ea typeface="Arial"/>
              <a:cs typeface="Arial"/>
              <a:sym typeface="Arial"/>
            </a:endParaRPr>
          </a:p>
          <a:p>
            <a:pPr marL="0" lvl="0" indent="0" algn="l" rtl="0">
              <a:lnSpc>
                <a:spcPct val="90000"/>
              </a:lnSpc>
              <a:spcBef>
                <a:spcPts val="1000"/>
              </a:spcBef>
              <a:spcAft>
                <a:spcPts val="0"/>
              </a:spcAft>
              <a:buSzPts val="1400"/>
              <a:buNone/>
            </a:pPr>
            <a:endParaRPr>
              <a:latin typeface="Arial"/>
              <a:ea typeface="Arial"/>
              <a:cs typeface="Arial"/>
              <a:sym typeface="Arial"/>
            </a:endParaRPr>
          </a:p>
          <a:p>
            <a:pPr marL="0" lvl="0" indent="0" algn="l" rtl="0">
              <a:lnSpc>
                <a:spcPct val="90000"/>
              </a:lnSpc>
              <a:spcBef>
                <a:spcPts val="1000"/>
              </a:spcBef>
              <a:spcAft>
                <a:spcPts val="0"/>
              </a:spcAft>
              <a:buSzPts val="1400"/>
              <a:buNone/>
            </a:pPr>
            <a:endParaRPr>
              <a:latin typeface="Arial"/>
              <a:ea typeface="Arial"/>
              <a:cs typeface="Arial"/>
              <a:sym typeface="Arial"/>
            </a:endParaRPr>
          </a:p>
        </p:txBody>
      </p:sp>
      <p:sp>
        <p:nvSpPr>
          <p:cNvPr id="396" name="Google Shape;396;g55e1c8e356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55e1c8e356_5_2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9" name="Google Shape;649;g55e1c8e356_5_2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Sustainability is a journey not a destination - and things change over time</a:t>
            </a:r>
            <a:endParaRPr/>
          </a:p>
          <a:p>
            <a:pPr marL="0" lvl="0" indent="0" algn="l" rtl="0">
              <a:lnSpc>
                <a:spcPct val="100000"/>
              </a:lnSpc>
              <a:spcBef>
                <a:spcPts val="0"/>
              </a:spcBef>
              <a:spcAft>
                <a:spcPts val="0"/>
              </a:spcAft>
              <a:buSzPts val="1400"/>
              <a:buNone/>
            </a:pPr>
            <a:r>
              <a:rPr lang="en-US"/>
              <a:t>The concept of a “PFM” matures and evolves -   </a:t>
            </a:r>
            <a:endParaRPr/>
          </a:p>
          <a:p>
            <a:pPr marL="0" lvl="0" indent="0" algn="l" rtl="0">
              <a:lnSpc>
                <a:spcPct val="100000"/>
              </a:lnSpc>
              <a:spcBef>
                <a:spcPts val="0"/>
              </a:spcBef>
              <a:spcAft>
                <a:spcPts val="0"/>
              </a:spcAft>
              <a:buSzPts val="1400"/>
              <a:buNone/>
            </a:pPr>
            <a:r>
              <a:rPr lang="en-US"/>
              <a:t>We need to ensure that our definition of a “PFM” remains accurate and relevant </a:t>
            </a:r>
            <a:endParaRPr/>
          </a:p>
          <a:p>
            <a:pPr marL="0" lvl="0" indent="0" algn="l" rtl="0">
              <a:lnSpc>
                <a:spcPct val="100000"/>
              </a:lnSpc>
              <a:spcBef>
                <a:spcPts val="0"/>
              </a:spcBef>
              <a:spcAft>
                <a:spcPts val="0"/>
              </a:spcAft>
              <a:buSzPts val="1400"/>
              <a:buNone/>
            </a:pPr>
            <a:endParaRPr/>
          </a:p>
        </p:txBody>
      </p:sp>
      <p:sp>
        <p:nvSpPr>
          <p:cNvPr id="650" name="Google Shape;650;g55e1c8e356_5_2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55e1c8e356_5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7" name="Google Shape;657;g55e1c8e356_5_2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8" name="Google Shape;658;g55e1c8e356_5_2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55e1c8e356_5_2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5" name="Google Shape;665;g55e1c8e356_5_2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a:solidFill>
                  <a:srgbClr val="000000"/>
                </a:solidFill>
                <a:latin typeface="Arial"/>
                <a:ea typeface="Arial"/>
                <a:cs typeface="Arial"/>
                <a:sym typeface="Arial"/>
              </a:rPr>
              <a:t>mention the idea of “payment for verification in order to be on the public listings”?</a:t>
            </a:r>
            <a:endParaRPr sz="140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sz="140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sz="1600" b="1">
              <a:latin typeface="Arial"/>
              <a:ea typeface="Arial"/>
              <a:cs typeface="Arial"/>
              <a:sym typeface="Arial"/>
            </a:endParaRPr>
          </a:p>
          <a:p>
            <a:pPr marL="457200" lvl="0" indent="-342900" algn="l" rtl="0">
              <a:lnSpc>
                <a:spcPct val="100000"/>
              </a:lnSpc>
              <a:spcBef>
                <a:spcPts val="0"/>
              </a:spcBef>
              <a:spcAft>
                <a:spcPts val="0"/>
              </a:spcAft>
              <a:buClr>
                <a:schemeClr val="dk1"/>
              </a:buClr>
              <a:buSzPts val="1800"/>
              <a:buAutoNum type="arabicPeriod"/>
            </a:pPr>
            <a:r>
              <a:rPr lang="en-US" sz="1600" b="1">
                <a:latin typeface="Arial"/>
                <a:ea typeface="Arial"/>
                <a:cs typeface="Arial"/>
                <a:sym typeface="Arial"/>
              </a:rPr>
              <a:t>Partnership</a:t>
            </a:r>
            <a:r>
              <a:rPr lang="en-US" sz="1600">
                <a:latin typeface="Arial"/>
                <a:ea typeface="Arial"/>
                <a:cs typeface="Arial"/>
                <a:sym typeface="Arial"/>
              </a:rPr>
              <a:t> </a:t>
            </a:r>
            <a:r>
              <a:rPr lang="en-US" sz="1600">
                <a:solidFill>
                  <a:srgbClr val="434343"/>
                </a:solidFill>
                <a:latin typeface="Arial"/>
                <a:ea typeface="Arial"/>
                <a:cs typeface="Arial"/>
                <a:sym typeface="Arial"/>
              </a:rPr>
              <a:t>– Partnerships with companies, investment community, foundations and governments. Fundraising is required now that the program is growing rapidly. </a:t>
            </a:r>
            <a:endParaRPr sz="1600">
              <a:solidFill>
                <a:srgbClr val="434343"/>
              </a:solidFill>
              <a:latin typeface="Arial"/>
              <a:ea typeface="Arial"/>
              <a:cs typeface="Arial"/>
              <a:sym typeface="Arial"/>
            </a:endParaRPr>
          </a:p>
          <a:p>
            <a:pPr marL="457200" lvl="0" indent="-342900" algn="l" rtl="0">
              <a:lnSpc>
                <a:spcPct val="100000"/>
              </a:lnSpc>
              <a:spcBef>
                <a:spcPts val="0"/>
              </a:spcBef>
              <a:spcAft>
                <a:spcPts val="0"/>
              </a:spcAft>
              <a:buClr>
                <a:schemeClr val="dk1"/>
              </a:buClr>
              <a:buSzPts val="1800"/>
              <a:buAutoNum type="arabicPeriod"/>
            </a:pPr>
            <a:r>
              <a:rPr lang="en-US" sz="1600" b="1">
                <a:latin typeface="Arial"/>
                <a:ea typeface="Arial"/>
                <a:cs typeface="Arial"/>
                <a:sym typeface="Arial"/>
              </a:rPr>
              <a:t>Voluntary participation fee</a:t>
            </a:r>
            <a:r>
              <a:rPr lang="en-US" sz="1600">
                <a:latin typeface="Arial"/>
                <a:ea typeface="Arial"/>
                <a:cs typeface="Arial"/>
                <a:sym typeface="Arial"/>
              </a:rPr>
              <a:t> </a:t>
            </a:r>
            <a:r>
              <a:rPr lang="en-US" sz="1600">
                <a:solidFill>
                  <a:srgbClr val="434343"/>
                </a:solidFill>
                <a:latin typeface="Arial"/>
                <a:ea typeface="Arial"/>
                <a:cs typeface="Arial"/>
                <a:sym typeface="Arial"/>
              </a:rPr>
              <a:t>– This year we are introducing a voluntary contribution ($2,500). There should be no financial barrier to participate but also no barrier to contribute to ensuring the program is resourced. </a:t>
            </a:r>
            <a:endParaRPr sz="1600">
              <a:latin typeface="Arial"/>
              <a:ea typeface="Arial"/>
              <a:cs typeface="Arial"/>
              <a:sym typeface="Arial"/>
            </a:endParaRPr>
          </a:p>
          <a:p>
            <a:pPr marL="457200" lvl="0" indent="-342900" algn="l" rtl="0">
              <a:lnSpc>
                <a:spcPct val="100000"/>
              </a:lnSpc>
              <a:spcBef>
                <a:spcPts val="0"/>
              </a:spcBef>
              <a:spcAft>
                <a:spcPts val="0"/>
              </a:spcAft>
              <a:buClr>
                <a:schemeClr val="dk1"/>
              </a:buClr>
              <a:buSzPts val="1800"/>
              <a:buAutoNum type="arabicPeriod"/>
            </a:pPr>
            <a:r>
              <a:rPr lang="en-US" sz="1600" b="1">
                <a:latin typeface="Arial"/>
                <a:ea typeface="Arial"/>
                <a:cs typeface="Arial"/>
                <a:sym typeface="Arial"/>
              </a:rPr>
              <a:t>Access to enhanced data and analytics</a:t>
            </a:r>
            <a:r>
              <a:rPr lang="en-US" sz="1600">
                <a:latin typeface="Arial"/>
                <a:ea typeface="Arial"/>
                <a:cs typeface="Arial"/>
                <a:sym typeface="Arial"/>
              </a:rPr>
              <a:t> </a:t>
            </a:r>
            <a:r>
              <a:rPr lang="en-US" sz="1600">
                <a:solidFill>
                  <a:srgbClr val="434343"/>
                </a:solidFill>
                <a:latin typeface="Arial"/>
                <a:ea typeface="Arial"/>
                <a:cs typeface="Arial"/>
                <a:sym typeface="Arial"/>
              </a:rPr>
              <a:t>– Payment structure for access to enhanced analytics and visualization of data. Member benefits (see details on next page).</a:t>
            </a:r>
            <a:endParaRPr sz="1600">
              <a:latin typeface="Arial"/>
              <a:ea typeface="Arial"/>
              <a:cs typeface="Arial"/>
              <a:sym typeface="Arial"/>
            </a:endParaRPr>
          </a:p>
          <a:p>
            <a:pPr marL="457200" lvl="0" indent="-342900" algn="l" rtl="0">
              <a:lnSpc>
                <a:spcPct val="100000"/>
              </a:lnSpc>
              <a:spcBef>
                <a:spcPts val="0"/>
              </a:spcBef>
              <a:spcAft>
                <a:spcPts val="0"/>
              </a:spcAft>
              <a:buClr>
                <a:schemeClr val="dk1"/>
              </a:buClr>
              <a:buSzPts val="1800"/>
              <a:buAutoNum type="arabicPeriod"/>
            </a:pPr>
            <a:r>
              <a:rPr lang="en-US" sz="1600" b="1">
                <a:latin typeface="Arial"/>
                <a:ea typeface="Arial"/>
                <a:cs typeface="Arial"/>
                <a:sym typeface="Arial"/>
              </a:rPr>
              <a:t>Consulting</a:t>
            </a:r>
            <a:r>
              <a:rPr lang="en-US" sz="1600">
                <a:latin typeface="Arial"/>
                <a:ea typeface="Arial"/>
                <a:cs typeface="Arial"/>
                <a:sym typeface="Arial"/>
              </a:rPr>
              <a:t> </a:t>
            </a:r>
            <a:r>
              <a:rPr lang="en-US" sz="1600">
                <a:solidFill>
                  <a:srgbClr val="434343"/>
                </a:solidFill>
                <a:latin typeface="Arial"/>
                <a:ea typeface="Arial"/>
                <a:cs typeface="Arial"/>
                <a:sym typeface="Arial"/>
              </a:rPr>
              <a:t>– E.g. Supporting companies with strategic development, calculating fiber volumes, gap analysis, etc. Delivering company presentations, workshops, peer learning round  tables.</a:t>
            </a:r>
            <a:endParaRPr sz="1600">
              <a:solidFill>
                <a:srgbClr val="434343"/>
              </a:solidFill>
              <a:latin typeface="Arial"/>
              <a:ea typeface="Arial"/>
              <a:cs typeface="Arial"/>
              <a:sym typeface="Arial"/>
            </a:endParaRPr>
          </a:p>
          <a:p>
            <a:pPr marL="457200" lvl="0" indent="-342900" algn="l" rtl="0">
              <a:lnSpc>
                <a:spcPct val="100000"/>
              </a:lnSpc>
              <a:spcBef>
                <a:spcPts val="0"/>
              </a:spcBef>
              <a:spcAft>
                <a:spcPts val="0"/>
              </a:spcAft>
              <a:buClr>
                <a:schemeClr val="dk1"/>
              </a:buClr>
              <a:buSzPts val="1800"/>
              <a:buAutoNum type="arabicPeriod"/>
            </a:pPr>
            <a:r>
              <a:rPr lang="en-US" sz="1600" b="1">
                <a:latin typeface="Arial"/>
                <a:ea typeface="Arial"/>
                <a:cs typeface="Arial"/>
                <a:sym typeface="Arial"/>
              </a:rPr>
              <a:t>Membership </a:t>
            </a:r>
            <a:r>
              <a:rPr lang="en-US" sz="1600">
                <a:solidFill>
                  <a:srgbClr val="434343"/>
                </a:solidFill>
                <a:latin typeface="Arial"/>
                <a:ea typeface="Arial"/>
                <a:cs typeface="Arial"/>
                <a:sym typeface="Arial"/>
              </a:rPr>
              <a:t>– Textile Exchange membership satisfaction/retention and growth.</a:t>
            </a:r>
            <a:endParaRPr sz="1600">
              <a:solidFill>
                <a:srgbClr val="434343"/>
              </a:solidFill>
              <a:latin typeface="Arial"/>
              <a:ea typeface="Arial"/>
              <a:cs typeface="Arial"/>
              <a:sym typeface="Arial"/>
            </a:endParaRPr>
          </a:p>
          <a:p>
            <a:pPr marL="457200" lvl="0" indent="-342900" algn="l" rtl="0">
              <a:lnSpc>
                <a:spcPct val="100000"/>
              </a:lnSpc>
              <a:spcBef>
                <a:spcPts val="0"/>
              </a:spcBef>
              <a:spcAft>
                <a:spcPts val="0"/>
              </a:spcAft>
              <a:buClr>
                <a:schemeClr val="dk1"/>
              </a:buClr>
              <a:buSzPts val="1800"/>
              <a:buAutoNum type="arabicPeriod"/>
            </a:pPr>
            <a:r>
              <a:rPr lang="en-US" sz="1600" b="1">
                <a:latin typeface="Arial"/>
                <a:ea typeface="Arial"/>
                <a:cs typeface="Arial"/>
                <a:sym typeface="Arial"/>
              </a:rPr>
              <a:t>Sponsored publications </a:t>
            </a:r>
            <a:r>
              <a:rPr lang="en-US" sz="1600">
                <a:solidFill>
                  <a:srgbClr val="434343"/>
                </a:solidFill>
                <a:latin typeface="Arial"/>
                <a:ea typeface="Arial"/>
                <a:cs typeface="Arial"/>
                <a:sym typeface="Arial"/>
              </a:rPr>
              <a:t>-  Potentially release deep dives into benchmark findings sponsored by partner organizations. </a:t>
            </a:r>
            <a:endParaRPr sz="1600" i="1">
              <a:solidFill>
                <a:srgbClr val="434343"/>
              </a:solidFill>
              <a:highlight>
                <a:srgbClr val="FFFF00"/>
              </a:highlight>
              <a:latin typeface="Arial"/>
              <a:ea typeface="Arial"/>
              <a:cs typeface="Arial"/>
              <a:sym typeface="Arial"/>
            </a:endParaRPr>
          </a:p>
          <a:p>
            <a:pPr marL="457200" lvl="0" indent="-342900" algn="l" rtl="0">
              <a:lnSpc>
                <a:spcPct val="100000"/>
              </a:lnSpc>
              <a:spcBef>
                <a:spcPts val="0"/>
              </a:spcBef>
              <a:spcAft>
                <a:spcPts val="0"/>
              </a:spcAft>
              <a:buClr>
                <a:schemeClr val="dk1"/>
              </a:buClr>
              <a:buSzPts val="1800"/>
              <a:buAutoNum type="arabicPeriod"/>
            </a:pPr>
            <a:r>
              <a:rPr lang="en-US" sz="1600" b="1">
                <a:latin typeface="Arial"/>
                <a:ea typeface="Arial"/>
                <a:cs typeface="Arial"/>
                <a:sym typeface="Arial"/>
              </a:rPr>
              <a:t>Sharing of data and analytics </a:t>
            </a:r>
            <a:r>
              <a:rPr lang="en-US" sz="1600">
                <a:solidFill>
                  <a:srgbClr val="434343"/>
                </a:solidFill>
                <a:latin typeface="Arial"/>
                <a:ea typeface="Arial"/>
                <a:cs typeface="Arial"/>
                <a:sym typeface="Arial"/>
              </a:rPr>
              <a:t>– Potentially to company stakeholders e.g. investors, analyzers, other initiatives, etc.</a:t>
            </a:r>
            <a:endParaRPr sz="1400">
              <a:solidFill>
                <a:srgbClr val="000000"/>
              </a:solidFill>
              <a:latin typeface="Arial"/>
              <a:ea typeface="Arial"/>
              <a:cs typeface="Arial"/>
              <a:sym typeface="Arial"/>
            </a:endParaRPr>
          </a:p>
        </p:txBody>
      </p:sp>
      <p:sp>
        <p:nvSpPr>
          <p:cNvPr id="666" name="Google Shape;666;g55e1c8e356_5_2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55e1c8e356_5_2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3" name="Google Shape;673;g55e1c8e356_5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55e1c8e356_5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8" name="Google Shape;678;g55e1c8e356_5_3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9" name="Google Shape;679;g55e1c8e356_5_3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55e1c8e356_5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5" name="Google Shape;685;g55e1c8e356_5_3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30200" algn="l" rtl="0">
              <a:lnSpc>
                <a:spcPct val="90000"/>
              </a:lnSpc>
              <a:spcBef>
                <a:spcPts val="1000"/>
              </a:spcBef>
              <a:spcAft>
                <a:spcPts val="0"/>
              </a:spcAft>
              <a:buClr>
                <a:schemeClr val="dk2"/>
              </a:buClr>
              <a:buSzPts val="1600"/>
              <a:buChar char="•"/>
            </a:pPr>
            <a:r>
              <a:rPr lang="en-US" sz="1600">
                <a:solidFill>
                  <a:schemeClr val="dk2"/>
                </a:solidFill>
                <a:latin typeface="Arial"/>
                <a:ea typeface="Arial"/>
                <a:cs typeface="Arial"/>
                <a:sym typeface="Arial"/>
              </a:rPr>
              <a:t>Building a </a:t>
            </a:r>
            <a:r>
              <a:rPr lang="en-US" sz="1600">
                <a:latin typeface="Arial"/>
                <a:ea typeface="Arial"/>
                <a:cs typeface="Arial"/>
                <a:sym typeface="Arial"/>
              </a:rPr>
              <a:t>suite of preferred fibers and materials</a:t>
            </a:r>
            <a:r>
              <a:rPr lang="en-US" sz="1600">
                <a:solidFill>
                  <a:schemeClr val="dk2"/>
                </a:solidFill>
                <a:latin typeface="Arial"/>
                <a:ea typeface="Arial"/>
                <a:cs typeface="Arial"/>
                <a:sym typeface="Arial"/>
              </a:rPr>
              <a:t>, from a choice of preferred options, through the consideration of impacts and organizational priorities. </a:t>
            </a:r>
            <a:endParaRPr sz="1600">
              <a:solidFill>
                <a:schemeClr val="dk2"/>
              </a:solidFill>
              <a:latin typeface="Arial"/>
              <a:ea typeface="Arial"/>
              <a:cs typeface="Arial"/>
              <a:sym typeface="Arial"/>
            </a:endParaRPr>
          </a:p>
          <a:p>
            <a:pPr marL="457200" lvl="0" indent="-330200" algn="l" rtl="0">
              <a:lnSpc>
                <a:spcPct val="90000"/>
              </a:lnSpc>
              <a:spcBef>
                <a:spcPts val="1000"/>
              </a:spcBef>
              <a:spcAft>
                <a:spcPts val="0"/>
              </a:spcAft>
              <a:buClr>
                <a:schemeClr val="dk2"/>
              </a:buClr>
              <a:buSzPts val="1600"/>
              <a:buChar char="•"/>
            </a:pPr>
            <a:r>
              <a:rPr lang="en-US" sz="1600">
                <a:solidFill>
                  <a:schemeClr val="dk2"/>
                </a:solidFill>
                <a:latin typeface="Arial"/>
                <a:ea typeface="Arial"/>
                <a:cs typeface="Arial"/>
                <a:sym typeface="Arial"/>
              </a:rPr>
              <a:t>Embedding a strategy that leads to </a:t>
            </a:r>
            <a:r>
              <a:rPr lang="en-US" sz="1600">
                <a:latin typeface="Arial"/>
                <a:ea typeface="Arial"/>
                <a:cs typeface="Arial"/>
                <a:sym typeface="Arial"/>
              </a:rPr>
              <a:t>preferred options replacing unsustainable or less sustainable options.</a:t>
            </a:r>
            <a:endParaRPr sz="1600">
              <a:latin typeface="Arial"/>
              <a:ea typeface="Arial"/>
              <a:cs typeface="Arial"/>
              <a:sym typeface="Arial"/>
            </a:endParaRPr>
          </a:p>
          <a:p>
            <a:pPr marL="457200" lvl="0" indent="-330200" algn="l" rtl="0">
              <a:lnSpc>
                <a:spcPct val="90000"/>
              </a:lnSpc>
              <a:spcBef>
                <a:spcPts val="1000"/>
              </a:spcBef>
              <a:spcAft>
                <a:spcPts val="0"/>
              </a:spcAft>
              <a:buClr>
                <a:schemeClr val="dk2"/>
              </a:buClr>
              <a:buSzPts val="1600"/>
              <a:buChar char="•"/>
            </a:pPr>
            <a:r>
              <a:rPr lang="en-US" sz="1600">
                <a:solidFill>
                  <a:schemeClr val="dk2"/>
                </a:solidFill>
                <a:latin typeface="Arial"/>
                <a:ea typeface="Arial"/>
                <a:cs typeface="Arial"/>
                <a:sym typeface="Arial"/>
              </a:rPr>
              <a:t>A commitment to the principles of </a:t>
            </a:r>
            <a:r>
              <a:rPr lang="en-US" sz="1600">
                <a:latin typeface="Arial"/>
                <a:ea typeface="Arial"/>
                <a:cs typeface="Arial"/>
                <a:sym typeface="Arial"/>
              </a:rPr>
              <a:t>continuous improvement and ensuring options selected result in a positive impact.</a:t>
            </a:r>
            <a:endParaRPr sz="1600">
              <a:latin typeface="Arial"/>
              <a:ea typeface="Arial"/>
              <a:cs typeface="Arial"/>
              <a:sym typeface="Arial"/>
            </a:endParaRPr>
          </a:p>
          <a:p>
            <a:pPr marL="457200" lvl="0" indent="-330200" algn="l" rtl="0">
              <a:lnSpc>
                <a:spcPct val="90000"/>
              </a:lnSpc>
              <a:spcBef>
                <a:spcPts val="0"/>
              </a:spcBef>
              <a:spcAft>
                <a:spcPts val="0"/>
              </a:spcAft>
              <a:buClr>
                <a:schemeClr val="dk1"/>
              </a:buClr>
              <a:buSzPts val="1600"/>
              <a:buChar char="•"/>
            </a:pPr>
            <a:r>
              <a:rPr lang="en-US" sz="1600">
                <a:solidFill>
                  <a:schemeClr val="dk2"/>
                </a:solidFill>
                <a:latin typeface="Arial"/>
                <a:ea typeface="Arial"/>
                <a:cs typeface="Arial"/>
                <a:sym typeface="Arial"/>
              </a:rPr>
              <a:t>Provided the above approach is taken, the PFM Benchmark recognizes that one size does not fit all” and allows participants to </a:t>
            </a:r>
            <a:r>
              <a:rPr lang="en-US" sz="1600">
                <a:latin typeface="Arial"/>
                <a:ea typeface="Arial"/>
                <a:cs typeface="Arial"/>
                <a:sym typeface="Arial"/>
              </a:rPr>
              <a:t>build their own portfolio</a:t>
            </a:r>
            <a:r>
              <a:rPr lang="en-US" sz="1600">
                <a:solidFill>
                  <a:schemeClr val="dk2"/>
                </a:solidFill>
                <a:latin typeface="Arial"/>
                <a:ea typeface="Arial"/>
                <a:cs typeface="Arial"/>
                <a:sym typeface="Arial"/>
              </a:rPr>
              <a:t> based on the PFMs their company is implementing.</a:t>
            </a:r>
            <a:endParaRPr sz="1600">
              <a:latin typeface="Arial"/>
              <a:ea typeface="Arial"/>
              <a:cs typeface="Arial"/>
              <a:sym typeface="Arial"/>
            </a:endParaRPr>
          </a:p>
          <a:p>
            <a:pPr marL="0" lvl="0" indent="0" algn="l" rtl="0">
              <a:lnSpc>
                <a:spcPct val="120000"/>
              </a:lnSpc>
              <a:spcBef>
                <a:spcPts val="0"/>
              </a:spcBef>
              <a:spcAft>
                <a:spcPts val="0"/>
              </a:spcAft>
              <a:buClr>
                <a:srgbClr val="005596"/>
              </a:buClr>
              <a:buSzPts val="1200"/>
              <a:buFont typeface="Calibri"/>
              <a:buNone/>
            </a:pPr>
            <a:endParaRPr b="1">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686" name="Google Shape;686;g55e1c8e356_5_3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55e1c8e356_5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g55e1c8e356_5_3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rgbClr val="6FC1FF"/>
              </a:buClr>
              <a:buSzPts val="1600"/>
              <a:buFont typeface="Arial"/>
              <a:buNone/>
            </a:pPr>
            <a:r>
              <a:rPr lang="en-US" sz="1600" b="1">
                <a:solidFill>
                  <a:srgbClr val="6FC1FF"/>
                </a:solidFill>
                <a:latin typeface="Arial"/>
                <a:ea typeface="Arial"/>
                <a:cs typeface="Arial"/>
                <a:sym typeface="Arial"/>
              </a:rPr>
              <a:t>WAYS TO ENGAGE</a:t>
            </a:r>
            <a:endParaRPr/>
          </a:p>
          <a:p>
            <a:pPr marL="0" lvl="0" indent="0" algn="l" rtl="0">
              <a:lnSpc>
                <a:spcPct val="120000"/>
              </a:lnSpc>
              <a:spcBef>
                <a:spcPts val="0"/>
              </a:spcBef>
              <a:spcAft>
                <a:spcPts val="0"/>
              </a:spcAft>
              <a:buClr>
                <a:srgbClr val="6FC1FF"/>
              </a:buClr>
              <a:buSzPts val="1200"/>
              <a:buFont typeface="Arial"/>
              <a:buNone/>
            </a:pPr>
            <a:r>
              <a:rPr lang="en-US" sz="1200" b="1">
                <a:solidFill>
                  <a:srgbClr val="6FC1FF"/>
                </a:solidFill>
                <a:latin typeface="Arial"/>
                <a:ea typeface="Arial"/>
                <a:cs typeface="Arial"/>
                <a:sym typeface="Arial"/>
              </a:rPr>
              <a:t>PFM Benchmark </a:t>
            </a:r>
            <a:r>
              <a:rPr lang="en-US" sz="1200">
                <a:latin typeface="Arial"/>
                <a:ea typeface="Arial"/>
                <a:cs typeface="Arial"/>
                <a:sym typeface="Arial"/>
              </a:rPr>
              <a:t>All benchmark questions and consumption volumes. </a:t>
            </a:r>
            <a:endParaRPr/>
          </a:p>
          <a:p>
            <a:pPr marL="0" lvl="0" indent="0" algn="l" rtl="0">
              <a:lnSpc>
                <a:spcPct val="120000"/>
              </a:lnSpc>
              <a:spcBef>
                <a:spcPts val="0"/>
              </a:spcBef>
              <a:spcAft>
                <a:spcPts val="0"/>
              </a:spcAft>
              <a:buClr>
                <a:srgbClr val="6FC1FF"/>
              </a:buClr>
              <a:buSzPts val="1200"/>
              <a:buFont typeface="Arial"/>
              <a:buNone/>
            </a:pPr>
            <a:r>
              <a:rPr lang="en-US" sz="1200" b="1">
                <a:solidFill>
                  <a:srgbClr val="6FC1FF"/>
                </a:solidFill>
                <a:latin typeface="Arial"/>
                <a:ea typeface="Arial"/>
                <a:cs typeface="Arial"/>
                <a:sym typeface="Arial"/>
              </a:rPr>
              <a:t>Consumption Tracker </a:t>
            </a:r>
            <a:r>
              <a:rPr lang="en-US" sz="1200">
                <a:latin typeface="Arial"/>
                <a:ea typeface="Arial"/>
                <a:cs typeface="Arial"/>
                <a:sym typeface="Arial"/>
              </a:rPr>
              <a:t>Alternative, lighter version, for companies wishing to track progress towards targets. </a:t>
            </a:r>
            <a:endParaRPr/>
          </a:p>
          <a:p>
            <a:pPr marL="0" lvl="0" indent="0" algn="l" rtl="0">
              <a:lnSpc>
                <a:spcPct val="120000"/>
              </a:lnSpc>
              <a:spcBef>
                <a:spcPts val="0"/>
              </a:spcBef>
              <a:spcAft>
                <a:spcPts val="0"/>
              </a:spcAft>
              <a:buClr>
                <a:srgbClr val="6FC1FF"/>
              </a:buClr>
              <a:buSzPts val="1200"/>
              <a:buFont typeface="Arial"/>
              <a:buNone/>
            </a:pPr>
            <a:r>
              <a:rPr lang="en-US" sz="1200" b="1">
                <a:solidFill>
                  <a:srgbClr val="6FC1FF"/>
                </a:solidFill>
                <a:latin typeface="Arial"/>
                <a:ea typeface="Arial"/>
                <a:cs typeface="Arial"/>
                <a:sym typeface="Arial"/>
              </a:rPr>
              <a:t>Sustainable Cotton Challenge </a:t>
            </a:r>
            <a:r>
              <a:rPr lang="en-US" sz="1200">
                <a:latin typeface="Arial"/>
                <a:ea typeface="Arial"/>
                <a:cs typeface="Arial"/>
                <a:sym typeface="Arial"/>
              </a:rPr>
              <a:t>Companies committed to sourcing 100% of cotton from more sustainable sources by 20</a:t>
            </a:r>
            <a:r>
              <a:rPr lang="en-US">
                <a:latin typeface="Arial"/>
                <a:ea typeface="Arial"/>
                <a:cs typeface="Arial"/>
                <a:sym typeface="Arial"/>
              </a:rPr>
              <a:t>2</a:t>
            </a:r>
            <a:r>
              <a:rPr lang="en-US" sz="1200">
                <a:latin typeface="Arial"/>
                <a:ea typeface="Arial"/>
                <a:cs typeface="Arial"/>
                <a:sym typeface="Arial"/>
              </a:rPr>
              <a:t>5.</a:t>
            </a:r>
            <a:endParaRPr/>
          </a:p>
          <a:p>
            <a:pPr marL="0" lvl="0" indent="0" algn="l" rtl="0">
              <a:lnSpc>
                <a:spcPct val="120000"/>
              </a:lnSpc>
              <a:spcBef>
                <a:spcPts val="0"/>
              </a:spcBef>
              <a:spcAft>
                <a:spcPts val="0"/>
              </a:spcAft>
              <a:buClr>
                <a:srgbClr val="6FC1FF"/>
              </a:buClr>
              <a:buSzPts val="1200"/>
              <a:buFont typeface="Arial"/>
              <a:buNone/>
            </a:pPr>
            <a:r>
              <a:rPr lang="en-US" sz="1200" b="1">
                <a:solidFill>
                  <a:srgbClr val="6FC1FF"/>
                </a:solidFill>
                <a:latin typeface="Arial"/>
                <a:ea typeface="Arial"/>
                <a:cs typeface="Arial"/>
                <a:sym typeface="Arial"/>
              </a:rPr>
              <a:t>rPET Commitment </a:t>
            </a:r>
            <a:r>
              <a:rPr lang="en-US" sz="1200">
                <a:latin typeface="Arial"/>
                <a:ea typeface="Arial"/>
                <a:cs typeface="Arial"/>
                <a:sym typeface="Arial"/>
              </a:rPr>
              <a:t>Companies committed to use of rPET by at least 25% by 2020.</a:t>
            </a:r>
            <a:endParaRPr/>
          </a:p>
          <a:p>
            <a:pPr marL="0" lvl="0" indent="0" algn="l" rtl="0">
              <a:lnSpc>
                <a:spcPct val="100000"/>
              </a:lnSpc>
              <a:spcBef>
                <a:spcPts val="0"/>
              </a:spcBef>
              <a:spcAft>
                <a:spcPts val="0"/>
              </a:spcAft>
              <a:buSzPts val="1400"/>
              <a:buNone/>
            </a:pPr>
            <a:endParaRPr/>
          </a:p>
        </p:txBody>
      </p:sp>
      <p:sp>
        <p:nvSpPr>
          <p:cNvPr id="700" name="Google Shape;700;g55e1c8e356_5_3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55e1c8e356_5_3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8" name="Google Shape;708;g55e1c8e356_5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55e1c8e356_5_3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Hands on webinar on how to complete and submit the survey</a:t>
            </a:r>
            <a:endParaRPr/>
          </a:p>
        </p:txBody>
      </p:sp>
      <p:sp>
        <p:nvSpPr>
          <p:cNvPr id="750" name="Google Shape;750;g55e1c8e356_5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55e1c8e356_5_4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Hands on webinar on how to complete and submit the survey</a:t>
            </a:r>
            <a:endParaRPr/>
          </a:p>
        </p:txBody>
      </p:sp>
      <p:sp>
        <p:nvSpPr>
          <p:cNvPr id="800" name="Google Shape;800;g55e1c8e356_5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55e1c8e356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400"/>
              <a:buNone/>
            </a:pPr>
            <a:r>
              <a:rPr lang="en-US">
                <a:latin typeface="Arial"/>
                <a:ea typeface="Arial"/>
                <a:cs typeface="Arial"/>
                <a:sym typeface="Arial"/>
              </a:rPr>
              <a:t>The context of benchmarking is improving </a:t>
            </a:r>
            <a:endParaRPr>
              <a:latin typeface="Arial"/>
              <a:ea typeface="Arial"/>
              <a:cs typeface="Arial"/>
              <a:sym typeface="Arial"/>
            </a:endParaRPr>
          </a:p>
          <a:p>
            <a:pPr marL="0" lvl="0" indent="0" algn="l" rtl="0">
              <a:lnSpc>
                <a:spcPct val="90000"/>
              </a:lnSpc>
              <a:spcBef>
                <a:spcPts val="1000"/>
              </a:spcBef>
              <a:spcAft>
                <a:spcPts val="0"/>
              </a:spcAft>
              <a:buSzPts val="1400"/>
              <a:buNone/>
            </a:pPr>
            <a:r>
              <a:rPr lang="en-US">
                <a:latin typeface="Arial"/>
                <a:ea typeface="Arial"/>
                <a:cs typeface="Arial"/>
                <a:sym typeface="Arial"/>
              </a:rPr>
              <a:t>Explain about asking questions via chat - answered in blocks</a:t>
            </a:r>
            <a:endParaRPr>
              <a:latin typeface="Arial"/>
              <a:ea typeface="Arial"/>
              <a:cs typeface="Arial"/>
              <a:sym typeface="Arial"/>
            </a:endParaRPr>
          </a:p>
          <a:p>
            <a:pPr marL="0" lvl="0" indent="0" algn="l" rtl="0">
              <a:lnSpc>
                <a:spcPct val="90000"/>
              </a:lnSpc>
              <a:spcBef>
                <a:spcPts val="1000"/>
              </a:spcBef>
              <a:spcAft>
                <a:spcPts val="0"/>
              </a:spcAft>
              <a:buSzPts val="1400"/>
              <a:buNone/>
            </a:pPr>
            <a:r>
              <a:rPr lang="en-US">
                <a:latin typeface="Arial"/>
                <a:ea typeface="Arial"/>
                <a:cs typeface="Arial"/>
                <a:sym typeface="Arial"/>
              </a:rPr>
              <a:t>show video</a:t>
            </a:r>
            <a:endParaRPr>
              <a:latin typeface="Arial"/>
              <a:ea typeface="Arial"/>
              <a:cs typeface="Arial"/>
              <a:sym typeface="Arial"/>
            </a:endParaRPr>
          </a:p>
          <a:p>
            <a:pPr marL="0" lvl="0" indent="0" algn="l" rtl="0">
              <a:lnSpc>
                <a:spcPct val="90000"/>
              </a:lnSpc>
              <a:spcBef>
                <a:spcPts val="1000"/>
              </a:spcBef>
              <a:spcAft>
                <a:spcPts val="0"/>
              </a:spcAft>
              <a:buSzPts val="1400"/>
              <a:buNone/>
            </a:pPr>
            <a:endParaRPr>
              <a:latin typeface="Arial"/>
              <a:ea typeface="Arial"/>
              <a:cs typeface="Arial"/>
              <a:sym typeface="Arial"/>
            </a:endParaRPr>
          </a:p>
          <a:p>
            <a:pPr marL="0" lvl="0" indent="0" algn="l" rtl="0">
              <a:lnSpc>
                <a:spcPct val="90000"/>
              </a:lnSpc>
              <a:spcBef>
                <a:spcPts val="1000"/>
              </a:spcBef>
              <a:spcAft>
                <a:spcPts val="0"/>
              </a:spcAft>
              <a:buSzPts val="1400"/>
              <a:buNone/>
            </a:pPr>
            <a:endParaRPr>
              <a:latin typeface="Arial"/>
              <a:ea typeface="Arial"/>
              <a:cs typeface="Arial"/>
              <a:sym typeface="Arial"/>
            </a:endParaRPr>
          </a:p>
        </p:txBody>
      </p:sp>
      <p:sp>
        <p:nvSpPr>
          <p:cNvPr id="404" name="Google Shape;404;g55e1c8e356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55e1c8e356_5_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8" name="Google Shape;808;g55e1c8e356_5_4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a:latin typeface="Arial"/>
                <a:ea typeface="Arial"/>
                <a:cs typeface="Arial"/>
                <a:sym typeface="Arial"/>
              </a:rPr>
              <a:t>Alongside the Textile Exchange team members</a:t>
            </a:r>
            <a:endParaRPr/>
          </a:p>
          <a:p>
            <a:pPr marL="0" marR="0" lvl="0" indent="0" algn="l" rtl="0">
              <a:lnSpc>
                <a:spcPct val="100000"/>
              </a:lnSpc>
              <a:spcBef>
                <a:spcPts val="0"/>
              </a:spcBef>
              <a:spcAft>
                <a:spcPts val="0"/>
              </a:spcAft>
              <a:buClr>
                <a:srgbClr val="000000"/>
              </a:buClr>
              <a:buSzPts val="1400"/>
              <a:buFont typeface="Arial"/>
              <a:buNone/>
            </a:pPr>
            <a:endParaRPr sz="120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200">
                <a:latin typeface="Arial"/>
                <a:ea typeface="Arial"/>
                <a:cs typeface="Arial"/>
                <a:sym typeface="Arial"/>
              </a:rPr>
              <a:t>Cory Skuldt, FWD IMPACT</a:t>
            </a:r>
            <a:endParaRPr/>
          </a:p>
          <a:p>
            <a:pPr marL="0" marR="0" lvl="0" indent="0" algn="l" rtl="0">
              <a:lnSpc>
                <a:spcPct val="100000"/>
              </a:lnSpc>
              <a:spcBef>
                <a:spcPts val="0"/>
              </a:spcBef>
              <a:spcAft>
                <a:spcPts val="0"/>
              </a:spcAft>
              <a:buClr>
                <a:srgbClr val="000000"/>
              </a:buClr>
              <a:buSzPts val="1400"/>
              <a:buFont typeface="Arial"/>
              <a:buNone/>
            </a:pPr>
            <a:endParaRPr sz="120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20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200">
                <a:latin typeface="Arial"/>
                <a:ea typeface="Arial"/>
                <a:cs typeface="Arial"/>
                <a:sym typeface="Arial"/>
              </a:rPr>
              <a:t>there is also a Steering Group advising and feeding back on the strategic review. </a:t>
            </a:r>
            <a:endParaRPr/>
          </a:p>
          <a:p>
            <a:pPr marL="0" marR="0" lvl="0" indent="0" algn="l" rtl="0">
              <a:lnSpc>
                <a:spcPct val="100000"/>
              </a:lnSpc>
              <a:spcBef>
                <a:spcPts val="0"/>
              </a:spcBef>
              <a:spcAft>
                <a:spcPts val="0"/>
              </a:spcAft>
              <a:buClr>
                <a:srgbClr val="000000"/>
              </a:buClr>
              <a:buSzPts val="1400"/>
              <a:buFont typeface="Arial"/>
              <a:buNone/>
            </a:pPr>
            <a:endParaRPr sz="120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050">
              <a:latin typeface="Arial"/>
              <a:ea typeface="Arial"/>
              <a:cs typeface="Arial"/>
              <a:sym typeface="Aria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809" name="Google Shape;809;g55e1c8e356_5_4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7" name="Google Shape;837;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p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5" name="Google Shape;845;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55e1c8e356_0_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400"/>
              <a:buNone/>
            </a:pPr>
            <a:r>
              <a:rPr lang="en-US">
                <a:latin typeface="Arial"/>
                <a:ea typeface="Arial"/>
                <a:cs typeface="Arial"/>
                <a:sym typeface="Arial"/>
              </a:rPr>
              <a:t>The context of benchmarking is improving </a:t>
            </a:r>
            <a:endParaRPr>
              <a:latin typeface="Arial"/>
              <a:ea typeface="Arial"/>
              <a:cs typeface="Arial"/>
              <a:sym typeface="Arial"/>
            </a:endParaRPr>
          </a:p>
          <a:p>
            <a:pPr marL="0" lvl="0" indent="0" algn="l" rtl="0">
              <a:lnSpc>
                <a:spcPct val="90000"/>
              </a:lnSpc>
              <a:spcBef>
                <a:spcPts val="1000"/>
              </a:spcBef>
              <a:spcAft>
                <a:spcPts val="0"/>
              </a:spcAft>
              <a:buSzPts val="1400"/>
              <a:buNone/>
            </a:pPr>
            <a:r>
              <a:rPr lang="en-US">
                <a:latin typeface="Arial"/>
                <a:ea typeface="Arial"/>
                <a:cs typeface="Arial"/>
                <a:sym typeface="Arial"/>
              </a:rPr>
              <a:t>Explain about asking questions via chat - answered in blocks</a:t>
            </a:r>
            <a:endParaRPr>
              <a:latin typeface="Arial"/>
              <a:ea typeface="Arial"/>
              <a:cs typeface="Arial"/>
              <a:sym typeface="Arial"/>
            </a:endParaRPr>
          </a:p>
          <a:p>
            <a:pPr marL="0" lvl="0" indent="0" algn="l" rtl="0">
              <a:lnSpc>
                <a:spcPct val="90000"/>
              </a:lnSpc>
              <a:spcBef>
                <a:spcPts val="1000"/>
              </a:spcBef>
              <a:spcAft>
                <a:spcPts val="0"/>
              </a:spcAft>
              <a:buSzPts val="1400"/>
              <a:buNone/>
            </a:pPr>
            <a:r>
              <a:rPr lang="en-US">
                <a:latin typeface="Arial"/>
                <a:ea typeface="Arial"/>
                <a:cs typeface="Arial"/>
                <a:sym typeface="Arial"/>
              </a:rPr>
              <a:t>show video</a:t>
            </a:r>
            <a:endParaRPr>
              <a:latin typeface="Arial"/>
              <a:ea typeface="Arial"/>
              <a:cs typeface="Arial"/>
              <a:sym typeface="Arial"/>
            </a:endParaRPr>
          </a:p>
          <a:p>
            <a:pPr marL="0" lvl="0" indent="0" algn="l" rtl="0">
              <a:lnSpc>
                <a:spcPct val="90000"/>
              </a:lnSpc>
              <a:spcBef>
                <a:spcPts val="1000"/>
              </a:spcBef>
              <a:spcAft>
                <a:spcPts val="0"/>
              </a:spcAft>
              <a:buSzPts val="1400"/>
              <a:buNone/>
            </a:pPr>
            <a:endParaRPr>
              <a:latin typeface="Arial"/>
              <a:ea typeface="Arial"/>
              <a:cs typeface="Arial"/>
              <a:sym typeface="Arial"/>
            </a:endParaRPr>
          </a:p>
          <a:p>
            <a:pPr marL="0" lvl="0" indent="0" algn="l" rtl="0">
              <a:lnSpc>
                <a:spcPct val="90000"/>
              </a:lnSpc>
              <a:spcBef>
                <a:spcPts val="1000"/>
              </a:spcBef>
              <a:spcAft>
                <a:spcPts val="0"/>
              </a:spcAft>
              <a:buSzPts val="1400"/>
              <a:buNone/>
            </a:pPr>
            <a:endParaRPr>
              <a:latin typeface="Arial"/>
              <a:ea typeface="Arial"/>
              <a:cs typeface="Arial"/>
              <a:sym typeface="Arial"/>
            </a:endParaRPr>
          </a:p>
        </p:txBody>
      </p:sp>
      <p:sp>
        <p:nvSpPr>
          <p:cNvPr id="412" name="Google Shape;412;g55e1c8e356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55e1c8e356_9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As you know, Textile Exchange is a non-profit with a mission to make the textile industry more sustainable.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We work with our members and others to:</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1 – Increase the adoption of preferred fibers and materials</a:t>
            </a:r>
            <a:endParaRPr/>
          </a:p>
          <a:p>
            <a:pPr marL="0" lvl="0" indent="0" algn="l" rtl="0">
              <a:lnSpc>
                <a:spcPct val="100000"/>
              </a:lnSpc>
              <a:spcBef>
                <a:spcPts val="0"/>
              </a:spcBef>
              <a:spcAft>
                <a:spcPts val="0"/>
              </a:spcAft>
              <a:buSzPts val="1400"/>
              <a:buNone/>
            </a:pPr>
            <a:r>
              <a:rPr lang="en-US"/>
              <a:t>2 – Increase the adoption of credible sustainability standards</a:t>
            </a:r>
            <a:endParaRPr/>
          </a:p>
          <a:p>
            <a:pPr marL="0" lvl="0" indent="0" algn="l" rtl="0">
              <a:lnSpc>
                <a:spcPct val="100000"/>
              </a:lnSpc>
              <a:spcBef>
                <a:spcPts val="0"/>
              </a:spcBef>
              <a:spcAft>
                <a:spcPts val="0"/>
              </a:spcAft>
              <a:buSzPts val="1400"/>
              <a:buNone/>
            </a:pPr>
            <a:r>
              <a:rPr lang="en-US"/>
              <a:t>3 – Help the industry come together to find good solutions, share innovations, and work together</a:t>
            </a:r>
            <a:endParaRPr/>
          </a:p>
          <a:p>
            <a:pPr marL="0" lvl="0" indent="0" algn="l" rtl="0">
              <a:lnSpc>
                <a:spcPct val="100000"/>
              </a:lnSpc>
              <a:spcBef>
                <a:spcPts val="0"/>
              </a:spcBef>
              <a:spcAft>
                <a:spcPts val="0"/>
              </a:spcAft>
              <a:buSzPts val="1400"/>
              <a:buNone/>
            </a:pPr>
            <a:r>
              <a:rPr lang="en-US"/>
              <a:t>4 – Raise awareness of issues and opportunities to improve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5 – And increasingly, to align our work with the SDGs and provide a reporting framework – through our benchmark program </a:t>
            </a:r>
            <a:endParaRPr/>
          </a:p>
          <a:p>
            <a:pPr marL="0" lvl="0" indent="0" algn="l" rtl="0">
              <a:lnSpc>
                <a:spcPct val="100000"/>
              </a:lnSpc>
              <a:spcBef>
                <a:spcPts val="0"/>
              </a:spcBef>
              <a:spcAft>
                <a:spcPts val="0"/>
              </a:spcAft>
              <a:buSzPts val="1400"/>
              <a:buNone/>
            </a:pPr>
            <a:endParaRPr/>
          </a:p>
        </p:txBody>
      </p:sp>
      <p:sp>
        <p:nvSpPr>
          <p:cNvPr id="420" name="Google Shape;420;g55e1c8e356_9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55e1c8e356_9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g55e1c8e356_9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chemeClr val="dk1"/>
              </a:buClr>
              <a:buSzPts val="1200"/>
              <a:buFont typeface="Arial"/>
              <a:buNone/>
            </a:pPr>
            <a:r>
              <a:rPr lang="en-US" sz="1200" b="1">
                <a:latin typeface="Arial"/>
                <a:ea typeface="Arial"/>
                <a:cs typeface="Arial"/>
                <a:sym typeface="Arial"/>
              </a:rPr>
              <a:t>Textile Exchange’s focus is to accelerate the uptake of preferred fiber and materials. </a:t>
            </a:r>
            <a:endParaRPr/>
          </a:p>
          <a:p>
            <a:pPr marL="0" lvl="0" indent="0" algn="l" rtl="0">
              <a:lnSpc>
                <a:spcPct val="120000"/>
              </a:lnSpc>
              <a:spcBef>
                <a:spcPts val="0"/>
              </a:spcBef>
              <a:spcAft>
                <a:spcPts val="0"/>
              </a:spcAft>
              <a:buClr>
                <a:schemeClr val="dk1"/>
              </a:buClr>
              <a:buSzPts val="1200"/>
              <a:buFont typeface="Arial"/>
              <a:buNone/>
            </a:pPr>
            <a:r>
              <a:rPr lang="en-US" sz="1200">
                <a:latin typeface="Arial"/>
                <a:ea typeface="Arial"/>
                <a:cs typeface="Arial"/>
                <a:sym typeface="Arial"/>
              </a:rPr>
              <a:t>This objective is built on the urgency to respond to key risks for the textile industry and the huge opportunity for the industry to play a major role in meeting the 2030 Global Coals (the Sustainable Development Goals). These risks and opportunities are most likely to occur during the production of raw materials. </a:t>
            </a:r>
            <a:endParaRPr/>
          </a:p>
          <a:p>
            <a:pPr marL="0" lvl="0" indent="0" algn="l" rtl="0">
              <a:lnSpc>
                <a:spcPct val="120000"/>
              </a:lnSpc>
              <a:spcBef>
                <a:spcPts val="0"/>
              </a:spcBef>
              <a:spcAft>
                <a:spcPts val="0"/>
              </a:spcAft>
              <a:buClr>
                <a:schemeClr val="dk1"/>
              </a:buClr>
              <a:buSzPts val="1200"/>
              <a:buFont typeface="Arial"/>
              <a:buNone/>
            </a:pPr>
            <a:r>
              <a:rPr lang="en-US" sz="1200">
                <a:latin typeface="Arial"/>
                <a:ea typeface="Arial"/>
                <a:cs typeface="Arial"/>
                <a:sym typeface="Arial"/>
              </a:rPr>
              <a:t>By creating a benchmark program for companies, Textile Exchange not only measures and reports company and industry progress, but provides strategic direction for the companies that participate. Through program engagement alone, companies embark on a “bench learning” journey, with the support of Textile Exchange staff and fellow participants. The contributing and receiving of knowledge creates a virtuous circle of learning and improving.</a:t>
            </a:r>
            <a:endParaRPr/>
          </a:p>
        </p:txBody>
      </p:sp>
      <p:sp>
        <p:nvSpPr>
          <p:cNvPr id="441" name="Google Shape;441;g55e1c8e356_9_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55e1c8e356_9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6" name="Google Shape;446;g55e1c8e356_9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55e1c8e356_9_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2" name="Google Shape;452;g55e1c8e356_9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5"/>
        <p:cNvGrpSpPr/>
        <p:nvPr/>
      </p:nvGrpSpPr>
      <p:grpSpPr>
        <a:xfrm>
          <a:off x="0" y="0"/>
          <a:ext cx="0" cy="0"/>
          <a:chOff x="0" y="0"/>
          <a:chExt cx="0" cy="0"/>
        </a:xfrm>
      </p:grpSpPr>
      <p:sp>
        <p:nvSpPr>
          <p:cNvPr id="16" name="Google Shape;16;p2"/>
          <p:cNvSpPr/>
          <p:nvPr/>
        </p:nvSpPr>
        <p:spPr>
          <a:xfrm>
            <a:off x="0" y="0"/>
            <a:ext cx="12192000" cy="6858000"/>
          </a:xfrm>
          <a:prstGeom prst="rect">
            <a:avLst/>
          </a:prstGeom>
          <a:solidFill>
            <a:srgbClr val="005596"/>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Helvetica Neue"/>
              <a:ea typeface="Helvetica Neue"/>
              <a:cs typeface="Helvetica Neue"/>
              <a:sym typeface="Helvetica Neue"/>
            </a:endParaRPr>
          </a:p>
        </p:txBody>
      </p:sp>
      <p:sp>
        <p:nvSpPr>
          <p:cNvPr id="17" name="Google Shape;17;p2"/>
          <p:cNvSpPr/>
          <p:nvPr/>
        </p:nvSpPr>
        <p:spPr>
          <a:xfrm>
            <a:off x="6546712" y="4098970"/>
            <a:ext cx="1126777" cy="1126777"/>
          </a:xfrm>
          <a:custGeom>
            <a:avLst/>
            <a:gdLst/>
            <a:ahLst/>
            <a:cxnLst/>
            <a:rect l="l" t="t" r="r" b="b"/>
            <a:pathLst>
              <a:path w="681228" h="681228" extrusionOk="0">
                <a:moveTo>
                  <a:pt x="681228" y="0"/>
                </a:moveTo>
                <a:cubicBezTo>
                  <a:pt x="681228" y="376232"/>
                  <a:pt x="376232" y="681228"/>
                  <a:pt x="0" y="681228"/>
                </a:cubicBezTo>
                <a:cubicBezTo>
                  <a:pt x="0" y="304996"/>
                  <a:pt x="304996" y="0"/>
                  <a:pt x="681228" y="0"/>
                </a:cubicBezTo>
                <a:close/>
              </a:path>
            </a:pathLst>
          </a:custGeom>
          <a:solidFill>
            <a:srgbClr val="04228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Helvetica Neue"/>
              <a:ea typeface="Helvetica Neue"/>
              <a:cs typeface="Helvetica Neue"/>
              <a:sym typeface="Helvetica Neue"/>
            </a:endParaRPr>
          </a:p>
        </p:txBody>
      </p:sp>
      <p:sp>
        <p:nvSpPr>
          <p:cNvPr id="18" name="Google Shape;18;p2"/>
          <p:cNvSpPr/>
          <p:nvPr/>
        </p:nvSpPr>
        <p:spPr>
          <a:xfrm flipH="1">
            <a:off x="7673489" y="4098970"/>
            <a:ext cx="1126777" cy="1126777"/>
          </a:xfrm>
          <a:custGeom>
            <a:avLst/>
            <a:gdLst/>
            <a:ahLst/>
            <a:cxnLst/>
            <a:rect l="l" t="t" r="r" b="b"/>
            <a:pathLst>
              <a:path w="681228" h="681228" extrusionOk="0">
                <a:moveTo>
                  <a:pt x="681228" y="0"/>
                </a:moveTo>
                <a:cubicBezTo>
                  <a:pt x="681228" y="376232"/>
                  <a:pt x="376232" y="681228"/>
                  <a:pt x="0" y="681228"/>
                </a:cubicBezTo>
                <a:cubicBezTo>
                  <a:pt x="0" y="304996"/>
                  <a:pt x="304996" y="0"/>
                  <a:pt x="681228" y="0"/>
                </a:cubicBezTo>
                <a:close/>
              </a:path>
            </a:pathLst>
          </a:custGeom>
          <a:solidFill>
            <a:srgbClr val="063CA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Helvetica Neue"/>
              <a:ea typeface="Helvetica Neue"/>
              <a:cs typeface="Helvetica Neue"/>
              <a:sym typeface="Helvetica Neue"/>
            </a:endParaRPr>
          </a:p>
        </p:txBody>
      </p:sp>
      <p:sp>
        <p:nvSpPr>
          <p:cNvPr id="19" name="Google Shape;19;p2"/>
          <p:cNvSpPr/>
          <p:nvPr/>
        </p:nvSpPr>
        <p:spPr>
          <a:xfrm flipH="1">
            <a:off x="6546712" y="5225747"/>
            <a:ext cx="1126777" cy="1126777"/>
          </a:xfrm>
          <a:custGeom>
            <a:avLst/>
            <a:gdLst/>
            <a:ahLst/>
            <a:cxnLst/>
            <a:rect l="l" t="t" r="r" b="b"/>
            <a:pathLst>
              <a:path w="681228" h="681228" extrusionOk="0">
                <a:moveTo>
                  <a:pt x="681228" y="0"/>
                </a:moveTo>
                <a:cubicBezTo>
                  <a:pt x="681228" y="376232"/>
                  <a:pt x="376232" y="681228"/>
                  <a:pt x="0" y="681228"/>
                </a:cubicBezTo>
                <a:cubicBezTo>
                  <a:pt x="0" y="304996"/>
                  <a:pt x="304996" y="0"/>
                  <a:pt x="681228" y="0"/>
                </a:cubicBezTo>
                <a:close/>
              </a:path>
            </a:pathLst>
          </a:custGeom>
          <a:solidFill>
            <a:srgbClr val="063CA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Helvetica Neue"/>
              <a:ea typeface="Helvetica Neue"/>
              <a:cs typeface="Helvetica Neue"/>
              <a:sym typeface="Helvetica Neue"/>
            </a:endParaRPr>
          </a:p>
        </p:txBody>
      </p:sp>
      <p:sp>
        <p:nvSpPr>
          <p:cNvPr id="20" name="Google Shape;20;p2"/>
          <p:cNvSpPr/>
          <p:nvPr/>
        </p:nvSpPr>
        <p:spPr>
          <a:xfrm>
            <a:off x="7673489" y="5225747"/>
            <a:ext cx="1126777" cy="1126777"/>
          </a:xfrm>
          <a:custGeom>
            <a:avLst/>
            <a:gdLst/>
            <a:ahLst/>
            <a:cxnLst/>
            <a:rect l="l" t="t" r="r" b="b"/>
            <a:pathLst>
              <a:path w="681228" h="681228" extrusionOk="0">
                <a:moveTo>
                  <a:pt x="681228" y="0"/>
                </a:moveTo>
                <a:cubicBezTo>
                  <a:pt x="681228" y="376232"/>
                  <a:pt x="376232" y="681228"/>
                  <a:pt x="0" y="681228"/>
                </a:cubicBezTo>
                <a:cubicBezTo>
                  <a:pt x="0" y="304996"/>
                  <a:pt x="304996" y="0"/>
                  <a:pt x="681228" y="0"/>
                </a:cubicBezTo>
                <a:close/>
              </a:path>
            </a:pathLst>
          </a:custGeom>
          <a:solidFill>
            <a:srgbClr val="105EB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Helvetica Neue"/>
              <a:ea typeface="Helvetica Neue"/>
              <a:cs typeface="Helvetica Neue"/>
              <a:sym typeface="Helvetica Neue"/>
            </a:endParaRPr>
          </a:p>
        </p:txBody>
      </p:sp>
      <p:sp>
        <p:nvSpPr>
          <p:cNvPr id="21" name="Google Shape;21;p2"/>
          <p:cNvSpPr/>
          <p:nvPr/>
        </p:nvSpPr>
        <p:spPr>
          <a:xfrm>
            <a:off x="8800266" y="4098970"/>
            <a:ext cx="1126777" cy="1126777"/>
          </a:xfrm>
          <a:custGeom>
            <a:avLst/>
            <a:gdLst/>
            <a:ahLst/>
            <a:cxnLst/>
            <a:rect l="l" t="t" r="r" b="b"/>
            <a:pathLst>
              <a:path w="681228" h="681228" extrusionOk="0">
                <a:moveTo>
                  <a:pt x="681228" y="0"/>
                </a:moveTo>
                <a:cubicBezTo>
                  <a:pt x="681228" y="376232"/>
                  <a:pt x="376232" y="681228"/>
                  <a:pt x="0" y="681228"/>
                </a:cubicBezTo>
                <a:cubicBezTo>
                  <a:pt x="0" y="304996"/>
                  <a:pt x="304996" y="0"/>
                  <a:pt x="681228" y="0"/>
                </a:cubicBezTo>
                <a:close/>
              </a:path>
            </a:pathLst>
          </a:custGeom>
          <a:solidFill>
            <a:srgbClr val="105EB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Helvetica Neue"/>
              <a:ea typeface="Helvetica Neue"/>
              <a:cs typeface="Helvetica Neue"/>
              <a:sym typeface="Helvetica Neue"/>
            </a:endParaRPr>
          </a:p>
        </p:txBody>
      </p:sp>
      <p:sp>
        <p:nvSpPr>
          <p:cNvPr id="22" name="Google Shape;22;p2"/>
          <p:cNvSpPr/>
          <p:nvPr/>
        </p:nvSpPr>
        <p:spPr>
          <a:xfrm flipH="1">
            <a:off x="9927043" y="4098970"/>
            <a:ext cx="1126777" cy="1126777"/>
          </a:xfrm>
          <a:custGeom>
            <a:avLst/>
            <a:gdLst/>
            <a:ahLst/>
            <a:cxnLst/>
            <a:rect l="l" t="t" r="r" b="b"/>
            <a:pathLst>
              <a:path w="681228" h="681228" extrusionOk="0">
                <a:moveTo>
                  <a:pt x="681228" y="0"/>
                </a:moveTo>
                <a:cubicBezTo>
                  <a:pt x="681228" y="376232"/>
                  <a:pt x="376232" y="681228"/>
                  <a:pt x="0" y="681228"/>
                </a:cubicBezTo>
                <a:cubicBezTo>
                  <a:pt x="0" y="304996"/>
                  <a:pt x="304996" y="0"/>
                  <a:pt x="681228" y="0"/>
                </a:cubicBezTo>
                <a:close/>
              </a:path>
            </a:pathLst>
          </a:custGeom>
          <a:solidFill>
            <a:srgbClr val="04228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Helvetica Neue"/>
              <a:ea typeface="Helvetica Neue"/>
              <a:cs typeface="Helvetica Neue"/>
              <a:sym typeface="Helvetica Neue"/>
            </a:endParaRPr>
          </a:p>
        </p:txBody>
      </p:sp>
      <p:sp>
        <p:nvSpPr>
          <p:cNvPr id="23" name="Google Shape;23;p2"/>
          <p:cNvSpPr/>
          <p:nvPr/>
        </p:nvSpPr>
        <p:spPr>
          <a:xfrm flipH="1">
            <a:off x="8800266" y="5225747"/>
            <a:ext cx="1126777" cy="1126777"/>
          </a:xfrm>
          <a:custGeom>
            <a:avLst/>
            <a:gdLst/>
            <a:ahLst/>
            <a:cxnLst/>
            <a:rect l="l" t="t" r="r" b="b"/>
            <a:pathLst>
              <a:path w="681228" h="681228" extrusionOk="0">
                <a:moveTo>
                  <a:pt x="681228" y="0"/>
                </a:moveTo>
                <a:cubicBezTo>
                  <a:pt x="681228" y="376232"/>
                  <a:pt x="376232" y="681228"/>
                  <a:pt x="0" y="681228"/>
                </a:cubicBezTo>
                <a:cubicBezTo>
                  <a:pt x="0" y="304996"/>
                  <a:pt x="304996" y="0"/>
                  <a:pt x="681228" y="0"/>
                </a:cubicBezTo>
                <a:close/>
              </a:path>
            </a:pathLst>
          </a:custGeom>
          <a:solidFill>
            <a:srgbClr val="0129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Helvetica Neue"/>
              <a:ea typeface="Helvetica Neue"/>
              <a:cs typeface="Helvetica Neue"/>
              <a:sym typeface="Helvetica Neue"/>
            </a:endParaRPr>
          </a:p>
        </p:txBody>
      </p:sp>
      <p:sp>
        <p:nvSpPr>
          <p:cNvPr id="24" name="Google Shape;24;p2"/>
          <p:cNvSpPr/>
          <p:nvPr/>
        </p:nvSpPr>
        <p:spPr>
          <a:xfrm>
            <a:off x="9927043" y="5225747"/>
            <a:ext cx="1126777" cy="1126777"/>
          </a:xfrm>
          <a:custGeom>
            <a:avLst/>
            <a:gdLst/>
            <a:ahLst/>
            <a:cxnLst/>
            <a:rect l="l" t="t" r="r" b="b"/>
            <a:pathLst>
              <a:path w="681228" h="681228" extrusionOk="0">
                <a:moveTo>
                  <a:pt x="681228" y="0"/>
                </a:moveTo>
                <a:cubicBezTo>
                  <a:pt x="681228" y="376232"/>
                  <a:pt x="376232" y="681228"/>
                  <a:pt x="0" y="681228"/>
                </a:cubicBezTo>
                <a:cubicBezTo>
                  <a:pt x="0" y="304996"/>
                  <a:pt x="304996" y="0"/>
                  <a:pt x="681228" y="0"/>
                </a:cubicBezTo>
                <a:close/>
              </a:path>
            </a:pathLst>
          </a:custGeom>
          <a:solidFill>
            <a:srgbClr val="063CA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Helvetica Neue"/>
              <a:ea typeface="Helvetica Neue"/>
              <a:cs typeface="Helvetica Neue"/>
              <a:sym typeface="Helvetica Neue"/>
            </a:endParaRPr>
          </a:p>
        </p:txBody>
      </p:sp>
      <p:sp>
        <p:nvSpPr>
          <p:cNvPr id="25" name="Google Shape;25;p2"/>
          <p:cNvSpPr/>
          <p:nvPr/>
        </p:nvSpPr>
        <p:spPr>
          <a:xfrm>
            <a:off x="11065223" y="4098970"/>
            <a:ext cx="1126777" cy="1126777"/>
          </a:xfrm>
          <a:custGeom>
            <a:avLst/>
            <a:gdLst/>
            <a:ahLst/>
            <a:cxnLst/>
            <a:rect l="l" t="t" r="r" b="b"/>
            <a:pathLst>
              <a:path w="681228" h="681228" extrusionOk="0">
                <a:moveTo>
                  <a:pt x="681228" y="0"/>
                </a:moveTo>
                <a:cubicBezTo>
                  <a:pt x="681228" y="376232"/>
                  <a:pt x="376232" y="681228"/>
                  <a:pt x="0" y="681228"/>
                </a:cubicBezTo>
                <a:cubicBezTo>
                  <a:pt x="0" y="304996"/>
                  <a:pt x="304996" y="0"/>
                  <a:pt x="681228" y="0"/>
                </a:cubicBezTo>
                <a:close/>
              </a:path>
            </a:pathLst>
          </a:custGeom>
          <a:solidFill>
            <a:srgbClr val="105EB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Helvetica Neue"/>
              <a:ea typeface="Helvetica Neue"/>
              <a:cs typeface="Helvetica Neue"/>
              <a:sym typeface="Helvetica Neue"/>
            </a:endParaRPr>
          </a:p>
        </p:txBody>
      </p:sp>
      <p:sp>
        <p:nvSpPr>
          <p:cNvPr id="26" name="Google Shape;26;p2"/>
          <p:cNvSpPr/>
          <p:nvPr/>
        </p:nvSpPr>
        <p:spPr>
          <a:xfrm flipH="1">
            <a:off x="11065223" y="5225747"/>
            <a:ext cx="1126777" cy="1126777"/>
          </a:xfrm>
          <a:custGeom>
            <a:avLst/>
            <a:gdLst/>
            <a:ahLst/>
            <a:cxnLst/>
            <a:rect l="l" t="t" r="r" b="b"/>
            <a:pathLst>
              <a:path w="681228" h="681228" extrusionOk="0">
                <a:moveTo>
                  <a:pt x="681228" y="0"/>
                </a:moveTo>
                <a:cubicBezTo>
                  <a:pt x="681228" y="376232"/>
                  <a:pt x="376232" y="681228"/>
                  <a:pt x="0" y="681228"/>
                </a:cubicBezTo>
                <a:cubicBezTo>
                  <a:pt x="0" y="304996"/>
                  <a:pt x="304996" y="0"/>
                  <a:pt x="681228" y="0"/>
                </a:cubicBezTo>
                <a:close/>
              </a:path>
            </a:pathLst>
          </a:custGeom>
          <a:solidFill>
            <a:srgbClr val="0129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Helvetica Neue"/>
              <a:ea typeface="Helvetica Neue"/>
              <a:cs typeface="Helvetica Neue"/>
              <a:sym typeface="Helvetica Neue"/>
            </a:endParaRPr>
          </a:p>
        </p:txBody>
      </p:sp>
      <p:grpSp>
        <p:nvGrpSpPr>
          <p:cNvPr id="27" name="Google Shape;27;p2"/>
          <p:cNvGrpSpPr/>
          <p:nvPr/>
        </p:nvGrpSpPr>
        <p:grpSpPr>
          <a:xfrm>
            <a:off x="10360139" y="6459467"/>
            <a:ext cx="1659832" cy="307777"/>
            <a:chOff x="10325849" y="6425177"/>
            <a:chExt cx="1659832" cy="307777"/>
          </a:xfrm>
        </p:grpSpPr>
        <p:pic>
          <p:nvPicPr>
            <p:cNvPr id="28" name="Google Shape;28;p2" descr="TE Words White.pdf"/>
            <p:cNvPicPr preferRelativeResize="0"/>
            <p:nvPr/>
          </p:nvPicPr>
          <p:blipFill rotWithShape="1">
            <a:blip r:embed="rId2">
              <a:alphaModFix/>
            </a:blip>
            <a:srcRect/>
            <a:stretch/>
          </p:blipFill>
          <p:spPr>
            <a:xfrm>
              <a:off x="10547439" y="6453066"/>
              <a:ext cx="1438242" cy="252000"/>
            </a:xfrm>
            <a:prstGeom prst="rect">
              <a:avLst/>
            </a:prstGeom>
            <a:noFill/>
            <a:ln>
              <a:noFill/>
            </a:ln>
          </p:spPr>
        </p:pic>
        <p:sp>
          <p:nvSpPr>
            <p:cNvPr id="29" name="Google Shape;29;p2"/>
            <p:cNvSpPr txBox="1"/>
            <p:nvPr/>
          </p:nvSpPr>
          <p:spPr>
            <a:xfrm>
              <a:off x="10325849" y="6425177"/>
              <a:ext cx="317716"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0" i="0" u="none" strike="noStrike" cap="none">
                  <a:solidFill>
                    <a:schemeClr val="lt1"/>
                  </a:solidFill>
                  <a:latin typeface="Arial"/>
                  <a:ea typeface="Arial"/>
                  <a:cs typeface="Arial"/>
                  <a:sym typeface="Arial"/>
                </a:rPr>
                <a:t>©</a:t>
              </a:r>
              <a:endParaRPr/>
            </a:p>
          </p:txBody>
        </p:sp>
      </p:grpSp>
      <p:pic>
        <p:nvPicPr>
          <p:cNvPr id="30" name="Google Shape;30;p2"/>
          <p:cNvPicPr preferRelativeResize="0"/>
          <p:nvPr/>
        </p:nvPicPr>
        <p:blipFill>
          <a:blip r:embed="rId3">
            <a:alphaModFix/>
          </a:blip>
          <a:stretch>
            <a:fillRect/>
          </a:stretch>
        </p:blipFill>
        <p:spPr>
          <a:xfrm>
            <a:off x="291200" y="4641675"/>
            <a:ext cx="5974624" cy="136917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70"/>
        <p:cNvGrpSpPr/>
        <p:nvPr/>
      </p:nvGrpSpPr>
      <p:grpSpPr>
        <a:xfrm>
          <a:off x="0" y="0"/>
          <a:ext cx="0" cy="0"/>
          <a:chOff x="0" y="0"/>
          <a:chExt cx="0" cy="0"/>
        </a:xfrm>
      </p:grpSpPr>
      <p:sp>
        <p:nvSpPr>
          <p:cNvPr id="171" name="Google Shape;171;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Helvetica Neue"/>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1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Helvetica Neue"/>
                <a:ea typeface="Helvetica Neue"/>
                <a:cs typeface="Helvetica Neue"/>
                <a:sym typeface="Helvetica Neue"/>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Helvetica Neue"/>
                <a:ea typeface="Helvetica Neue"/>
                <a:cs typeface="Helvetica Neue"/>
                <a:sym typeface="Helvetica Neue"/>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Helvetica Neue"/>
                <a:ea typeface="Helvetica Neue"/>
                <a:cs typeface="Helvetica Neue"/>
                <a:sym typeface="Helvetica Neue"/>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Helvetica Neue"/>
                <a:ea typeface="Helvetica Neue"/>
                <a:cs typeface="Helvetica Neue"/>
                <a:sym typeface="Helvetica Neue"/>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Helvetica Neue"/>
                <a:ea typeface="Helvetica Neue"/>
                <a:cs typeface="Helvetica Neue"/>
                <a:sym typeface="Helvetica Neue"/>
              </a:defRPr>
            </a:lvl5pPr>
            <a:lvl6pPr marR="0" lvl="5"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Helvetica Neue"/>
                <a:ea typeface="Helvetica Neue"/>
                <a:cs typeface="Helvetica Neue"/>
                <a:sym typeface="Helvetica Neue"/>
              </a:defRPr>
            </a:lvl6pPr>
            <a:lvl7pPr marR="0" lvl="6"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Helvetica Neue"/>
                <a:ea typeface="Helvetica Neue"/>
                <a:cs typeface="Helvetica Neue"/>
                <a:sym typeface="Helvetica Neue"/>
              </a:defRPr>
            </a:lvl7pPr>
            <a:lvl8pPr marR="0" lvl="7"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Helvetica Neue"/>
                <a:ea typeface="Helvetica Neue"/>
                <a:cs typeface="Helvetica Neue"/>
                <a:sym typeface="Helvetica Neue"/>
              </a:defRPr>
            </a:lvl8pPr>
            <a:lvl9pPr marR="0" lvl="8"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173" name="Google Shape;173;p1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74" name="Google Shape;174;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77" name="Google Shape;177;p11"/>
          <p:cNvPicPr preferRelativeResize="0"/>
          <p:nvPr/>
        </p:nvPicPr>
        <p:blipFill rotWithShape="1">
          <a:blip r:embed="rId2">
            <a:alphaModFix/>
          </a:blip>
          <a:srcRect/>
          <a:stretch/>
        </p:blipFill>
        <p:spPr>
          <a:xfrm>
            <a:off x="10898004" y="254646"/>
            <a:ext cx="987792" cy="951207"/>
          </a:xfrm>
          <a:prstGeom prst="rect">
            <a:avLst/>
          </a:prstGeom>
          <a:noFill/>
          <a:ln>
            <a:noFill/>
          </a:ln>
        </p:spPr>
      </p:pic>
      <p:grpSp>
        <p:nvGrpSpPr>
          <p:cNvPr id="178" name="Google Shape;178;p11"/>
          <p:cNvGrpSpPr/>
          <p:nvPr/>
        </p:nvGrpSpPr>
        <p:grpSpPr>
          <a:xfrm>
            <a:off x="10360139" y="6459467"/>
            <a:ext cx="1659832" cy="307777"/>
            <a:chOff x="10325849" y="6425177"/>
            <a:chExt cx="1659832" cy="307777"/>
          </a:xfrm>
        </p:grpSpPr>
        <p:pic>
          <p:nvPicPr>
            <p:cNvPr id="179" name="Google Shape;179;p11" descr="TE Words White.pdf"/>
            <p:cNvPicPr preferRelativeResize="0"/>
            <p:nvPr/>
          </p:nvPicPr>
          <p:blipFill rotWithShape="1">
            <a:blip r:embed="rId3">
              <a:alphaModFix/>
            </a:blip>
            <a:srcRect/>
            <a:stretch/>
          </p:blipFill>
          <p:spPr>
            <a:xfrm>
              <a:off x="10547439" y="6453066"/>
              <a:ext cx="1438242" cy="252000"/>
            </a:xfrm>
            <a:prstGeom prst="rect">
              <a:avLst/>
            </a:prstGeom>
            <a:noFill/>
            <a:ln>
              <a:noFill/>
            </a:ln>
          </p:spPr>
        </p:pic>
        <p:sp>
          <p:nvSpPr>
            <p:cNvPr id="180" name="Google Shape;180;p11"/>
            <p:cNvSpPr txBox="1"/>
            <p:nvPr/>
          </p:nvSpPr>
          <p:spPr>
            <a:xfrm>
              <a:off x="10325849" y="6425177"/>
              <a:ext cx="317716"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rgbClr val="074083"/>
                  </a:solidFill>
                  <a:latin typeface="Arial"/>
                  <a:ea typeface="Arial"/>
                  <a:cs typeface="Arial"/>
                  <a:sym typeface="Arial"/>
                </a:rPr>
                <a:t>©</a:t>
              </a: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1"/>
        <p:cNvGrpSpPr/>
        <p:nvPr/>
      </p:nvGrpSpPr>
      <p:grpSpPr>
        <a:xfrm>
          <a:off x="0" y="0"/>
          <a:ext cx="0" cy="0"/>
          <a:chOff x="0" y="0"/>
          <a:chExt cx="0" cy="0"/>
        </a:xfrm>
      </p:grpSpPr>
      <p:sp>
        <p:nvSpPr>
          <p:cNvPr id="182" name="Google Shape;182;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3" name="Google Shape;183;p1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84" name="Google Shape;18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87"/>
        <p:cNvGrpSpPr/>
        <p:nvPr/>
      </p:nvGrpSpPr>
      <p:grpSpPr>
        <a:xfrm>
          <a:off x="0" y="0"/>
          <a:ext cx="0" cy="0"/>
          <a:chOff x="0" y="0"/>
          <a:chExt cx="0" cy="0"/>
        </a:xfrm>
      </p:grpSpPr>
      <p:sp>
        <p:nvSpPr>
          <p:cNvPr id="188" name="Google Shape;188;p1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1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90" name="Google Shape;19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99"/>
        <p:cNvGrpSpPr/>
        <p:nvPr/>
      </p:nvGrpSpPr>
      <p:grpSpPr>
        <a:xfrm>
          <a:off x="0" y="0"/>
          <a:ext cx="0" cy="0"/>
          <a:chOff x="0" y="0"/>
          <a:chExt cx="0" cy="0"/>
        </a:xfrm>
      </p:grpSpPr>
      <p:sp>
        <p:nvSpPr>
          <p:cNvPr id="200" name="Google Shape;200;p15"/>
          <p:cNvSpPr/>
          <p:nvPr/>
        </p:nvSpPr>
        <p:spPr>
          <a:xfrm>
            <a:off x="0" y="0"/>
            <a:ext cx="12192000" cy="6858000"/>
          </a:xfrm>
          <a:prstGeom prst="rect">
            <a:avLst/>
          </a:prstGeom>
          <a:solidFill>
            <a:srgbClr val="005596"/>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01" name="Google Shape;201;p15"/>
          <p:cNvSpPr/>
          <p:nvPr/>
        </p:nvSpPr>
        <p:spPr>
          <a:xfrm>
            <a:off x="6546712" y="4098970"/>
            <a:ext cx="1126777" cy="1126777"/>
          </a:xfrm>
          <a:custGeom>
            <a:avLst/>
            <a:gdLst/>
            <a:ahLst/>
            <a:cxnLst/>
            <a:rect l="l" t="t" r="r" b="b"/>
            <a:pathLst>
              <a:path w="681228" h="681228" extrusionOk="0">
                <a:moveTo>
                  <a:pt x="681228" y="0"/>
                </a:moveTo>
                <a:cubicBezTo>
                  <a:pt x="681228" y="376232"/>
                  <a:pt x="376232" y="681228"/>
                  <a:pt x="0" y="681228"/>
                </a:cubicBezTo>
                <a:cubicBezTo>
                  <a:pt x="0" y="304996"/>
                  <a:pt x="304996" y="0"/>
                  <a:pt x="681228" y="0"/>
                </a:cubicBezTo>
                <a:close/>
              </a:path>
            </a:pathLst>
          </a:custGeom>
          <a:solidFill>
            <a:srgbClr val="04228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02" name="Google Shape;202;p15"/>
          <p:cNvSpPr/>
          <p:nvPr/>
        </p:nvSpPr>
        <p:spPr>
          <a:xfrm flipH="1">
            <a:off x="7673489" y="4098970"/>
            <a:ext cx="1126777" cy="1126777"/>
          </a:xfrm>
          <a:custGeom>
            <a:avLst/>
            <a:gdLst/>
            <a:ahLst/>
            <a:cxnLst/>
            <a:rect l="l" t="t" r="r" b="b"/>
            <a:pathLst>
              <a:path w="681228" h="681228" extrusionOk="0">
                <a:moveTo>
                  <a:pt x="681228" y="0"/>
                </a:moveTo>
                <a:cubicBezTo>
                  <a:pt x="681228" y="376232"/>
                  <a:pt x="376232" y="681228"/>
                  <a:pt x="0" y="681228"/>
                </a:cubicBezTo>
                <a:cubicBezTo>
                  <a:pt x="0" y="304996"/>
                  <a:pt x="304996" y="0"/>
                  <a:pt x="681228" y="0"/>
                </a:cubicBezTo>
                <a:close/>
              </a:path>
            </a:pathLst>
          </a:custGeom>
          <a:solidFill>
            <a:srgbClr val="063CA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03" name="Google Shape;203;p15"/>
          <p:cNvSpPr/>
          <p:nvPr/>
        </p:nvSpPr>
        <p:spPr>
          <a:xfrm flipH="1">
            <a:off x="6546712" y="5225747"/>
            <a:ext cx="1126777" cy="1126777"/>
          </a:xfrm>
          <a:custGeom>
            <a:avLst/>
            <a:gdLst/>
            <a:ahLst/>
            <a:cxnLst/>
            <a:rect l="l" t="t" r="r" b="b"/>
            <a:pathLst>
              <a:path w="681228" h="681228" extrusionOk="0">
                <a:moveTo>
                  <a:pt x="681228" y="0"/>
                </a:moveTo>
                <a:cubicBezTo>
                  <a:pt x="681228" y="376232"/>
                  <a:pt x="376232" y="681228"/>
                  <a:pt x="0" y="681228"/>
                </a:cubicBezTo>
                <a:cubicBezTo>
                  <a:pt x="0" y="304996"/>
                  <a:pt x="304996" y="0"/>
                  <a:pt x="681228" y="0"/>
                </a:cubicBezTo>
                <a:close/>
              </a:path>
            </a:pathLst>
          </a:custGeom>
          <a:solidFill>
            <a:srgbClr val="063CA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04" name="Google Shape;204;p15"/>
          <p:cNvSpPr/>
          <p:nvPr/>
        </p:nvSpPr>
        <p:spPr>
          <a:xfrm>
            <a:off x="7673489" y="5225747"/>
            <a:ext cx="1126777" cy="1126777"/>
          </a:xfrm>
          <a:custGeom>
            <a:avLst/>
            <a:gdLst/>
            <a:ahLst/>
            <a:cxnLst/>
            <a:rect l="l" t="t" r="r" b="b"/>
            <a:pathLst>
              <a:path w="681228" h="681228" extrusionOk="0">
                <a:moveTo>
                  <a:pt x="681228" y="0"/>
                </a:moveTo>
                <a:cubicBezTo>
                  <a:pt x="681228" y="376232"/>
                  <a:pt x="376232" y="681228"/>
                  <a:pt x="0" y="681228"/>
                </a:cubicBezTo>
                <a:cubicBezTo>
                  <a:pt x="0" y="304996"/>
                  <a:pt x="304996" y="0"/>
                  <a:pt x="681228" y="0"/>
                </a:cubicBezTo>
                <a:close/>
              </a:path>
            </a:pathLst>
          </a:custGeom>
          <a:solidFill>
            <a:srgbClr val="105EB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05" name="Google Shape;205;p15"/>
          <p:cNvSpPr/>
          <p:nvPr/>
        </p:nvSpPr>
        <p:spPr>
          <a:xfrm>
            <a:off x="8800266" y="4098970"/>
            <a:ext cx="1126777" cy="1126777"/>
          </a:xfrm>
          <a:custGeom>
            <a:avLst/>
            <a:gdLst/>
            <a:ahLst/>
            <a:cxnLst/>
            <a:rect l="l" t="t" r="r" b="b"/>
            <a:pathLst>
              <a:path w="681228" h="681228" extrusionOk="0">
                <a:moveTo>
                  <a:pt x="681228" y="0"/>
                </a:moveTo>
                <a:cubicBezTo>
                  <a:pt x="681228" y="376232"/>
                  <a:pt x="376232" y="681228"/>
                  <a:pt x="0" y="681228"/>
                </a:cubicBezTo>
                <a:cubicBezTo>
                  <a:pt x="0" y="304996"/>
                  <a:pt x="304996" y="0"/>
                  <a:pt x="681228" y="0"/>
                </a:cubicBezTo>
                <a:close/>
              </a:path>
            </a:pathLst>
          </a:custGeom>
          <a:solidFill>
            <a:srgbClr val="105EB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06" name="Google Shape;206;p15"/>
          <p:cNvSpPr/>
          <p:nvPr/>
        </p:nvSpPr>
        <p:spPr>
          <a:xfrm flipH="1">
            <a:off x="9927043" y="4098970"/>
            <a:ext cx="1126777" cy="1126777"/>
          </a:xfrm>
          <a:custGeom>
            <a:avLst/>
            <a:gdLst/>
            <a:ahLst/>
            <a:cxnLst/>
            <a:rect l="l" t="t" r="r" b="b"/>
            <a:pathLst>
              <a:path w="681228" h="681228" extrusionOk="0">
                <a:moveTo>
                  <a:pt x="681228" y="0"/>
                </a:moveTo>
                <a:cubicBezTo>
                  <a:pt x="681228" y="376232"/>
                  <a:pt x="376232" y="681228"/>
                  <a:pt x="0" y="681228"/>
                </a:cubicBezTo>
                <a:cubicBezTo>
                  <a:pt x="0" y="304996"/>
                  <a:pt x="304996" y="0"/>
                  <a:pt x="681228" y="0"/>
                </a:cubicBezTo>
                <a:close/>
              </a:path>
            </a:pathLst>
          </a:custGeom>
          <a:solidFill>
            <a:srgbClr val="04228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07" name="Google Shape;207;p15"/>
          <p:cNvSpPr/>
          <p:nvPr/>
        </p:nvSpPr>
        <p:spPr>
          <a:xfrm flipH="1">
            <a:off x="8800266" y="5225747"/>
            <a:ext cx="1126777" cy="1126777"/>
          </a:xfrm>
          <a:custGeom>
            <a:avLst/>
            <a:gdLst/>
            <a:ahLst/>
            <a:cxnLst/>
            <a:rect l="l" t="t" r="r" b="b"/>
            <a:pathLst>
              <a:path w="681228" h="681228" extrusionOk="0">
                <a:moveTo>
                  <a:pt x="681228" y="0"/>
                </a:moveTo>
                <a:cubicBezTo>
                  <a:pt x="681228" y="376232"/>
                  <a:pt x="376232" y="681228"/>
                  <a:pt x="0" y="681228"/>
                </a:cubicBezTo>
                <a:cubicBezTo>
                  <a:pt x="0" y="304996"/>
                  <a:pt x="304996" y="0"/>
                  <a:pt x="681228" y="0"/>
                </a:cubicBezTo>
                <a:close/>
              </a:path>
            </a:pathLst>
          </a:custGeom>
          <a:solidFill>
            <a:srgbClr val="0129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08" name="Google Shape;208;p15"/>
          <p:cNvSpPr/>
          <p:nvPr/>
        </p:nvSpPr>
        <p:spPr>
          <a:xfrm>
            <a:off x="9927043" y="5225747"/>
            <a:ext cx="1126777" cy="1126777"/>
          </a:xfrm>
          <a:custGeom>
            <a:avLst/>
            <a:gdLst/>
            <a:ahLst/>
            <a:cxnLst/>
            <a:rect l="l" t="t" r="r" b="b"/>
            <a:pathLst>
              <a:path w="681228" h="681228" extrusionOk="0">
                <a:moveTo>
                  <a:pt x="681228" y="0"/>
                </a:moveTo>
                <a:cubicBezTo>
                  <a:pt x="681228" y="376232"/>
                  <a:pt x="376232" y="681228"/>
                  <a:pt x="0" y="681228"/>
                </a:cubicBezTo>
                <a:cubicBezTo>
                  <a:pt x="0" y="304996"/>
                  <a:pt x="304996" y="0"/>
                  <a:pt x="681228" y="0"/>
                </a:cubicBezTo>
                <a:close/>
              </a:path>
            </a:pathLst>
          </a:custGeom>
          <a:solidFill>
            <a:srgbClr val="063CA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09" name="Google Shape;209;p15"/>
          <p:cNvSpPr/>
          <p:nvPr/>
        </p:nvSpPr>
        <p:spPr>
          <a:xfrm>
            <a:off x="11065223" y="4098970"/>
            <a:ext cx="1126777" cy="1126777"/>
          </a:xfrm>
          <a:custGeom>
            <a:avLst/>
            <a:gdLst/>
            <a:ahLst/>
            <a:cxnLst/>
            <a:rect l="l" t="t" r="r" b="b"/>
            <a:pathLst>
              <a:path w="681228" h="681228" extrusionOk="0">
                <a:moveTo>
                  <a:pt x="681228" y="0"/>
                </a:moveTo>
                <a:cubicBezTo>
                  <a:pt x="681228" y="376232"/>
                  <a:pt x="376232" y="681228"/>
                  <a:pt x="0" y="681228"/>
                </a:cubicBezTo>
                <a:cubicBezTo>
                  <a:pt x="0" y="304996"/>
                  <a:pt x="304996" y="0"/>
                  <a:pt x="681228" y="0"/>
                </a:cubicBezTo>
                <a:close/>
              </a:path>
            </a:pathLst>
          </a:custGeom>
          <a:solidFill>
            <a:srgbClr val="105EB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10" name="Google Shape;210;p15"/>
          <p:cNvSpPr/>
          <p:nvPr/>
        </p:nvSpPr>
        <p:spPr>
          <a:xfrm flipH="1">
            <a:off x="11065223" y="5225747"/>
            <a:ext cx="1126777" cy="1126777"/>
          </a:xfrm>
          <a:custGeom>
            <a:avLst/>
            <a:gdLst/>
            <a:ahLst/>
            <a:cxnLst/>
            <a:rect l="l" t="t" r="r" b="b"/>
            <a:pathLst>
              <a:path w="681228" h="681228" extrusionOk="0">
                <a:moveTo>
                  <a:pt x="681228" y="0"/>
                </a:moveTo>
                <a:cubicBezTo>
                  <a:pt x="681228" y="376232"/>
                  <a:pt x="376232" y="681228"/>
                  <a:pt x="0" y="681228"/>
                </a:cubicBezTo>
                <a:cubicBezTo>
                  <a:pt x="0" y="304996"/>
                  <a:pt x="304996" y="0"/>
                  <a:pt x="681228" y="0"/>
                </a:cubicBezTo>
                <a:close/>
              </a:path>
            </a:pathLst>
          </a:custGeom>
          <a:solidFill>
            <a:srgbClr val="0129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grpSp>
        <p:nvGrpSpPr>
          <p:cNvPr id="211" name="Google Shape;211;p15"/>
          <p:cNvGrpSpPr/>
          <p:nvPr/>
        </p:nvGrpSpPr>
        <p:grpSpPr>
          <a:xfrm>
            <a:off x="10360139" y="6459467"/>
            <a:ext cx="1659832" cy="307777"/>
            <a:chOff x="10325849" y="6425177"/>
            <a:chExt cx="1659832" cy="307777"/>
          </a:xfrm>
        </p:grpSpPr>
        <p:pic>
          <p:nvPicPr>
            <p:cNvPr id="212" name="Google Shape;212;p15" descr="TE Words White.pdf"/>
            <p:cNvPicPr preferRelativeResize="0"/>
            <p:nvPr/>
          </p:nvPicPr>
          <p:blipFill rotWithShape="1">
            <a:blip r:embed="rId2">
              <a:alphaModFix/>
            </a:blip>
            <a:srcRect/>
            <a:stretch/>
          </p:blipFill>
          <p:spPr>
            <a:xfrm>
              <a:off x="10547439" y="6453066"/>
              <a:ext cx="1438242" cy="252000"/>
            </a:xfrm>
            <a:prstGeom prst="rect">
              <a:avLst/>
            </a:prstGeom>
            <a:noFill/>
            <a:ln>
              <a:noFill/>
            </a:ln>
          </p:spPr>
        </p:pic>
        <p:sp>
          <p:nvSpPr>
            <p:cNvPr id="213" name="Google Shape;213;p15"/>
            <p:cNvSpPr txBox="1"/>
            <p:nvPr/>
          </p:nvSpPr>
          <p:spPr>
            <a:xfrm>
              <a:off x="10325849" y="6425177"/>
              <a:ext cx="317716"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grpSp>
      <p:pic>
        <p:nvPicPr>
          <p:cNvPr id="214" name="Google Shape;214;p15"/>
          <p:cNvPicPr preferRelativeResize="0"/>
          <p:nvPr/>
        </p:nvPicPr>
        <p:blipFill rotWithShape="1">
          <a:blip r:embed="rId3">
            <a:alphaModFix/>
          </a:blip>
          <a:srcRect/>
          <a:stretch/>
        </p:blipFill>
        <p:spPr>
          <a:xfrm>
            <a:off x="728500" y="4647425"/>
            <a:ext cx="5320723" cy="121932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5"/>
        <p:cNvGrpSpPr/>
        <p:nvPr/>
      </p:nvGrpSpPr>
      <p:grpSpPr>
        <a:xfrm>
          <a:off x="0" y="0"/>
          <a:ext cx="0" cy="0"/>
          <a:chOff x="0" y="0"/>
          <a:chExt cx="0" cy="0"/>
        </a:xfrm>
      </p:grpSpPr>
      <p:sp>
        <p:nvSpPr>
          <p:cNvPr id="216" name="Google Shape;216;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7" name="Google Shape;217;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18" name="Google Shape;218;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19" name="Google Shape;219;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0" name="Google Shape;220;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1" name="Google Shape;221;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pic>
        <p:nvPicPr>
          <p:cNvPr id="222" name="Google Shape;222;p16"/>
          <p:cNvPicPr preferRelativeResize="0"/>
          <p:nvPr/>
        </p:nvPicPr>
        <p:blipFill rotWithShape="1">
          <a:blip r:embed="rId2">
            <a:alphaModFix/>
          </a:blip>
          <a:srcRect/>
          <a:stretch/>
        </p:blipFill>
        <p:spPr>
          <a:xfrm>
            <a:off x="10898004" y="254646"/>
            <a:ext cx="987792" cy="951207"/>
          </a:xfrm>
          <a:prstGeom prst="rect">
            <a:avLst/>
          </a:prstGeom>
          <a:noFill/>
          <a:ln>
            <a:noFill/>
          </a:ln>
        </p:spPr>
      </p:pic>
      <p:grpSp>
        <p:nvGrpSpPr>
          <p:cNvPr id="223" name="Google Shape;223;p16"/>
          <p:cNvGrpSpPr/>
          <p:nvPr/>
        </p:nvGrpSpPr>
        <p:grpSpPr>
          <a:xfrm>
            <a:off x="10360139" y="6459467"/>
            <a:ext cx="1659832" cy="307777"/>
            <a:chOff x="10325849" y="6425177"/>
            <a:chExt cx="1659832" cy="307777"/>
          </a:xfrm>
        </p:grpSpPr>
        <p:pic>
          <p:nvPicPr>
            <p:cNvPr id="224" name="Google Shape;224;p16" descr="TE Words White.pdf"/>
            <p:cNvPicPr preferRelativeResize="0"/>
            <p:nvPr/>
          </p:nvPicPr>
          <p:blipFill rotWithShape="1">
            <a:blip r:embed="rId3">
              <a:alphaModFix/>
            </a:blip>
            <a:srcRect/>
            <a:stretch/>
          </p:blipFill>
          <p:spPr>
            <a:xfrm>
              <a:off x="10547439" y="6453066"/>
              <a:ext cx="1438242" cy="252000"/>
            </a:xfrm>
            <a:prstGeom prst="rect">
              <a:avLst/>
            </a:prstGeom>
            <a:noFill/>
            <a:ln>
              <a:noFill/>
            </a:ln>
          </p:spPr>
        </p:pic>
        <p:sp>
          <p:nvSpPr>
            <p:cNvPr id="225" name="Google Shape;225;p16"/>
            <p:cNvSpPr txBox="1"/>
            <p:nvPr/>
          </p:nvSpPr>
          <p:spPr>
            <a:xfrm>
              <a:off x="10325849" y="6425177"/>
              <a:ext cx="317716"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74083"/>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6"/>
        <p:cNvGrpSpPr/>
        <p:nvPr/>
      </p:nvGrpSpPr>
      <p:grpSpPr>
        <a:xfrm>
          <a:off x="0" y="0"/>
          <a:ext cx="0" cy="0"/>
          <a:chOff x="0" y="0"/>
          <a:chExt cx="0" cy="0"/>
        </a:xfrm>
      </p:grpSpPr>
      <p:sp>
        <p:nvSpPr>
          <p:cNvPr id="227" name="Google Shape;227;p1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6000"/>
              <a:buFont typeface="Helvetica Neue"/>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8" name="Google Shape;228;p1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229" name="Google Shape;229;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0" name="Google Shape;230;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1" name="Google Shape;231;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2"/>
        <p:cNvGrpSpPr/>
        <p:nvPr/>
      </p:nvGrpSpPr>
      <p:grpSpPr>
        <a:xfrm>
          <a:off x="0" y="0"/>
          <a:ext cx="0" cy="0"/>
          <a:chOff x="0" y="0"/>
          <a:chExt cx="0" cy="0"/>
        </a:xfrm>
      </p:grpSpPr>
      <p:sp>
        <p:nvSpPr>
          <p:cNvPr id="233" name="Google Shape;233;p18"/>
          <p:cNvSpPr txBox="1">
            <a:spLocks noGrp="1"/>
          </p:cNvSpPr>
          <p:nvPr>
            <p:ph type="title"/>
          </p:nvPr>
        </p:nvSpPr>
        <p:spPr>
          <a:xfrm>
            <a:off x="838200" y="1044818"/>
            <a:ext cx="10515600" cy="849977"/>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4" name="Google Shape;234;p18"/>
          <p:cNvSpPr txBox="1">
            <a:spLocks noGrp="1"/>
          </p:cNvSpPr>
          <p:nvPr>
            <p:ph type="body" idx="1"/>
          </p:nvPr>
        </p:nvSpPr>
        <p:spPr>
          <a:xfrm>
            <a:off x="838200" y="2065564"/>
            <a:ext cx="10515600" cy="4111399"/>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35" name="Google Shape;235;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7" name="Google Shape;23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238" name="Google Shape;238;p18"/>
          <p:cNvSpPr/>
          <p:nvPr/>
        </p:nvSpPr>
        <p:spPr>
          <a:xfrm>
            <a:off x="0" y="0"/>
            <a:ext cx="12192000" cy="812398"/>
          </a:xfrm>
          <a:prstGeom prst="rect">
            <a:avLst/>
          </a:prstGeom>
          <a:solidFill>
            <a:srgbClr val="092E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39" name="Google Shape;239;p18"/>
          <p:cNvSpPr txBox="1"/>
          <p:nvPr/>
        </p:nvSpPr>
        <p:spPr>
          <a:xfrm>
            <a:off x="107301" y="155600"/>
            <a:ext cx="4668806"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accent6"/>
                </a:solidFill>
                <a:latin typeface="Helvetica Neue"/>
                <a:ea typeface="Helvetica Neue"/>
                <a:cs typeface="Helvetica Neue"/>
                <a:sym typeface="Helvetica Neue"/>
              </a:rPr>
              <a:t>#</a:t>
            </a:r>
            <a:r>
              <a:rPr lang="en-US" sz="2800" b="0" i="0" u="none" strike="noStrike" cap="none">
                <a:solidFill>
                  <a:schemeClr val="lt1"/>
                </a:solidFill>
                <a:latin typeface="Helvetica Neue"/>
                <a:ea typeface="Helvetica Neue"/>
                <a:cs typeface="Helvetica Neue"/>
                <a:sym typeface="Helvetica Neue"/>
              </a:rPr>
              <a:t>TextileExchange18</a:t>
            </a:r>
            <a:endParaRPr sz="1400" b="0" i="0" u="none" strike="noStrike" cap="none">
              <a:solidFill>
                <a:srgbClr val="000000"/>
              </a:solidFill>
              <a:latin typeface="Arial"/>
              <a:ea typeface="Arial"/>
              <a:cs typeface="Arial"/>
              <a:sym typeface="Arial"/>
            </a:endParaRPr>
          </a:p>
        </p:txBody>
      </p:sp>
      <p:grpSp>
        <p:nvGrpSpPr>
          <p:cNvPr id="240" name="Google Shape;240;p18"/>
          <p:cNvGrpSpPr/>
          <p:nvPr/>
        </p:nvGrpSpPr>
        <p:grpSpPr>
          <a:xfrm>
            <a:off x="10056700" y="96627"/>
            <a:ext cx="1974963" cy="564680"/>
            <a:chOff x="2971800" y="996950"/>
            <a:chExt cx="5535613" cy="1582738"/>
          </a:xfrm>
        </p:grpSpPr>
        <p:sp>
          <p:nvSpPr>
            <p:cNvPr id="241" name="Google Shape;241;p18"/>
            <p:cNvSpPr/>
            <p:nvPr/>
          </p:nvSpPr>
          <p:spPr>
            <a:xfrm>
              <a:off x="2971800" y="996950"/>
              <a:ext cx="5535613" cy="15827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42" name="Google Shape;242;p18"/>
            <p:cNvSpPr/>
            <p:nvPr/>
          </p:nvSpPr>
          <p:spPr>
            <a:xfrm>
              <a:off x="3225800" y="2366963"/>
              <a:ext cx="190500" cy="209550"/>
            </a:xfrm>
            <a:custGeom>
              <a:avLst/>
              <a:gdLst/>
              <a:ahLst/>
              <a:cxnLst/>
              <a:rect l="l" t="t" r="r" b="b"/>
              <a:pathLst>
                <a:path w="120" h="132" extrusionOk="0">
                  <a:moveTo>
                    <a:pt x="0" y="132"/>
                  </a:moveTo>
                  <a:lnTo>
                    <a:pt x="0" y="0"/>
                  </a:lnTo>
                  <a:lnTo>
                    <a:pt x="43" y="0"/>
                  </a:lnTo>
                  <a:lnTo>
                    <a:pt x="60" y="78"/>
                  </a:lnTo>
                  <a:lnTo>
                    <a:pt x="60" y="78"/>
                  </a:lnTo>
                  <a:lnTo>
                    <a:pt x="77" y="0"/>
                  </a:lnTo>
                  <a:lnTo>
                    <a:pt x="120" y="0"/>
                  </a:lnTo>
                  <a:lnTo>
                    <a:pt x="120" y="132"/>
                  </a:lnTo>
                  <a:lnTo>
                    <a:pt x="90" y="132"/>
                  </a:lnTo>
                  <a:lnTo>
                    <a:pt x="94" y="28"/>
                  </a:lnTo>
                  <a:lnTo>
                    <a:pt x="94" y="28"/>
                  </a:lnTo>
                  <a:lnTo>
                    <a:pt x="71" y="132"/>
                  </a:lnTo>
                  <a:lnTo>
                    <a:pt x="49" y="132"/>
                  </a:lnTo>
                  <a:lnTo>
                    <a:pt x="27" y="28"/>
                  </a:lnTo>
                  <a:lnTo>
                    <a:pt x="27" y="28"/>
                  </a:lnTo>
                  <a:lnTo>
                    <a:pt x="30" y="132"/>
                  </a:lnTo>
                  <a:lnTo>
                    <a:pt x="0" y="132"/>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43" name="Google Shape;243;p18"/>
            <p:cNvSpPr/>
            <p:nvPr/>
          </p:nvSpPr>
          <p:spPr>
            <a:xfrm>
              <a:off x="3448050" y="2366963"/>
              <a:ext cx="50800" cy="20955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44" name="Google Shape;244;p18"/>
            <p:cNvSpPr/>
            <p:nvPr/>
          </p:nvSpPr>
          <p:spPr>
            <a:xfrm>
              <a:off x="3525838" y="2366963"/>
              <a:ext cx="109538" cy="209550"/>
            </a:xfrm>
            <a:custGeom>
              <a:avLst/>
              <a:gdLst/>
              <a:ahLst/>
              <a:cxnLst/>
              <a:rect l="l" t="t" r="r" b="b"/>
              <a:pathLst>
                <a:path w="69" h="132" extrusionOk="0">
                  <a:moveTo>
                    <a:pt x="0" y="132"/>
                  </a:moveTo>
                  <a:lnTo>
                    <a:pt x="0" y="0"/>
                  </a:lnTo>
                  <a:lnTo>
                    <a:pt x="32" y="0"/>
                  </a:lnTo>
                  <a:lnTo>
                    <a:pt x="32" y="106"/>
                  </a:lnTo>
                  <a:lnTo>
                    <a:pt x="69" y="106"/>
                  </a:lnTo>
                  <a:lnTo>
                    <a:pt x="69" y="132"/>
                  </a:lnTo>
                  <a:lnTo>
                    <a:pt x="0" y="132"/>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45" name="Google Shape;245;p18"/>
            <p:cNvSpPr/>
            <p:nvPr/>
          </p:nvSpPr>
          <p:spPr>
            <a:xfrm>
              <a:off x="3005138" y="996950"/>
              <a:ext cx="1811338" cy="1346200"/>
            </a:xfrm>
            <a:custGeom>
              <a:avLst/>
              <a:gdLst/>
              <a:ahLst/>
              <a:cxnLst/>
              <a:rect l="l" t="t" r="r" b="b"/>
              <a:pathLst>
                <a:path w="1141" h="848" extrusionOk="0">
                  <a:moveTo>
                    <a:pt x="70" y="848"/>
                  </a:moveTo>
                  <a:lnTo>
                    <a:pt x="70" y="848"/>
                  </a:lnTo>
                  <a:lnTo>
                    <a:pt x="54" y="816"/>
                  </a:lnTo>
                  <a:lnTo>
                    <a:pt x="41" y="782"/>
                  </a:lnTo>
                  <a:lnTo>
                    <a:pt x="28" y="749"/>
                  </a:lnTo>
                  <a:lnTo>
                    <a:pt x="18" y="713"/>
                  </a:lnTo>
                  <a:lnTo>
                    <a:pt x="9" y="680"/>
                  </a:lnTo>
                  <a:lnTo>
                    <a:pt x="3" y="642"/>
                  </a:lnTo>
                  <a:lnTo>
                    <a:pt x="0" y="607"/>
                  </a:lnTo>
                  <a:lnTo>
                    <a:pt x="0" y="571"/>
                  </a:lnTo>
                  <a:lnTo>
                    <a:pt x="0" y="571"/>
                  </a:lnTo>
                  <a:lnTo>
                    <a:pt x="0" y="541"/>
                  </a:lnTo>
                  <a:lnTo>
                    <a:pt x="1" y="512"/>
                  </a:lnTo>
                  <a:lnTo>
                    <a:pt x="5" y="484"/>
                  </a:lnTo>
                  <a:lnTo>
                    <a:pt x="11" y="456"/>
                  </a:lnTo>
                  <a:lnTo>
                    <a:pt x="18" y="428"/>
                  </a:lnTo>
                  <a:lnTo>
                    <a:pt x="26" y="401"/>
                  </a:lnTo>
                  <a:lnTo>
                    <a:pt x="33" y="375"/>
                  </a:lnTo>
                  <a:lnTo>
                    <a:pt x="44" y="349"/>
                  </a:lnTo>
                  <a:lnTo>
                    <a:pt x="55" y="323"/>
                  </a:lnTo>
                  <a:lnTo>
                    <a:pt x="69" y="299"/>
                  </a:lnTo>
                  <a:lnTo>
                    <a:pt x="82" y="274"/>
                  </a:lnTo>
                  <a:lnTo>
                    <a:pt x="97" y="252"/>
                  </a:lnTo>
                  <a:lnTo>
                    <a:pt x="113" y="230"/>
                  </a:lnTo>
                  <a:lnTo>
                    <a:pt x="130" y="207"/>
                  </a:lnTo>
                  <a:lnTo>
                    <a:pt x="147" y="187"/>
                  </a:lnTo>
                  <a:lnTo>
                    <a:pt x="167" y="166"/>
                  </a:lnTo>
                  <a:lnTo>
                    <a:pt x="186" y="147"/>
                  </a:lnTo>
                  <a:lnTo>
                    <a:pt x="207" y="131"/>
                  </a:lnTo>
                  <a:lnTo>
                    <a:pt x="229" y="112"/>
                  </a:lnTo>
                  <a:lnTo>
                    <a:pt x="251" y="97"/>
                  </a:lnTo>
                  <a:lnTo>
                    <a:pt x="274" y="82"/>
                  </a:lnTo>
                  <a:lnTo>
                    <a:pt x="298" y="69"/>
                  </a:lnTo>
                  <a:lnTo>
                    <a:pt x="322" y="56"/>
                  </a:lnTo>
                  <a:lnTo>
                    <a:pt x="348" y="45"/>
                  </a:lnTo>
                  <a:lnTo>
                    <a:pt x="375" y="34"/>
                  </a:lnTo>
                  <a:lnTo>
                    <a:pt x="401" y="24"/>
                  </a:lnTo>
                  <a:lnTo>
                    <a:pt x="429" y="17"/>
                  </a:lnTo>
                  <a:lnTo>
                    <a:pt x="455" y="11"/>
                  </a:lnTo>
                  <a:lnTo>
                    <a:pt x="483" y="6"/>
                  </a:lnTo>
                  <a:lnTo>
                    <a:pt x="513" y="2"/>
                  </a:lnTo>
                  <a:lnTo>
                    <a:pt x="541" y="0"/>
                  </a:lnTo>
                  <a:lnTo>
                    <a:pt x="570" y="0"/>
                  </a:lnTo>
                  <a:lnTo>
                    <a:pt x="570" y="0"/>
                  </a:lnTo>
                  <a:lnTo>
                    <a:pt x="600" y="0"/>
                  </a:lnTo>
                  <a:lnTo>
                    <a:pt x="628" y="2"/>
                  </a:lnTo>
                  <a:lnTo>
                    <a:pt x="658" y="6"/>
                  </a:lnTo>
                  <a:lnTo>
                    <a:pt x="686" y="11"/>
                  </a:lnTo>
                  <a:lnTo>
                    <a:pt x="714" y="17"/>
                  </a:lnTo>
                  <a:lnTo>
                    <a:pt x="740" y="24"/>
                  </a:lnTo>
                  <a:lnTo>
                    <a:pt x="766" y="34"/>
                  </a:lnTo>
                  <a:lnTo>
                    <a:pt x="792" y="45"/>
                  </a:lnTo>
                  <a:lnTo>
                    <a:pt x="819" y="56"/>
                  </a:lnTo>
                  <a:lnTo>
                    <a:pt x="843" y="69"/>
                  </a:lnTo>
                  <a:lnTo>
                    <a:pt x="867" y="82"/>
                  </a:lnTo>
                  <a:lnTo>
                    <a:pt x="889" y="97"/>
                  </a:lnTo>
                  <a:lnTo>
                    <a:pt x="912" y="112"/>
                  </a:lnTo>
                  <a:lnTo>
                    <a:pt x="934" y="131"/>
                  </a:lnTo>
                  <a:lnTo>
                    <a:pt x="955" y="147"/>
                  </a:lnTo>
                  <a:lnTo>
                    <a:pt x="973" y="166"/>
                  </a:lnTo>
                  <a:lnTo>
                    <a:pt x="994" y="187"/>
                  </a:lnTo>
                  <a:lnTo>
                    <a:pt x="1011" y="207"/>
                  </a:lnTo>
                  <a:lnTo>
                    <a:pt x="1028" y="230"/>
                  </a:lnTo>
                  <a:lnTo>
                    <a:pt x="1044" y="252"/>
                  </a:lnTo>
                  <a:lnTo>
                    <a:pt x="1059" y="274"/>
                  </a:lnTo>
                  <a:lnTo>
                    <a:pt x="1072" y="299"/>
                  </a:lnTo>
                  <a:lnTo>
                    <a:pt x="1085" y="323"/>
                  </a:lnTo>
                  <a:lnTo>
                    <a:pt x="1097" y="349"/>
                  </a:lnTo>
                  <a:lnTo>
                    <a:pt x="1108" y="375"/>
                  </a:lnTo>
                  <a:lnTo>
                    <a:pt x="1115" y="401"/>
                  </a:lnTo>
                  <a:lnTo>
                    <a:pt x="1125" y="428"/>
                  </a:lnTo>
                  <a:lnTo>
                    <a:pt x="1130" y="456"/>
                  </a:lnTo>
                  <a:lnTo>
                    <a:pt x="1136" y="484"/>
                  </a:lnTo>
                  <a:lnTo>
                    <a:pt x="1139" y="512"/>
                  </a:lnTo>
                  <a:lnTo>
                    <a:pt x="1141" y="541"/>
                  </a:lnTo>
                  <a:lnTo>
                    <a:pt x="1141" y="571"/>
                  </a:lnTo>
                  <a:lnTo>
                    <a:pt x="1141" y="571"/>
                  </a:lnTo>
                  <a:lnTo>
                    <a:pt x="1141" y="607"/>
                  </a:lnTo>
                  <a:lnTo>
                    <a:pt x="1138" y="642"/>
                  </a:lnTo>
                  <a:lnTo>
                    <a:pt x="1132" y="680"/>
                  </a:lnTo>
                  <a:lnTo>
                    <a:pt x="1125" y="713"/>
                  </a:lnTo>
                  <a:lnTo>
                    <a:pt x="1113" y="749"/>
                  </a:lnTo>
                  <a:lnTo>
                    <a:pt x="1102" y="782"/>
                  </a:lnTo>
                  <a:lnTo>
                    <a:pt x="1087" y="816"/>
                  </a:lnTo>
                  <a:lnTo>
                    <a:pt x="1070" y="848"/>
                  </a:lnTo>
                  <a:lnTo>
                    <a:pt x="1057" y="840"/>
                  </a:lnTo>
                  <a:lnTo>
                    <a:pt x="1057" y="840"/>
                  </a:lnTo>
                  <a:lnTo>
                    <a:pt x="1072" y="808"/>
                  </a:lnTo>
                  <a:lnTo>
                    <a:pt x="1087" y="777"/>
                  </a:lnTo>
                  <a:lnTo>
                    <a:pt x="1098" y="743"/>
                  </a:lnTo>
                  <a:lnTo>
                    <a:pt x="1108" y="709"/>
                  </a:lnTo>
                  <a:lnTo>
                    <a:pt x="1115" y="676"/>
                  </a:lnTo>
                  <a:lnTo>
                    <a:pt x="1121" y="640"/>
                  </a:lnTo>
                  <a:lnTo>
                    <a:pt x="1125" y="607"/>
                  </a:lnTo>
                  <a:lnTo>
                    <a:pt x="1126" y="571"/>
                  </a:lnTo>
                  <a:lnTo>
                    <a:pt x="1126" y="571"/>
                  </a:lnTo>
                  <a:lnTo>
                    <a:pt x="1125" y="541"/>
                  </a:lnTo>
                  <a:lnTo>
                    <a:pt x="1123" y="513"/>
                  </a:lnTo>
                  <a:lnTo>
                    <a:pt x="1119" y="485"/>
                  </a:lnTo>
                  <a:lnTo>
                    <a:pt x="1115" y="459"/>
                  </a:lnTo>
                  <a:lnTo>
                    <a:pt x="1108" y="431"/>
                  </a:lnTo>
                  <a:lnTo>
                    <a:pt x="1100" y="405"/>
                  </a:lnTo>
                  <a:lnTo>
                    <a:pt x="1093" y="379"/>
                  </a:lnTo>
                  <a:lnTo>
                    <a:pt x="1082" y="355"/>
                  </a:lnTo>
                  <a:lnTo>
                    <a:pt x="1070" y="330"/>
                  </a:lnTo>
                  <a:lnTo>
                    <a:pt x="1059" y="306"/>
                  </a:lnTo>
                  <a:lnTo>
                    <a:pt x="1046" y="284"/>
                  </a:lnTo>
                  <a:lnTo>
                    <a:pt x="1031" y="260"/>
                  </a:lnTo>
                  <a:lnTo>
                    <a:pt x="1016" y="239"/>
                  </a:lnTo>
                  <a:lnTo>
                    <a:pt x="1000" y="218"/>
                  </a:lnTo>
                  <a:lnTo>
                    <a:pt x="981" y="198"/>
                  </a:lnTo>
                  <a:lnTo>
                    <a:pt x="962" y="177"/>
                  </a:lnTo>
                  <a:lnTo>
                    <a:pt x="944" y="159"/>
                  </a:lnTo>
                  <a:lnTo>
                    <a:pt x="923" y="142"/>
                  </a:lnTo>
                  <a:lnTo>
                    <a:pt x="903" y="125"/>
                  </a:lnTo>
                  <a:lnTo>
                    <a:pt x="880" y="110"/>
                  </a:lnTo>
                  <a:lnTo>
                    <a:pt x="858" y="95"/>
                  </a:lnTo>
                  <a:lnTo>
                    <a:pt x="835" y="82"/>
                  </a:lnTo>
                  <a:lnTo>
                    <a:pt x="811" y="69"/>
                  </a:lnTo>
                  <a:lnTo>
                    <a:pt x="787" y="60"/>
                  </a:lnTo>
                  <a:lnTo>
                    <a:pt x="761" y="49"/>
                  </a:lnTo>
                  <a:lnTo>
                    <a:pt x="735" y="39"/>
                  </a:lnTo>
                  <a:lnTo>
                    <a:pt x="708" y="32"/>
                  </a:lnTo>
                  <a:lnTo>
                    <a:pt x="682" y="26"/>
                  </a:lnTo>
                  <a:lnTo>
                    <a:pt x="654" y="22"/>
                  </a:lnTo>
                  <a:lnTo>
                    <a:pt x="626" y="19"/>
                  </a:lnTo>
                  <a:lnTo>
                    <a:pt x="598" y="15"/>
                  </a:lnTo>
                  <a:lnTo>
                    <a:pt x="570" y="15"/>
                  </a:lnTo>
                  <a:lnTo>
                    <a:pt x="570" y="15"/>
                  </a:lnTo>
                  <a:lnTo>
                    <a:pt x="542" y="15"/>
                  </a:lnTo>
                  <a:lnTo>
                    <a:pt x="514" y="19"/>
                  </a:lnTo>
                  <a:lnTo>
                    <a:pt x="486" y="22"/>
                  </a:lnTo>
                  <a:lnTo>
                    <a:pt x="458" y="26"/>
                  </a:lnTo>
                  <a:lnTo>
                    <a:pt x="432" y="32"/>
                  </a:lnTo>
                  <a:lnTo>
                    <a:pt x="406" y="39"/>
                  </a:lnTo>
                  <a:lnTo>
                    <a:pt x="380" y="49"/>
                  </a:lnTo>
                  <a:lnTo>
                    <a:pt x="354" y="60"/>
                  </a:lnTo>
                  <a:lnTo>
                    <a:pt x="330" y="69"/>
                  </a:lnTo>
                  <a:lnTo>
                    <a:pt x="305" y="82"/>
                  </a:lnTo>
                  <a:lnTo>
                    <a:pt x="283" y="95"/>
                  </a:lnTo>
                  <a:lnTo>
                    <a:pt x="261" y="110"/>
                  </a:lnTo>
                  <a:lnTo>
                    <a:pt x="238" y="125"/>
                  </a:lnTo>
                  <a:lnTo>
                    <a:pt x="218" y="142"/>
                  </a:lnTo>
                  <a:lnTo>
                    <a:pt x="197" y="159"/>
                  </a:lnTo>
                  <a:lnTo>
                    <a:pt x="179" y="177"/>
                  </a:lnTo>
                  <a:lnTo>
                    <a:pt x="160" y="198"/>
                  </a:lnTo>
                  <a:lnTo>
                    <a:pt x="141" y="218"/>
                  </a:lnTo>
                  <a:lnTo>
                    <a:pt x="126" y="239"/>
                  </a:lnTo>
                  <a:lnTo>
                    <a:pt x="110" y="260"/>
                  </a:lnTo>
                  <a:lnTo>
                    <a:pt x="97" y="284"/>
                  </a:lnTo>
                  <a:lnTo>
                    <a:pt x="82" y="306"/>
                  </a:lnTo>
                  <a:lnTo>
                    <a:pt x="70" y="330"/>
                  </a:lnTo>
                  <a:lnTo>
                    <a:pt x="59" y="355"/>
                  </a:lnTo>
                  <a:lnTo>
                    <a:pt x="48" y="379"/>
                  </a:lnTo>
                  <a:lnTo>
                    <a:pt x="41" y="405"/>
                  </a:lnTo>
                  <a:lnTo>
                    <a:pt x="33" y="431"/>
                  </a:lnTo>
                  <a:lnTo>
                    <a:pt x="26" y="459"/>
                  </a:lnTo>
                  <a:lnTo>
                    <a:pt x="22" y="485"/>
                  </a:lnTo>
                  <a:lnTo>
                    <a:pt x="18" y="513"/>
                  </a:lnTo>
                  <a:lnTo>
                    <a:pt x="16" y="541"/>
                  </a:lnTo>
                  <a:lnTo>
                    <a:pt x="14" y="571"/>
                  </a:lnTo>
                  <a:lnTo>
                    <a:pt x="14" y="571"/>
                  </a:lnTo>
                  <a:lnTo>
                    <a:pt x="16" y="607"/>
                  </a:lnTo>
                  <a:lnTo>
                    <a:pt x="20" y="640"/>
                  </a:lnTo>
                  <a:lnTo>
                    <a:pt x="26" y="676"/>
                  </a:lnTo>
                  <a:lnTo>
                    <a:pt x="33" y="709"/>
                  </a:lnTo>
                  <a:lnTo>
                    <a:pt x="42" y="743"/>
                  </a:lnTo>
                  <a:lnTo>
                    <a:pt x="54" y="777"/>
                  </a:lnTo>
                  <a:lnTo>
                    <a:pt x="69" y="808"/>
                  </a:lnTo>
                  <a:lnTo>
                    <a:pt x="85" y="840"/>
                  </a:lnTo>
                  <a:lnTo>
                    <a:pt x="70" y="848"/>
                  </a:lnTo>
                  <a:close/>
                </a:path>
              </a:pathLst>
            </a:custGeom>
            <a:solidFill>
              <a:srgbClr val="6CB3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46" name="Google Shape;246;p18"/>
            <p:cNvSpPr/>
            <p:nvPr/>
          </p:nvSpPr>
          <p:spPr>
            <a:xfrm>
              <a:off x="3646488" y="2366963"/>
              <a:ext cx="152400" cy="209550"/>
            </a:xfrm>
            <a:custGeom>
              <a:avLst/>
              <a:gdLst/>
              <a:ahLst/>
              <a:cxnLst/>
              <a:rect l="l" t="t" r="r" b="b"/>
              <a:pathLst>
                <a:path w="96" h="132" extrusionOk="0">
                  <a:moveTo>
                    <a:pt x="0" y="132"/>
                  </a:moveTo>
                  <a:lnTo>
                    <a:pt x="30" y="0"/>
                  </a:lnTo>
                  <a:lnTo>
                    <a:pt x="68" y="0"/>
                  </a:lnTo>
                  <a:lnTo>
                    <a:pt x="96" y="132"/>
                  </a:lnTo>
                  <a:lnTo>
                    <a:pt x="64" y="132"/>
                  </a:lnTo>
                  <a:lnTo>
                    <a:pt x="60" y="106"/>
                  </a:lnTo>
                  <a:lnTo>
                    <a:pt x="36" y="106"/>
                  </a:lnTo>
                  <a:lnTo>
                    <a:pt x="32" y="132"/>
                  </a:lnTo>
                  <a:lnTo>
                    <a:pt x="0" y="132"/>
                  </a:lnTo>
                  <a:close/>
                  <a:moveTo>
                    <a:pt x="49" y="24"/>
                  </a:moveTo>
                  <a:lnTo>
                    <a:pt x="49" y="24"/>
                  </a:lnTo>
                  <a:lnTo>
                    <a:pt x="40" y="82"/>
                  </a:lnTo>
                  <a:lnTo>
                    <a:pt x="56" y="82"/>
                  </a:lnTo>
                  <a:lnTo>
                    <a:pt x="49"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47" name="Google Shape;247;p18"/>
            <p:cNvSpPr/>
            <p:nvPr/>
          </p:nvSpPr>
          <p:spPr>
            <a:xfrm>
              <a:off x="3816350" y="2366963"/>
              <a:ext cx="133350" cy="209550"/>
            </a:xfrm>
            <a:custGeom>
              <a:avLst/>
              <a:gdLst/>
              <a:ahLst/>
              <a:cxnLst/>
              <a:rect l="l" t="t" r="r" b="b"/>
              <a:pathLst>
                <a:path w="84" h="132" extrusionOk="0">
                  <a:moveTo>
                    <a:pt x="28" y="57"/>
                  </a:moveTo>
                  <a:lnTo>
                    <a:pt x="28" y="57"/>
                  </a:lnTo>
                  <a:lnTo>
                    <a:pt x="30" y="132"/>
                  </a:lnTo>
                  <a:lnTo>
                    <a:pt x="0" y="132"/>
                  </a:lnTo>
                  <a:lnTo>
                    <a:pt x="0" y="0"/>
                  </a:lnTo>
                  <a:lnTo>
                    <a:pt x="33" y="0"/>
                  </a:lnTo>
                  <a:lnTo>
                    <a:pt x="56" y="72"/>
                  </a:lnTo>
                  <a:lnTo>
                    <a:pt x="58" y="72"/>
                  </a:lnTo>
                  <a:lnTo>
                    <a:pt x="54" y="0"/>
                  </a:lnTo>
                  <a:lnTo>
                    <a:pt x="84" y="0"/>
                  </a:lnTo>
                  <a:lnTo>
                    <a:pt x="84" y="132"/>
                  </a:lnTo>
                  <a:lnTo>
                    <a:pt x="52" y="132"/>
                  </a:lnTo>
                  <a:lnTo>
                    <a:pt x="28" y="57"/>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48" name="Google Shape;248;p18"/>
            <p:cNvSpPr/>
            <p:nvPr/>
          </p:nvSpPr>
          <p:spPr>
            <a:xfrm>
              <a:off x="4046538" y="2366963"/>
              <a:ext cx="125413" cy="209550"/>
            </a:xfrm>
            <a:custGeom>
              <a:avLst/>
              <a:gdLst/>
              <a:ahLst/>
              <a:cxnLst/>
              <a:rect l="l" t="t" r="r" b="b"/>
              <a:pathLst>
                <a:path w="79" h="132" extrusionOk="0">
                  <a:moveTo>
                    <a:pt x="0" y="46"/>
                  </a:moveTo>
                  <a:lnTo>
                    <a:pt x="0" y="41"/>
                  </a:lnTo>
                  <a:lnTo>
                    <a:pt x="0" y="41"/>
                  </a:lnTo>
                  <a:lnTo>
                    <a:pt x="0" y="31"/>
                  </a:lnTo>
                  <a:lnTo>
                    <a:pt x="2" y="22"/>
                  </a:lnTo>
                  <a:lnTo>
                    <a:pt x="6" y="16"/>
                  </a:lnTo>
                  <a:lnTo>
                    <a:pt x="10" y="11"/>
                  </a:lnTo>
                  <a:lnTo>
                    <a:pt x="10" y="11"/>
                  </a:lnTo>
                  <a:lnTo>
                    <a:pt x="15" y="5"/>
                  </a:lnTo>
                  <a:lnTo>
                    <a:pt x="23" y="1"/>
                  </a:lnTo>
                  <a:lnTo>
                    <a:pt x="30" y="0"/>
                  </a:lnTo>
                  <a:lnTo>
                    <a:pt x="39" y="0"/>
                  </a:lnTo>
                  <a:lnTo>
                    <a:pt x="39" y="0"/>
                  </a:lnTo>
                  <a:lnTo>
                    <a:pt x="49" y="0"/>
                  </a:lnTo>
                  <a:lnTo>
                    <a:pt x="56" y="1"/>
                  </a:lnTo>
                  <a:lnTo>
                    <a:pt x="64" y="5"/>
                  </a:lnTo>
                  <a:lnTo>
                    <a:pt x="69" y="9"/>
                  </a:lnTo>
                  <a:lnTo>
                    <a:pt x="69" y="9"/>
                  </a:lnTo>
                  <a:lnTo>
                    <a:pt x="73" y="13"/>
                  </a:lnTo>
                  <a:lnTo>
                    <a:pt x="77" y="20"/>
                  </a:lnTo>
                  <a:lnTo>
                    <a:pt x="79" y="28"/>
                  </a:lnTo>
                  <a:lnTo>
                    <a:pt x="79" y="35"/>
                  </a:lnTo>
                  <a:lnTo>
                    <a:pt x="79" y="35"/>
                  </a:lnTo>
                  <a:lnTo>
                    <a:pt x="77" y="46"/>
                  </a:lnTo>
                  <a:lnTo>
                    <a:pt x="77" y="46"/>
                  </a:lnTo>
                  <a:lnTo>
                    <a:pt x="75" y="56"/>
                  </a:lnTo>
                  <a:lnTo>
                    <a:pt x="75" y="56"/>
                  </a:lnTo>
                  <a:lnTo>
                    <a:pt x="69" y="65"/>
                  </a:lnTo>
                  <a:lnTo>
                    <a:pt x="69" y="65"/>
                  </a:lnTo>
                  <a:lnTo>
                    <a:pt x="62" y="74"/>
                  </a:lnTo>
                  <a:lnTo>
                    <a:pt x="51" y="85"/>
                  </a:lnTo>
                  <a:lnTo>
                    <a:pt x="51" y="85"/>
                  </a:lnTo>
                  <a:lnTo>
                    <a:pt x="47" y="89"/>
                  </a:lnTo>
                  <a:lnTo>
                    <a:pt x="47" y="89"/>
                  </a:lnTo>
                  <a:lnTo>
                    <a:pt x="41" y="95"/>
                  </a:lnTo>
                  <a:lnTo>
                    <a:pt x="41" y="95"/>
                  </a:lnTo>
                  <a:lnTo>
                    <a:pt x="36" y="102"/>
                  </a:lnTo>
                  <a:lnTo>
                    <a:pt x="36" y="102"/>
                  </a:lnTo>
                  <a:lnTo>
                    <a:pt x="34" y="108"/>
                  </a:lnTo>
                  <a:lnTo>
                    <a:pt x="79" y="108"/>
                  </a:lnTo>
                  <a:lnTo>
                    <a:pt x="79" y="132"/>
                  </a:lnTo>
                  <a:lnTo>
                    <a:pt x="0" y="132"/>
                  </a:lnTo>
                  <a:lnTo>
                    <a:pt x="0" y="127"/>
                  </a:lnTo>
                  <a:lnTo>
                    <a:pt x="0" y="127"/>
                  </a:lnTo>
                  <a:lnTo>
                    <a:pt x="0" y="119"/>
                  </a:lnTo>
                  <a:lnTo>
                    <a:pt x="2" y="112"/>
                  </a:lnTo>
                  <a:lnTo>
                    <a:pt x="2" y="112"/>
                  </a:lnTo>
                  <a:lnTo>
                    <a:pt x="8" y="97"/>
                  </a:lnTo>
                  <a:lnTo>
                    <a:pt x="8" y="97"/>
                  </a:lnTo>
                  <a:lnTo>
                    <a:pt x="17" y="84"/>
                  </a:lnTo>
                  <a:lnTo>
                    <a:pt x="17" y="84"/>
                  </a:lnTo>
                  <a:lnTo>
                    <a:pt x="26" y="71"/>
                  </a:lnTo>
                  <a:lnTo>
                    <a:pt x="41" y="57"/>
                  </a:lnTo>
                  <a:lnTo>
                    <a:pt x="41" y="57"/>
                  </a:lnTo>
                  <a:lnTo>
                    <a:pt x="45" y="52"/>
                  </a:lnTo>
                  <a:lnTo>
                    <a:pt x="47" y="46"/>
                  </a:lnTo>
                  <a:lnTo>
                    <a:pt x="47" y="46"/>
                  </a:lnTo>
                  <a:lnTo>
                    <a:pt x="49" y="35"/>
                  </a:lnTo>
                  <a:lnTo>
                    <a:pt x="49" y="35"/>
                  </a:lnTo>
                  <a:lnTo>
                    <a:pt x="49" y="29"/>
                  </a:lnTo>
                  <a:lnTo>
                    <a:pt x="49" y="29"/>
                  </a:lnTo>
                  <a:lnTo>
                    <a:pt x="47" y="26"/>
                  </a:lnTo>
                  <a:lnTo>
                    <a:pt x="47" y="26"/>
                  </a:lnTo>
                  <a:lnTo>
                    <a:pt x="43" y="22"/>
                  </a:lnTo>
                  <a:lnTo>
                    <a:pt x="43" y="22"/>
                  </a:lnTo>
                  <a:lnTo>
                    <a:pt x="38" y="22"/>
                  </a:lnTo>
                  <a:lnTo>
                    <a:pt x="38" y="22"/>
                  </a:lnTo>
                  <a:lnTo>
                    <a:pt x="36" y="22"/>
                  </a:lnTo>
                  <a:lnTo>
                    <a:pt x="32" y="24"/>
                  </a:lnTo>
                  <a:lnTo>
                    <a:pt x="32" y="24"/>
                  </a:lnTo>
                  <a:lnTo>
                    <a:pt x="30" y="29"/>
                  </a:lnTo>
                  <a:lnTo>
                    <a:pt x="30" y="29"/>
                  </a:lnTo>
                  <a:lnTo>
                    <a:pt x="28" y="35"/>
                  </a:lnTo>
                  <a:lnTo>
                    <a:pt x="28" y="35"/>
                  </a:lnTo>
                  <a:lnTo>
                    <a:pt x="28" y="41"/>
                  </a:lnTo>
                  <a:lnTo>
                    <a:pt x="28" y="46"/>
                  </a:lnTo>
                  <a:lnTo>
                    <a:pt x="0" y="4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49" name="Google Shape;249;p18"/>
            <p:cNvSpPr/>
            <p:nvPr/>
          </p:nvSpPr>
          <p:spPr>
            <a:xfrm>
              <a:off x="4192588" y="2366963"/>
              <a:ext cx="123825" cy="212725"/>
            </a:xfrm>
            <a:custGeom>
              <a:avLst/>
              <a:gdLst/>
              <a:ahLst/>
              <a:cxnLst/>
              <a:rect l="l" t="t" r="r" b="b"/>
              <a:pathLst>
                <a:path w="78" h="134" extrusionOk="0">
                  <a:moveTo>
                    <a:pt x="0" y="37"/>
                  </a:moveTo>
                  <a:lnTo>
                    <a:pt x="0" y="37"/>
                  </a:lnTo>
                  <a:lnTo>
                    <a:pt x="0" y="28"/>
                  </a:lnTo>
                  <a:lnTo>
                    <a:pt x="2" y="20"/>
                  </a:lnTo>
                  <a:lnTo>
                    <a:pt x="5" y="13"/>
                  </a:lnTo>
                  <a:lnTo>
                    <a:pt x="9" y="9"/>
                  </a:lnTo>
                  <a:lnTo>
                    <a:pt x="9" y="9"/>
                  </a:lnTo>
                  <a:lnTo>
                    <a:pt x="15" y="3"/>
                  </a:lnTo>
                  <a:lnTo>
                    <a:pt x="22" y="1"/>
                  </a:lnTo>
                  <a:lnTo>
                    <a:pt x="30" y="0"/>
                  </a:lnTo>
                  <a:lnTo>
                    <a:pt x="39" y="0"/>
                  </a:lnTo>
                  <a:lnTo>
                    <a:pt x="39" y="0"/>
                  </a:lnTo>
                  <a:lnTo>
                    <a:pt x="50" y="0"/>
                  </a:lnTo>
                  <a:lnTo>
                    <a:pt x="58" y="1"/>
                  </a:lnTo>
                  <a:lnTo>
                    <a:pt x="58" y="1"/>
                  </a:lnTo>
                  <a:lnTo>
                    <a:pt x="65" y="5"/>
                  </a:lnTo>
                  <a:lnTo>
                    <a:pt x="71" y="11"/>
                  </a:lnTo>
                  <a:lnTo>
                    <a:pt x="71" y="11"/>
                  </a:lnTo>
                  <a:lnTo>
                    <a:pt x="74" y="16"/>
                  </a:lnTo>
                  <a:lnTo>
                    <a:pt x="76" y="24"/>
                  </a:lnTo>
                  <a:lnTo>
                    <a:pt x="76" y="24"/>
                  </a:lnTo>
                  <a:lnTo>
                    <a:pt x="78" y="44"/>
                  </a:lnTo>
                  <a:lnTo>
                    <a:pt x="78" y="91"/>
                  </a:lnTo>
                  <a:lnTo>
                    <a:pt x="78" y="91"/>
                  </a:lnTo>
                  <a:lnTo>
                    <a:pt x="76" y="112"/>
                  </a:lnTo>
                  <a:lnTo>
                    <a:pt x="76" y="112"/>
                  </a:lnTo>
                  <a:lnTo>
                    <a:pt x="72" y="119"/>
                  </a:lnTo>
                  <a:lnTo>
                    <a:pt x="69" y="125"/>
                  </a:lnTo>
                  <a:lnTo>
                    <a:pt x="69" y="125"/>
                  </a:lnTo>
                  <a:lnTo>
                    <a:pt x="63" y="128"/>
                  </a:lnTo>
                  <a:lnTo>
                    <a:pt x="58" y="132"/>
                  </a:lnTo>
                  <a:lnTo>
                    <a:pt x="58" y="132"/>
                  </a:lnTo>
                  <a:lnTo>
                    <a:pt x="48" y="134"/>
                  </a:lnTo>
                  <a:lnTo>
                    <a:pt x="39" y="134"/>
                  </a:lnTo>
                  <a:lnTo>
                    <a:pt x="39" y="134"/>
                  </a:lnTo>
                  <a:lnTo>
                    <a:pt x="30" y="134"/>
                  </a:lnTo>
                  <a:lnTo>
                    <a:pt x="22" y="132"/>
                  </a:lnTo>
                  <a:lnTo>
                    <a:pt x="15" y="130"/>
                  </a:lnTo>
                  <a:lnTo>
                    <a:pt x="9" y="127"/>
                  </a:lnTo>
                  <a:lnTo>
                    <a:pt x="9" y="127"/>
                  </a:lnTo>
                  <a:lnTo>
                    <a:pt x="5" y="121"/>
                  </a:lnTo>
                  <a:lnTo>
                    <a:pt x="2" y="115"/>
                  </a:lnTo>
                  <a:lnTo>
                    <a:pt x="0" y="108"/>
                  </a:lnTo>
                  <a:lnTo>
                    <a:pt x="0" y="99"/>
                  </a:lnTo>
                  <a:lnTo>
                    <a:pt x="0" y="37"/>
                  </a:lnTo>
                  <a:close/>
                  <a:moveTo>
                    <a:pt x="48" y="37"/>
                  </a:moveTo>
                  <a:lnTo>
                    <a:pt x="48" y="37"/>
                  </a:lnTo>
                  <a:lnTo>
                    <a:pt x="48" y="33"/>
                  </a:lnTo>
                  <a:lnTo>
                    <a:pt x="48" y="33"/>
                  </a:lnTo>
                  <a:lnTo>
                    <a:pt x="48" y="28"/>
                  </a:lnTo>
                  <a:lnTo>
                    <a:pt x="48" y="28"/>
                  </a:lnTo>
                  <a:lnTo>
                    <a:pt x="44" y="24"/>
                  </a:lnTo>
                  <a:lnTo>
                    <a:pt x="44" y="24"/>
                  </a:lnTo>
                  <a:lnTo>
                    <a:pt x="43" y="22"/>
                  </a:lnTo>
                  <a:lnTo>
                    <a:pt x="39" y="22"/>
                  </a:lnTo>
                  <a:lnTo>
                    <a:pt x="39" y="22"/>
                  </a:lnTo>
                  <a:lnTo>
                    <a:pt x="33" y="22"/>
                  </a:lnTo>
                  <a:lnTo>
                    <a:pt x="33" y="22"/>
                  </a:lnTo>
                  <a:lnTo>
                    <a:pt x="30" y="26"/>
                  </a:lnTo>
                  <a:lnTo>
                    <a:pt x="30" y="26"/>
                  </a:lnTo>
                  <a:lnTo>
                    <a:pt x="30" y="31"/>
                  </a:lnTo>
                  <a:lnTo>
                    <a:pt x="30" y="31"/>
                  </a:lnTo>
                  <a:lnTo>
                    <a:pt x="30" y="37"/>
                  </a:lnTo>
                  <a:lnTo>
                    <a:pt x="30" y="97"/>
                  </a:lnTo>
                  <a:lnTo>
                    <a:pt x="30" y="97"/>
                  </a:lnTo>
                  <a:lnTo>
                    <a:pt x="30" y="102"/>
                  </a:lnTo>
                  <a:lnTo>
                    <a:pt x="30" y="102"/>
                  </a:lnTo>
                  <a:lnTo>
                    <a:pt x="30" y="108"/>
                  </a:lnTo>
                  <a:lnTo>
                    <a:pt x="30" y="108"/>
                  </a:lnTo>
                  <a:lnTo>
                    <a:pt x="33" y="112"/>
                  </a:lnTo>
                  <a:lnTo>
                    <a:pt x="33" y="112"/>
                  </a:lnTo>
                  <a:lnTo>
                    <a:pt x="39" y="113"/>
                  </a:lnTo>
                  <a:lnTo>
                    <a:pt x="39" y="113"/>
                  </a:lnTo>
                  <a:lnTo>
                    <a:pt x="43" y="112"/>
                  </a:lnTo>
                  <a:lnTo>
                    <a:pt x="44" y="112"/>
                  </a:lnTo>
                  <a:lnTo>
                    <a:pt x="44" y="112"/>
                  </a:lnTo>
                  <a:lnTo>
                    <a:pt x="46" y="106"/>
                  </a:lnTo>
                  <a:lnTo>
                    <a:pt x="46" y="106"/>
                  </a:lnTo>
                  <a:lnTo>
                    <a:pt x="48" y="100"/>
                  </a:lnTo>
                  <a:lnTo>
                    <a:pt x="48" y="100"/>
                  </a:lnTo>
                  <a:lnTo>
                    <a:pt x="48" y="97"/>
                  </a:lnTo>
                  <a:lnTo>
                    <a:pt x="48" y="37"/>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50" name="Google Shape;250;p18"/>
            <p:cNvSpPr/>
            <p:nvPr/>
          </p:nvSpPr>
          <p:spPr>
            <a:xfrm>
              <a:off x="4337050" y="2368550"/>
              <a:ext cx="88900" cy="207963"/>
            </a:xfrm>
            <a:custGeom>
              <a:avLst/>
              <a:gdLst/>
              <a:ahLst/>
              <a:cxnLst/>
              <a:rect l="l" t="t" r="r" b="b"/>
              <a:pathLst>
                <a:path w="56" h="131" extrusionOk="0">
                  <a:moveTo>
                    <a:pt x="28" y="42"/>
                  </a:moveTo>
                  <a:lnTo>
                    <a:pt x="0" y="42"/>
                  </a:lnTo>
                  <a:lnTo>
                    <a:pt x="0" y="21"/>
                  </a:lnTo>
                  <a:lnTo>
                    <a:pt x="0" y="21"/>
                  </a:lnTo>
                  <a:lnTo>
                    <a:pt x="11" y="21"/>
                  </a:lnTo>
                  <a:lnTo>
                    <a:pt x="11" y="21"/>
                  </a:lnTo>
                  <a:lnTo>
                    <a:pt x="22" y="17"/>
                  </a:lnTo>
                  <a:lnTo>
                    <a:pt x="22" y="17"/>
                  </a:lnTo>
                  <a:lnTo>
                    <a:pt x="32" y="12"/>
                  </a:lnTo>
                  <a:lnTo>
                    <a:pt x="32" y="12"/>
                  </a:lnTo>
                  <a:lnTo>
                    <a:pt x="34" y="6"/>
                  </a:lnTo>
                  <a:lnTo>
                    <a:pt x="36" y="0"/>
                  </a:lnTo>
                  <a:lnTo>
                    <a:pt x="56" y="0"/>
                  </a:lnTo>
                  <a:lnTo>
                    <a:pt x="56" y="131"/>
                  </a:lnTo>
                  <a:lnTo>
                    <a:pt x="28" y="131"/>
                  </a:lnTo>
                  <a:lnTo>
                    <a:pt x="28" y="42"/>
                  </a:lnTo>
                  <a:close/>
                </a:path>
              </a:pathLst>
            </a:custGeom>
            <a:solidFill>
              <a:srgbClr val="6CB3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51" name="Google Shape;251;p18"/>
            <p:cNvSpPr/>
            <p:nvPr/>
          </p:nvSpPr>
          <p:spPr>
            <a:xfrm>
              <a:off x="4479925" y="2366963"/>
              <a:ext cx="123825" cy="212725"/>
            </a:xfrm>
            <a:custGeom>
              <a:avLst/>
              <a:gdLst/>
              <a:ahLst/>
              <a:cxnLst/>
              <a:rect l="l" t="t" r="r" b="b"/>
              <a:pathLst>
                <a:path w="78" h="134" extrusionOk="0">
                  <a:moveTo>
                    <a:pt x="16" y="61"/>
                  </a:moveTo>
                  <a:lnTo>
                    <a:pt x="16" y="61"/>
                  </a:lnTo>
                  <a:lnTo>
                    <a:pt x="9" y="57"/>
                  </a:lnTo>
                  <a:lnTo>
                    <a:pt x="5" y="50"/>
                  </a:lnTo>
                  <a:lnTo>
                    <a:pt x="5" y="50"/>
                  </a:lnTo>
                  <a:lnTo>
                    <a:pt x="2" y="43"/>
                  </a:lnTo>
                  <a:lnTo>
                    <a:pt x="2" y="33"/>
                  </a:lnTo>
                  <a:lnTo>
                    <a:pt x="2" y="33"/>
                  </a:lnTo>
                  <a:lnTo>
                    <a:pt x="2" y="26"/>
                  </a:lnTo>
                  <a:lnTo>
                    <a:pt x="3" y="18"/>
                  </a:lnTo>
                  <a:lnTo>
                    <a:pt x="3" y="18"/>
                  </a:lnTo>
                  <a:lnTo>
                    <a:pt x="7" y="13"/>
                  </a:lnTo>
                  <a:lnTo>
                    <a:pt x="11" y="7"/>
                  </a:lnTo>
                  <a:lnTo>
                    <a:pt x="11" y="7"/>
                  </a:lnTo>
                  <a:lnTo>
                    <a:pt x="16" y="3"/>
                  </a:lnTo>
                  <a:lnTo>
                    <a:pt x="24" y="1"/>
                  </a:lnTo>
                  <a:lnTo>
                    <a:pt x="24" y="1"/>
                  </a:lnTo>
                  <a:lnTo>
                    <a:pt x="31" y="0"/>
                  </a:lnTo>
                  <a:lnTo>
                    <a:pt x="39" y="0"/>
                  </a:lnTo>
                  <a:lnTo>
                    <a:pt x="39" y="0"/>
                  </a:lnTo>
                  <a:lnTo>
                    <a:pt x="48" y="0"/>
                  </a:lnTo>
                  <a:lnTo>
                    <a:pt x="56" y="1"/>
                  </a:lnTo>
                  <a:lnTo>
                    <a:pt x="61" y="3"/>
                  </a:lnTo>
                  <a:lnTo>
                    <a:pt x="67" y="7"/>
                  </a:lnTo>
                  <a:lnTo>
                    <a:pt x="67" y="7"/>
                  </a:lnTo>
                  <a:lnTo>
                    <a:pt x="72" y="13"/>
                  </a:lnTo>
                  <a:lnTo>
                    <a:pt x="74" y="18"/>
                  </a:lnTo>
                  <a:lnTo>
                    <a:pt x="76" y="26"/>
                  </a:lnTo>
                  <a:lnTo>
                    <a:pt x="78" y="33"/>
                  </a:lnTo>
                  <a:lnTo>
                    <a:pt x="78" y="33"/>
                  </a:lnTo>
                  <a:lnTo>
                    <a:pt x="76" y="43"/>
                  </a:lnTo>
                  <a:lnTo>
                    <a:pt x="74" y="50"/>
                  </a:lnTo>
                  <a:lnTo>
                    <a:pt x="74" y="50"/>
                  </a:lnTo>
                  <a:lnTo>
                    <a:pt x="69" y="56"/>
                  </a:lnTo>
                  <a:lnTo>
                    <a:pt x="61" y="61"/>
                  </a:lnTo>
                  <a:lnTo>
                    <a:pt x="61" y="63"/>
                  </a:lnTo>
                  <a:lnTo>
                    <a:pt x="61" y="63"/>
                  </a:lnTo>
                  <a:lnTo>
                    <a:pt x="71" y="69"/>
                  </a:lnTo>
                  <a:lnTo>
                    <a:pt x="71" y="69"/>
                  </a:lnTo>
                  <a:lnTo>
                    <a:pt x="74" y="76"/>
                  </a:lnTo>
                  <a:lnTo>
                    <a:pt x="74" y="76"/>
                  </a:lnTo>
                  <a:lnTo>
                    <a:pt x="78" y="84"/>
                  </a:lnTo>
                  <a:lnTo>
                    <a:pt x="78" y="84"/>
                  </a:lnTo>
                  <a:lnTo>
                    <a:pt x="78" y="95"/>
                  </a:lnTo>
                  <a:lnTo>
                    <a:pt x="78" y="95"/>
                  </a:lnTo>
                  <a:lnTo>
                    <a:pt x="78" y="104"/>
                  </a:lnTo>
                  <a:lnTo>
                    <a:pt x="76" y="113"/>
                  </a:lnTo>
                  <a:lnTo>
                    <a:pt x="72" y="119"/>
                  </a:lnTo>
                  <a:lnTo>
                    <a:pt x="69" y="125"/>
                  </a:lnTo>
                  <a:lnTo>
                    <a:pt x="69" y="125"/>
                  </a:lnTo>
                  <a:lnTo>
                    <a:pt x="61" y="130"/>
                  </a:lnTo>
                  <a:lnTo>
                    <a:pt x="56" y="132"/>
                  </a:lnTo>
                  <a:lnTo>
                    <a:pt x="46" y="134"/>
                  </a:lnTo>
                  <a:lnTo>
                    <a:pt x="37" y="134"/>
                  </a:lnTo>
                  <a:lnTo>
                    <a:pt x="37" y="134"/>
                  </a:lnTo>
                  <a:lnTo>
                    <a:pt x="28" y="134"/>
                  </a:lnTo>
                  <a:lnTo>
                    <a:pt x="22" y="132"/>
                  </a:lnTo>
                  <a:lnTo>
                    <a:pt x="15" y="128"/>
                  </a:lnTo>
                  <a:lnTo>
                    <a:pt x="9" y="125"/>
                  </a:lnTo>
                  <a:lnTo>
                    <a:pt x="9" y="125"/>
                  </a:lnTo>
                  <a:lnTo>
                    <a:pt x="5" y="119"/>
                  </a:lnTo>
                  <a:lnTo>
                    <a:pt x="3" y="112"/>
                  </a:lnTo>
                  <a:lnTo>
                    <a:pt x="2" y="102"/>
                  </a:lnTo>
                  <a:lnTo>
                    <a:pt x="0" y="95"/>
                  </a:lnTo>
                  <a:lnTo>
                    <a:pt x="0" y="95"/>
                  </a:lnTo>
                  <a:lnTo>
                    <a:pt x="2" y="84"/>
                  </a:lnTo>
                  <a:lnTo>
                    <a:pt x="2" y="84"/>
                  </a:lnTo>
                  <a:lnTo>
                    <a:pt x="3" y="76"/>
                  </a:lnTo>
                  <a:lnTo>
                    <a:pt x="3" y="76"/>
                  </a:lnTo>
                  <a:lnTo>
                    <a:pt x="7" y="69"/>
                  </a:lnTo>
                  <a:lnTo>
                    <a:pt x="7" y="69"/>
                  </a:lnTo>
                  <a:lnTo>
                    <a:pt x="16" y="63"/>
                  </a:lnTo>
                  <a:lnTo>
                    <a:pt x="16" y="61"/>
                  </a:lnTo>
                  <a:close/>
                  <a:moveTo>
                    <a:pt x="39" y="113"/>
                  </a:moveTo>
                  <a:lnTo>
                    <a:pt x="39" y="113"/>
                  </a:lnTo>
                  <a:lnTo>
                    <a:pt x="43" y="113"/>
                  </a:lnTo>
                  <a:lnTo>
                    <a:pt x="46" y="112"/>
                  </a:lnTo>
                  <a:lnTo>
                    <a:pt x="46" y="112"/>
                  </a:lnTo>
                  <a:lnTo>
                    <a:pt x="48" y="106"/>
                  </a:lnTo>
                  <a:lnTo>
                    <a:pt x="48" y="106"/>
                  </a:lnTo>
                  <a:lnTo>
                    <a:pt x="50" y="100"/>
                  </a:lnTo>
                  <a:lnTo>
                    <a:pt x="50" y="100"/>
                  </a:lnTo>
                  <a:lnTo>
                    <a:pt x="50" y="93"/>
                  </a:lnTo>
                  <a:lnTo>
                    <a:pt x="50" y="93"/>
                  </a:lnTo>
                  <a:lnTo>
                    <a:pt x="50" y="85"/>
                  </a:lnTo>
                  <a:lnTo>
                    <a:pt x="50" y="85"/>
                  </a:lnTo>
                  <a:lnTo>
                    <a:pt x="48" y="80"/>
                  </a:lnTo>
                  <a:lnTo>
                    <a:pt x="48" y="80"/>
                  </a:lnTo>
                  <a:lnTo>
                    <a:pt x="44" y="74"/>
                  </a:lnTo>
                  <a:lnTo>
                    <a:pt x="44" y="74"/>
                  </a:lnTo>
                  <a:lnTo>
                    <a:pt x="43" y="74"/>
                  </a:lnTo>
                  <a:lnTo>
                    <a:pt x="39" y="72"/>
                  </a:lnTo>
                  <a:lnTo>
                    <a:pt x="39" y="72"/>
                  </a:lnTo>
                  <a:lnTo>
                    <a:pt x="35" y="74"/>
                  </a:lnTo>
                  <a:lnTo>
                    <a:pt x="33" y="76"/>
                  </a:lnTo>
                  <a:lnTo>
                    <a:pt x="33" y="76"/>
                  </a:lnTo>
                  <a:lnTo>
                    <a:pt x="29" y="80"/>
                  </a:lnTo>
                  <a:lnTo>
                    <a:pt x="29" y="80"/>
                  </a:lnTo>
                  <a:lnTo>
                    <a:pt x="28" y="87"/>
                  </a:lnTo>
                  <a:lnTo>
                    <a:pt x="28" y="87"/>
                  </a:lnTo>
                  <a:lnTo>
                    <a:pt x="28" y="93"/>
                  </a:lnTo>
                  <a:lnTo>
                    <a:pt x="28" y="93"/>
                  </a:lnTo>
                  <a:lnTo>
                    <a:pt x="28" y="100"/>
                  </a:lnTo>
                  <a:lnTo>
                    <a:pt x="28" y="100"/>
                  </a:lnTo>
                  <a:lnTo>
                    <a:pt x="29" y="106"/>
                  </a:lnTo>
                  <a:lnTo>
                    <a:pt x="29" y="106"/>
                  </a:lnTo>
                  <a:lnTo>
                    <a:pt x="33" y="112"/>
                  </a:lnTo>
                  <a:lnTo>
                    <a:pt x="33" y="112"/>
                  </a:lnTo>
                  <a:lnTo>
                    <a:pt x="35" y="113"/>
                  </a:lnTo>
                  <a:lnTo>
                    <a:pt x="39" y="113"/>
                  </a:lnTo>
                  <a:lnTo>
                    <a:pt x="39" y="113"/>
                  </a:lnTo>
                  <a:close/>
                  <a:moveTo>
                    <a:pt x="29" y="37"/>
                  </a:moveTo>
                  <a:lnTo>
                    <a:pt x="29" y="37"/>
                  </a:lnTo>
                  <a:lnTo>
                    <a:pt x="29" y="43"/>
                  </a:lnTo>
                  <a:lnTo>
                    <a:pt x="29" y="43"/>
                  </a:lnTo>
                  <a:lnTo>
                    <a:pt x="31" y="46"/>
                  </a:lnTo>
                  <a:lnTo>
                    <a:pt x="31" y="46"/>
                  </a:lnTo>
                  <a:lnTo>
                    <a:pt x="33" y="50"/>
                  </a:lnTo>
                  <a:lnTo>
                    <a:pt x="33" y="50"/>
                  </a:lnTo>
                  <a:lnTo>
                    <a:pt x="39" y="52"/>
                  </a:lnTo>
                  <a:lnTo>
                    <a:pt x="39" y="52"/>
                  </a:lnTo>
                  <a:lnTo>
                    <a:pt x="44" y="50"/>
                  </a:lnTo>
                  <a:lnTo>
                    <a:pt x="44" y="50"/>
                  </a:lnTo>
                  <a:lnTo>
                    <a:pt x="48" y="46"/>
                  </a:lnTo>
                  <a:lnTo>
                    <a:pt x="48" y="46"/>
                  </a:lnTo>
                  <a:lnTo>
                    <a:pt x="50" y="43"/>
                  </a:lnTo>
                  <a:lnTo>
                    <a:pt x="50" y="43"/>
                  </a:lnTo>
                  <a:lnTo>
                    <a:pt x="50" y="37"/>
                  </a:lnTo>
                  <a:lnTo>
                    <a:pt x="50" y="37"/>
                  </a:lnTo>
                  <a:lnTo>
                    <a:pt x="50" y="31"/>
                  </a:lnTo>
                  <a:lnTo>
                    <a:pt x="50" y="31"/>
                  </a:lnTo>
                  <a:lnTo>
                    <a:pt x="48" y="26"/>
                  </a:lnTo>
                  <a:lnTo>
                    <a:pt x="48" y="26"/>
                  </a:lnTo>
                  <a:lnTo>
                    <a:pt x="44" y="22"/>
                  </a:lnTo>
                  <a:lnTo>
                    <a:pt x="44" y="22"/>
                  </a:lnTo>
                  <a:lnTo>
                    <a:pt x="39" y="20"/>
                  </a:lnTo>
                  <a:lnTo>
                    <a:pt x="39" y="20"/>
                  </a:lnTo>
                  <a:lnTo>
                    <a:pt x="33" y="22"/>
                  </a:lnTo>
                  <a:lnTo>
                    <a:pt x="33" y="22"/>
                  </a:lnTo>
                  <a:lnTo>
                    <a:pt x="31" y="26"/>
                  </a:lnTo>
                  <a:lnTo>
                    <a:pt x="31" y="26"/>
                  </a:lnTo>
                  <a:lnTo>
                    <a:pt x="29" y="31"/>
                  </a:lnTo>
                  <a:lnTo>
                    <a:pt x="29" y="31"/>
                  </a:lnTo>
                  <a:lnTo>
                    <a:pt x="29" y="37"/>
                  </a:lnTo>
                  <a:lnTo>
                    <a:pt x="29" y="37"/>
                  </a:lnTo>
                  <a:close/>
                </a:path>
              </a:pathLst>
            </a:custGeom>
            <a:solidFill>
              <a:srgbClr val="6CB3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52" name="Google Shape;252;p18"/>
            <p:cNvSpPr/>
            <p:nvPr/>
          </p:nvSpPr>
          <p:spPr>
            <a:xfrm>
              <a:off x="5027613" y="1782763"/>
              <a:ext cx="215900" cy="355600"/>
            </a:xfrm>
            <a:custGeom>
              <a:avLst/>
              <a:gdLst/>
              <a:ahLst/>
              <a:cxnLst/>
              <a:rect l="l" t="t" r="r" b="b"/>
              <a:pathLst>
                <a:path w="136" h="224" extrusionOk="0">
                  <a:moveTo>
                    <a:pt x="35" y="153"/>
                  </a:moveTo>
                  <a:lnTo>
                    <a:pt x="35" y="158"/>
                  </a:lnTo>
                  <a:lnTo>
                    <a:pt x="35" y="158"/>
                  </a:lnTo>
                  <a:lnTo>
                    <a:pt x="35" y="168"/>
                  </a:lnTo>
                  <a:lnTo>
                    <a:pt x="37" y="175"/>
                  </a:lnTo>
                  <a:lnTo>
                    <a:pt x="39" y="183"/>
                  </a:lnTo>
                  <a:lnTo>
                    <a:pt x="43" y="188"/>
                  </a:lnTo>
                  <a:lnTo>
                    <a:pt x="48" y="192"/>
                  </a:lnTo>
                  <a:lnTo>
                    <a:pt x="54" y="196"/>
                  </a:lnTo>
                  <a:lnTo>
                    <a:pt x="61" y="198"/>
                  </a:lnTo>
                  <a:lnTo>
                    <a:pt x="71" y="198"/>
                  </a:lnTo>
                  <a:lnTo>
                    <a:pt x="71" y="198"/>
                  </a:lnTo>
                  <a:lnTo>
                    <a:pt x="78" y="198"/>
                  </a:lnTo>
                  <a:lnTo>
                    <a:pt x="84" y="196"/>
                  </a:lnTo>
                  <a:lnTo>
                    <a:pt x="89" y="192"/>
                  </a:lnTo>
                  <a:lnTo>
                    <a:pt x="95" y="188"/>
                  </a:lnTo>
                  <a:lnTo>
                    <a:pt x="99" y="183"/>
                  </a:lnTo>
                  <a:lnTo>
                    <a:pt x="101" y="179"/>
                  </a:lnTo>
                  <a:lnTo>
                    <a:pt x="102" y="166"/>
                  </a:lnTo>
                  <a:lnTo>
                    <a:pt x="102" y="166"/>
                  </a:lnTo>
                  <a:lnTo>
                    <a:pt x="102" y="158"/>
                  </a:lnTo>
                  <a:lnTo>
                    <a:pt x="101" y="151"/>
                  </a:lnTo>
                  <a:lnTo>
                    <a:pt x="99" y="145"/>
                  </a:lnTo>
                  <a:lnTo>
                    <a:pt x="95" y="142"/>
                  </a:lnTo>
                  <a:lnTo>
                    <a:pt x="86" y="134"/>
                  </a:lnTo>
                  <a:lnTo>
                    <a:pt x="73" y="129"/>
                  </a:lnTo>
                  <a:lnTo>
                    <a:pt x="48" y="119"/>
                  </a:lnTo>
                  <a:lnTo>
                    <a:pt x="48" y="119"/>
                  </a:lnTo>
                  <a:lnTo>
                    <a:pt x="37" y="116"/>
                  </a:lnTo>
                  <a:lnTo>
                    <a:pt x="28" y="110"/>
                  </a:lnTo>
                  <a:lnTo>
                    <a:pt x="20" y="104"/>
                  </a:lnTo>
                  <a:lnTo>
                    <a:pt x="15" y="97"/>
                  </a:lnTo>
                  <a:lnTo>
                    <a:pt x="9" y="89"/>
                  </a:lnTo>
                  <a:lnTo>
                    <a:pt x="5" y="82"/>
                  </a:lnTo>
                  <a:lnTo>
                    <a:pt x="4" y="73"/>
                  </a:lnTo>
                  <a:lnTo>
                    <a:pt x="4" y="61"/>
                  </a:lnTo>
                  <a:lnTo>
                    <a:pt x="4" y="61"/>
                  </a:lnTo>
                  <a:lnTo>
                    <a:pt x="5" y="46"/>
                  </a:lnTo>
                  <a:lnTo>
                    <a:pt x="9" y="35"/>
                  </a:lnTo>
                  <a:lnTo>
                    <a:pt x="15" y="24"/>
                  </a:lnTo>
                  <a:lnTo>
                    <a:pt x="22" y="17"/>
                  </a:lnTo>
                  <a:lnTo>
                    <a:pt x="32" y="9"/>
                  </a:lnTo>
                  <a:lnTo>
                    <a:pt x="43" y="4"/>
                  </a:lnTo>
                  <a:lnTo>
                    <a:pt x="56" y="2"/>
                  </a:lnTo>
                  <a:lnTo>
                    <a:pt x="71" y="0"/>
                  </a:lnTo>
                  <a:lnTo>
                    <a:pt x="71" y="0"/>
                  </a:lnTo>
                  <a:lnTo>
                    <a:pt x="89" y="2"/>
                  </a:lnTo>
                  <a:lnTo>
                    <a:pt x="102" y="5"/>
                  </a:lnTo>
                  <a:lnTo>
                    <a:pt x="114" y="13"/>
                  </a:lnTo>
                  <a:lnTo>
                    <a:pt x="121" y="20"/>
                  </a:lnTo>
                  <a:lnTo>
                    <a:pt x="127" y="30"/>
                  </a:lnTo>
                  <a:lnTo>
                    <a:pt x="129" y="39"/>
                  </a:lnTo>
                  <a:lnTo>
                    <a:pt x="130" y="48"/>
                  </a:lnTo>
                  <a:lnTo>
                    <a:pt x="130" y="58"/>
                  </a:lnTo>
                  <a:lnTo>
                    <a:pt x="130" y="61"/>
                  </a:lnTo>
                  <a:lnTo>
                    <a:pt x="97" y="61"/>
                  </a:lnTo>
                  <a:lnTo>
                    <a:pt x="97" y="58"/>
                  </a:lnTo>
                  <a:lnTo>
                    <a:pt x="97" y="58"/>
                  </a:lnTo>
                  <a:lnTo>
                    <a:pt x="95" y="45"/>
                  </a:lnTo>
                  <a:lnTo>
                    <a:pt x="93" y="39"/>
                  </a:lnTo>
                  <a:lnTo>
                    <a:pt x="89" y="35"/>
                  </a:lnTo>
                  <a:lnTo>
                    <a:pt x="86" y="32"/>
                  </a:lnTo>
                  <a:lnTo>
                    <a:pt x="80" y="28"/>
                  </a:lnTo>
                  <a:lnTo>
                    <a:pt x="74" y="26"/>
                  </a:lnTo>
                  <a:lnTo>
                    <a:pt x="67" y="26"/>
                  </a:lnTo>
                  <a:lnTo>
                    <a:pt x="67" y="26"/>
                  </a:lnTo>
                  <a:lnTo>
                    <a:pt x="56" y="28"/>
                  </a:lnTo>
                  <a:lnTo>
                    <a:pt x="50" y="30"/>
                  </a:lnTo>
                  <a:lnTo>
                    <a:pt x="46" y="33"/>
                  </a:lnTo>
                  <a:lnTo>
                    <a:pt x="43" y="37"/>
                  </a:lnTo>
                  <a:lnTo>
                    <a:pt x="41" y="43"/>
                  </a:lnTo>
                  <a:lnTo>
                    <a:pt x="39" y="50"/>
                  </a:lnTo>
                  <a:lnTo>
                    <a:pt x="37" y="58"/>
                  </a:lnTo>
                  <a:lnTo>
                    <a:pt x="37" y="58"/>
                  </a:lnTo>
                  <a:lnTo>
                    <a:pt x="39" y="69"/>
                  </a:lnTo>
                  <a:lnTo>
                    <a:pt x="43" y="74"/>
                  </a:lnTo>
                  <a:lnTo>
                    <a:pt x="45" y="78"/>
                  </a:lnTo>
                  <a:lnTo>
                    <a:pt x="56" y="88"/>
                  </a:lnTo>
                  <a:lnTo>
                    <a:pt x="71" y="93"/>
                  </a:lnTo>
                  <a:lnTo>
                    <a:pt x="93" y="102"/>
                  </a:lnTo>
                  <a:lnTo>
                    <a:pt x="93" y="102"/>
                  </a:lnTo>
                  <a:lnTo>
                    <a:pt x="104" y="106"/>
                  </a:lnTo>
                  <a:lnTo>
                    <a:pt x="114" y="112"/>
                  </a:lnTo>
                  <a:lnTo>
                    <a:pt x="121" y="117"/>
                  </a:lnTo>
                  <a:lnTo>
                    <a:pt x="127" y="123"/>
                  </a:lnTo>
                  <a:lnTo>
                    <a:pt x="130" y="130"/>
                  </a:lnTo>
                  <a:lnTo>
                    <a:pt x="134" y="140"/>
                  </a:lnTo>
                  <a:lnTo>
                    <a:pt x="136" y="149"/>
                  </a:lnTo>
                  <a:lnTo>
                    <a:pt x="136" y="158"/>
                  </a:lnTo>
                  <a:lnTo>
                    <a:pt x="136" y="158"/>
                  </a:lnTo>
                  <a:lnTo>
                    <a:pt x="136" y="175"/>
                  </a:lnTo>
                  <a:lnTo>
                    <a:pt x="132" y="188"/>
                  </a:lnTo>
                  <a:lnTo>
                    <a:pt x="127" y="200"/>
                  </a:lnTo>
                  <a:lnTo>
                    <a:pt x="117" y="209"/>
                  </a:lnTo>
                  <a:lnTo>
                    <a:pt x="108" y="214"/>
                  </a:lnTo>
                  <a:lnTo>
                    <a:pt x="95" y="220"/>
                  </a:lnTo>
                  <a:lnTo>
                    <a:pt x="82" y="222"/>
                  </a:lnTo>
                  <a:lnTo>
                    <a:pt x="65" y="224"/>
                  </a:lnTo>
                  <a:lnTo>
                    <a:pt x="65" y="224"/>
                  </a:lnTo>
                  <a:lnTo>
                    <a:pt x="48" y="222"/>
                  </a:lnTo>
                  <a:lnTo>
                    <a:pt x="33" y="218"/>
                  </a:lnTo>
                  <a:lnTo>
                    <a:pt x="22" y="211"/>
                  </a:lnTo>
                  <a:lnTo>
                    <a:pt x="13" y="201"/>
                  </a:lnTo>
                  <a:lnTo>
                    <a:pt x="7" y="192"/>
                  </a:lnTo>
                  <a:lnTo>
                    <a:pt x="4" y="181"/>
                  </a:lnTo>
                  <a:lnTo>
                    <a:pt x="2" y="170"/>
                  </a:lnTo>
                  <a:lnTo>
                    <a:pt x="0" y="158"/>
                  </a:lnTo>
                  <a:lnTo>
                    <a:pt x="0" y="153"/>
                  </a:lnTo>
                  <a:lnTo>
                    <a:pt x="35" y="15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53" name="Google Shape;253;p18"/>
            <p:cNvSpPr/>
            <p:nvPr/>
          </p:nvSpPr>
          <p:spPr>
            <a:xfrm>
              <a:off x="5284788" y="1874838"/>
              <a:ext cx="180975" cy="263525"/>
            </a:xfrm>
            <a:custGeom>
              <a:avLst/>
              <a:gdLst/>
              <a:ahLst/>
              <a:cxnLst/>
              <a:rect l="l" t="t" r="r" b="b"/>
              <a:pathLst>
                <a:path w="114" h="166" extrusionOk="0">
                  <a:moveTo>
                    <a:pt x="84" y="143"/>
                  </a:moveTo>
                  <a:lnTo>
                    <a:pt x="82" y="143"/>
                  </a:lnTo>
                  <a:lnTo>
                    <a:pt x="82" y="143"/>
                  </a:lnTo>
                  <a:lnTo>
                    <a:pt x="75" y="153"/>
                  </a:lnTo>
                  <a:lnTo>
                    <a:pt x="65" y="160"/>
                  </a:lnTo>
                  <a:lnTo>
                    <a:pt x="54" y="164"/>
                  </a:lnTo>
                  <a:lnTo>
                    <a:pt x="41" y="166"/>
                  </a:lnTo>
                  <a:lnTo>
                    <a:pt x="41" y="166"/>
                  </a:lnTo>
                  <a:lnTo>
                    <a:pt x="32" y="166"/>
                  </a:lnTo>
                  <a:lnTo>
                    <a:pt x="24" y="164"/>
                  </a:lnTo>
                  <a:lnTo>
                    <a:pt x="17" y="160"/>
                  </a:lnTo>
                  <a:lnTo>
                    <a:pt x="11" y="155"/>
                  </a:lnTo>
                  <a:lnTo>
                    <a:pt x="8" y="147"/>
                  </a:lnTo>
                  <a:lnTo>
                    <a:pt x="4" y="138"/>
                  </a:lnTo>
                  <a:lnTo>
                    <a:pt x="2" y="127"/>
                  </a:lnTo>
                  <a:lnTo>
                    <a:pt x="0" y="114"/>
                  </a:lnTo>
                  <a:lnTo>
                    <a:pt x="0" y="0"/>
                  </a:lnTo>
                  <a:lnTo>
                    <a:pt x="34" y="0"/>
                  </a:lnTo>
                  <a:lnTo>
                    <a:pt x="34" y="115"/>
                  </a:lnTo>
                  <a:lnTo>
                    <a:pt x="34" y="115"/>
                  </a:lnTo>
                  <a:lnTo>
                    <a:pt x="34" y="127"/>
                  </a:lnTo>
                  <a:lnTo>
                    <a:pt x="39" y="134"/>
                  </a:lnTo>
                  <a:lnTo>
                    <a:pt x="45" y="138"/>
                  </a:lnTo>
                  <a:lnTo>
                    <a:pt x="54" y="140"/>
                  </a:lnTo>
                  <a:lnTo>
                    <a:pt x="54" y="140"/>
                  </a:lnTo>
                  <a:lnTo>
                    <a:pt x="65" y="138"/>
                  </a:lnTo>
                  <a:lnTo>
                    <a:pt x="73" y="132"/>
                  </a:lnTo>
                  <a:lnTo>
                    <a:pt x="77" y="128"/>
                  </a:lnTo>
                  <a:lnTo>
                    <a:pt x="78" y="125"/>
                  </a:lnTo>
                  <a:lnTo>
                    <a:pt x="80" y="119"/>
                  </a:lnTo>
                  <a:lnTo>
                    <a:pt x="82" y="114"/>
                  </a:lnTo>
                  <a:lnTo>
                    <a:pt x="82" y="0"/>
                  </a:lnTo>
                  <a:lnTo>
                    <a:pt x="114" y="0"/>
                  </a:lnTo>
                  <a:lnTo>
                    <a:pt x="114" y="162"/>
                  </a:lnTo>
                  <a:lnTo>
                    <a:pt x="84" y="162"/>
                  </a:lnTo>
                  <a:lnTo>
                    <a:pt x="84" y="14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54" name="Google Shape;254;p18"/>
            <p:cNvSpPr/>
            <p:nvPr/>
          </p:nvSpPr>
          <p:spPr>
            <a:xfrm>
              <a:off x="5503863" y="1868488"/>
              <a:ext cx="177800" cy="269875"/>
            </a:xfrm>
            <a:custGeom>
              <a:avLst/>
              <a:gdLst/>
              <a:ahLst/>
              <a:cxnLst/>
              <a:rect l="l" t="t" r="r" b="b"/>
              <a:pathLst>
                <a:path w="112" h="170" extrusionOk="0">
                  <a:moveTo>
                    <a:pt x="77" y="50"/>
                  </a:moveTo>
                  <a:lnTo>
                    <a:pt x="77" y="47"/>
                  </a:lnTo>
                  <a:lnTo>
                    <a:pt x="77" y="47"/>
                  </a:lnTo>
                  <a:lnTo>
                    <a:pt x="77" y="37"/>
                  </a:lnTo>
                  <a:lnTo>
                    <a:pt x="73" y="30"/>
                  </a:lnTo>
                  <a:lnTo>
                    <a:pt x="69" y="26"/>
                  </a:lnTo>
                  <a:lnTo>
                    <a:pt x="65" y="24"/>
                  </a:lnTo>
                  <a:lnTo>
                    <a:pt x="62" y="22"/>
                  </a:lnTo>
                  <a:lnTo>
                    <a:pt x="56" y="22"/>
                  </a:lnTo>
                  <a:lnTo>
                    <a:pt x="56" y="22"/>
                  </a:lnTo>
                  <a:lnTo>
                    <a:pt x="47" y="22"/>
                  </a:lnTo>
                  <a:lnTo>
                    <a:pt x="39" y="26"/>
                  </a:lnTo>
                  <a:lnTo>
                    <a:pt x="34" y="34"/>
                  </a:lnTo>
                  <a:lnTo>
                    <a:pt x="32" y="43"/>
                  </a:lnTo>
                  <a:lnTo>
                    <a:pt x="32" y="43"/>
                  </a:lnTo>
                  <a:lnTo>
                    <a:pt x="34" y="50"/>
                  </a:lnTo>
                  <a:lnTo>
                    <a:pt x="37" y="58"/>
                  </a:lnTo>
                  <a:lnTo>
                    <a:pt x="45" y="62"/>
                  </a:lnTo>
                  <a:lnTo>
                    <a:pt x="56" y="67"/>
                  </a:lnTo>
                  <a:lnTo>
                    <a:pt x="77" y="73"/>
                  </a:lnTo>
                  <a:lnTo>
                    <a:pt x="77" y="73"/>
                  </a:lnTo>
                  <a:lnTo>
                    <a:pt x="92" y="80"/>
                  </a:lnTo>
                  <a:lnTo>
                    <a:pt x="97" y="86"/>
                  </a:lnTo>
                  <a:lnTo>
                    <a:pt x="103" y="90"/>
                  </a:lnTo>
                  <a:lnTo>
                    <a:pt x="107" y="97"/>
                  </a:lnTo>
                  <a:lnTo>
                    <a:pt x="108" y="103"/>
                  </a:lnTo>
                  <a:lnTo>
                    <a:pt x="110" y="112"/>
                  </a:lnTo>
                  <a:lnTo>
                    <a:pt x="112" y="119"/>
                  </a:lnTo>
                  <a:lnTo>
                    <a:pt x="112" y="119"/>
                  </a:lnTo>
                  <a:lnTo>
                    <a:pt x="110" y="132"/>
                  </a:lnTo>
                  <a:lnTo>
                    <a:pt x="107" y="142"/>
                  </a:lnTo>
                  <a:lnTo>
                    <a:pt x="101" y="151"/>
                  </a:lnTo>
                  <a:lnTo>
                    <a:pt x="95" y="159"/>
                  </a:lnTo>
                  <a:lnTo>
                    <a:pt x="86" y="162"/>
                  </a:lnTo>
                  <a:lnTo>
                    <a:pt x="77" y="166"/>
                  </a:lnTo>
                  <a:lnTo>
                    <a:pt x="65" y="170"/>
                  </a:lnTo>
                  <a:lnTo>
                    <a:pt x="52" y="170"/>
                  </a:lnTo>
                  <a:lnTo>
                    <a:pt x="52" y="170"/>
                  </a:lnTo>
                  <a:lnTo>
                    <a:pt x="39" y="168"/>
                  </a:lnTo>
                  <a:lnTo>
                    <a:pt x="28" y="166"/>
                  </a:lnTo>
                  <a:lnTo>
                    <a:pt x="19" y="162"/>
                  </a:lnTo>
                  <a:lnTo>
                    <a:pt x="11" y="157"/>
                  </a:lnTo>
                  <a:lnTo>
                    <a:pt x="6" y="149"/>
                  </a:lnTo>
                  <a:lnTo>
                    <a:pt x="2" y="140"/>
                  </a:lnTo>
                  <a:lnTo>
                    <a:pt x="0" y="131"/>
                  </a:lnTo>
                  <a:lnTo>
                    <a:pt x="0" y="119"/>
                  </a:lnTo>
                  <a:lnTo>
                    <a:pt x="0" y="114"/>
                  </a:lnTo>
                  <a:lnTo>
                    <a:pt x="28" y="114"/>
                  </a:lnTo>
                  <a:lnTo>
                    <a:pt x="28" y="119"/>
                  </a:lnTo>
                  <a:lnTo>
                    <a:pt x="28" y="119"/>
                  </a:lnTo>
                  <a:lnTo>
                    <a:pt x="30" y="131"/>
                  </a:lnTo>
                  <a:lnTo>
                    <a:pt x="32" y="136"/>
                  </a:lnTo>
                  <a:lnTo>
                    <a:pt x="34" y="140"/>
                  </a:lnTo>
                  <a:lnTo>
                    <a:pt x="37" y="144"/>
                  </a:lnTo>
                  <a:lnTo>
                    <a:pt x="43" y="146"/>
                  </a:lnTo>
                  <a:lnTo>
                    <a:pt x="54" y="147"/>
                  </a:lnTo>
                  <a:lnTo>
                    <a:pt x="54" y="147"/>
                  </a:lnTo>
                  <a:lnTo>
                    <a:pt x="65" y="146"/>
                  </a:lnTo>
                  <a:lnTo>
                    <a:pt x="75" y="142"/>
                  </a:lnTo>
                  <a:lnTo>
                    <a:pt x="79" y="134"/>
                  </a:lnTo>
                  <a:lnTo>
                    <a:pt x="80" y="123"/>
                  </a:lnTo>
                  <a:lnTo>
                    <a:pt x="80" y="123"/>
                  </a:lnTo>
                  <a:lnTo>
                    <a:pt x="79" y="116"/>
                  </a:lnTo>
                  <a:lnTo>
                    <a:pt x="77" y="108"/>
                  </a:lnTo>
                  <a:lnTo>
                    <a:pt x="71" y="103"/>
                  </a:lnTo>
                  <a:lnTo>
                    <a:pt x="64" y="101"/>
                  </a:lnTo>
                  <a:lnTo>
                    <a:pt x="36" y="91"/>
                  </a:lnTo>
                  <a:lnTo>
                    <a:pt x="36" y="91"/>
                  </a:lnTo>
                  <a:lnTo>
                    <a:pt x="21" y="84"/>
                  </a:lnTo>
                  <a:lnTo>
                    <a:pt x="15" y="78"/>
                  </a:lnTo>
                  <a:lnTo>
                    <a:pt x="10" y="75"/>
                  </a:lnTo>
                  <a:lnTo>
                    <a:pt x="6" y="67"/>
                  </a:lnTo>
                  <a:lnTo>
                    <a:pt x="4" y="62"/>
                  </a:lnTo>
                  <a:lnTo>
                    <a:pt x="2" y="52"/>
                  </a:lnTo>
                  <a:lnTo>
                    <a:pt x="2" y="45"/>
                  </a:lnTo>
                  <a:lnTo>
                    <a:pt x="2" y="45"/>
                  </a:lnTo>
                  <a:lnTo>
                    <a:pt x="2" y="34"/>
                  </a:lnTo>
                  <a:lnTo>
                    <a:pt x="6" y="24"/>
                  </a:lnTo>
                  <a:lnTo>
                    <a:pt x="11" y="17"/>
                  </a:lnTo>
                  <a:lnTo>
                    <a:pt x="17" y="9"/>
                  </a:lnTo>
                  <a:lnTo>
                    <a:pt x="24" y="6"/>
                  </a:lnTo>
                  <a:lnTo>
                    <a:pt x="34" y="2"/>
                  </a:lnTo>
                  <a:lnTo>
                    <a:pt x="45" y="0"/>
                  </a:lnTo>
                  <a:lnTo>
                    <a:pt x="58" y="0"/>
                  </a:lnTo>
                  <a:lnTo>
                    <a:pt x="58" y="0"/>
                  </a:lnTo>
                  <a:lnTo>
                    <a:pt x="71" y="0"/>
                  </a:lnTo>
                  <a:lnTo>
                    <a:pt x="82" y="4"/>
                  </a:lnTo>
                  <a:lnTo>
                    <a:pt x="92" y="7"/>
                  </a:lnTo>
                  <a:lnTo>
                    <a:pt x="97" y="13"/>
                  </a:lnTo>
                  <a:lnTo>
                    <a:pt x="103" y="20"/>
                  </a:lnTo>
                  <a:lnTo>
                    <a:pt x="105" y="28"/>
                  </a:lnTo>
                  <a:lnTo>
                    <a:pt x="107" y="35"/>
                  </a:lnTo>
                  <a:lnTo>
                    <a:pt x="108" y="43"/>
                  </a:lnTo>
                  <a:lnTo>
                    <a:pt x="108" y="50"/>
                  </a:lnTo>
                  <a:lnTo>
                    <a:pt x="77" y="5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55" name="Google Shape;255;p18"/>
            <p:cNvSpPr/>
            <p:nvPr/>
          </p:nvSpPr>
          <p:spPr>
            <a:xfrm>
              <a:off x="5695950" y="1800225"/>
              <a:ext cx="128588" cy="334963"/>
            </a:xfrm>
            <a:custGeom>
              <a:avLst/>
              <a:gdLst/>
              <a:ahLst/>
              <a:cxnLst/>
              <a:rect l="l" t="t" r="r" b="b"/>
              <a:pathLst>
                <a:path w="81" h="211" extrusionOk="0">
                  <a:moveTo>
                    <a:pt x="0" y="47"/>
                  </a:moveTo>
                  <a:lnTo>
                    <a:pt x="23" y="47"/>
                  </a:lnTo>
                  <a:lnTo>
                    <a:pt x="23" y="0"/>
                  </a:lnTo>
                  <a:lnTo>
                    <a:pt x="55" y="0"/>
                  </a:lnTo>
                  <a:lnTo>
                    <a:pt x="55" y="47"/>
                  </a:lnTo>
                  <a:lnTo>
                    <a:pt x="81" y="47"/>
                  </a:lnTo>
                  <a:lnTo>
                    <a:pt x="81" y="71"/>
                  </a:lnTo>
                  <a:lnTo>
                    <a:pt x="55" y="71"/>
                  </a:lnTo>
                  <a:lnTo>
                    <a:pt x="55" y="168"/>
                  </a:lnTo>
                  <a:lnTo>
                    <a:pt x="55" y="168"/>
                  </a:lnTo>
                  <a:lnTo>
                    <a:pt x="55" y="175"/>
                  </a:lnTo>
                  <a:lnTo>
                    <a:pt x="58" y="181"/>
                  </a:lnTo>
                  <a:lnTo>
                    <a:pt x="62" y="183"/>
                  </a:lnTo>
                  <a:lnTo>
                    <a:pt x="69" y="185"/>
                  </a:lnTo>
                  <a:lnTo>
                    <a:pt x="69" y="185"/>
                  </a:lnTo>
                  <a:lnTo>
                    <a:pt x="81" y="183"/>
                  </a:lnTo>
                  <a:lnTo>
                    <a:pt x="81" y="207"/>
                  </a:lnTo>
                  <a:lnTo>
                    <a:pt x="81" y="207"/>
                  </a:lnTo>
                  <a:lnTo>
                    <a:pt x="69" y="209"/>
                  </a:lnTo>
                  <a:lnTo>
                    <a:pt x="55" y="211"/>
                  </a:lnTo>
                  <a:lnTo>
                    <a:pt x="55" y="211"/>
                  </a:lnTo>
                  <a:lnTo>
                    <a:pt x="41" y="209"/>
                  </a:lnTo>
                  <a:lnTo>
                    <a:pt x="34" y="207"/>
                  </a:lnTo>
                  <a:lnTo>
                    <a:pt x="30" y="203"/>
                  </a:lnTo>
                  <a:lnTo>
                    <a:pt x="27" y="198"/>
                  </a:lnTo>
                  <a:lnTo>
                    <a:pt x="25" y="190"/>
                  </a:lnTo>
                  <a:lnTo>
                    <a:pt x="23" y="183"/>
                  </a:lnTo>
                  <a:lnTo>
                    <a:pt x="23" y="172"/>
                  </a:lnTo>
                  <a:lnTo>
                    <a:pt x="23" y="71"/>
                  </a:lnTo>
                  <a:lnTo>
                    <a:pt x="0" y="71"/>
                  </a:lnTo>
                  <a:lnTo>
                    <a:pt x="0" y="47"/>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56" name="Google Shape;256;p18"/>
            <p:cNvSpPr/>
            <p:nvPr/>
          </p:nvSpPr>
          <p:spPr>
            <a:xfrm>
              <a:off x="5842000" y="1868488"/>
              <a:ext cx="201613" cy="269875"/>
            </a:xfrm>
            <a:custGeom>
              <a:avLst/>
              <a:gdLst/>
              <a:ahLst/>
              <a:cxnLst/>
              <a:rect l="l" t="t" r="r" b="b"/>
              <a:pathLst>
                <a:path w="127" h="170" extrusionOk="0">
                  <a:moveTo>
                    <a:pt x="112" y="132"/>
                  </a:moveTo>
                  <a:lnTo>
                    <a:pt x="112" y="132"/>
                  </a:lnTo>
                  <a:lnTo>
                    <a:pt x="114" y="136"/>
                  </a:lnTo>
                  <a:lnTo>
                    <a:pt x="116" y="140"/>
                  </a:lnTo>
                  <a:lnTo>
                    <a:pt x="117" y="142"/>
                  </a:lnTo>
                  <a:lnTo>
                    <a:pt x="121" y="144"/>
                  </a:lnTo>
                  <a:lnTo>
                    <a:pt x="121" y="144"/>
                  </a:lnTo>
                  <a:lnTo>
                    <a:pt x="127" y="142"/>
                  </a:lnTo>
                  <a:lnTo>
                    <a:pt x="127" y="164"/>
                  </a:lnTo>
                  <a:lnTo>
                    <a:pt x="127" y="164"/>
                  </a:lnTo>
                  <a:lnTo>
                    <a:pt x="119" y="166"/>
                  </a:lnTo>
                  <a:lnTo>
                    <a:pt x="110" y="168"/>
                  </a:lnTo>
                  <a:lnTo>
                    <a:pt x="110" y="168"/>
                  </a:lnTo>
                  <a:lnTo>
                    <a:pt x="101" y="166"/>
                  </a:lnTo>
                  <a:lnTo>
                    <a:pt x="91" y="162"/>
                  </a:lnTo>
                  <a:lnTo>
                    <a:pt x="86" y="157"/>
                  </a:lnTo>
                  <a:lnTo>
                    <a:pt x="84" y="151"/>
                  </a:lnTo>
                  <a:lnTo>
                    <a:pt x="82" y="146"/>
                  </a:lnTo>
                  <a:lnTo>
                    <a:pt x="82" y="146"/>
                  </a:lnTo>
                  <a:lnTo>
                    <a:pt x="82" y="146"/>
                  </a:lnTo>
                  <a:lnTo>
                    <a:pt x="74" y="157"/>
                  </a:lnTo>
                  <a:lnTo>
                    <a:pt x="65" y="164"/>
                  </a:lnTo>
                  <a:lnTo>
                    <a:pt x="54" y="168"/>
                  </a:lnTo>
                  <a:lnTo>
                    <a:pt x="41" y="170"/>
                  </a:lnTo>
                  <a:lnTo>
                    <a:pt x="41" y="170"/>
                  </a:lnTo>
                  <a:lnTo>
                    <a:pt x="33" y="170"/>
                  </a:lnTo>
                  <a:lnTo>
                    <a:pt x="24" y="166"/>
                  </a:lnTo>
                  <a:lnTo>
                    <a:pt x="17" y="164"/>
                  </a:lnTo>
                  <a:lnTo>
                    <a:pt x="11" y="159"/>
                  </a:lnTo>
                  <a:lnTo>
                    <a:pt x="5" y="153"/>
                  </a:lnTo>
                  <a:lnTo>
                    <a:pt x="2" y="144"/>
                  </a:lnTo>
                  <a:lnTo>
                    <a:pt x="0" y="134"/>
                  </a:lnTo>
                  <a:lnTo>
                    <a:pt x="0" y="125"/>
                  </a:lnTo>
                  <a:lnTo>
                    <a:pt x="0" y="125"/>
                  </a:lnTo>
                  <a:lnTo>
                    <a:pt x="0" y="112"/>
                  </a:lnTo>
                  <a:lnTo>
                    <a:pt x="2" y="103"/>
                  </a:lnTo>
                  <a:lnTo>
                    <a:pt x="5" y="93"/>
                  </a:lnTo>
                  <a:lnTo>
                    <a:pt x="11" y="88"/>
                  </a:lnTo>
                  <a:lnTo>
                    <a:pt x="17" y="84"/>
                  </a:lnTo>
                  <a:lnTo>
                    <a:pt x="22" y="78"/>
                  </a:lnTo>
                  <a:lnTo>
                    <a:pt x="37" y="73"/>
                  </a:lnTo>
                  <a:lnTo>
                    <a:pt x="63" y="67"/>
                  </a:lnTo>
                  <a:lnTo>
                    <a:pt x="63" y="67"/>
                  </a:lnTo>
                  <a:lnTo>
                    <a:pt x="71" y="63"/>
                  </a:lnTo>
                  <a:lnTo>
                    <a:pt x="76" y="60"/>
                  </a:lnTo>
                  <a:lnTo>
                    <a:pt x="80" y="54"/>
                  </a:lnTo>
                  <a:lnTo>
                    <a:pt x="82" y="45"/>
                  </a:lnTo>
                  <a:lnTo>
                    <a:pt x="82" y="45"/>
                  </a:lnTo>
                  <a:lnTo>
                    <a:pt x="80" y="35"/>
                  </a:lnTo>
                  <a:lnTo>
                    <a:pt x="76" y="28"/>
                  </a:lnTo>
                  <a:lnTo>
                    <a:pt x="74" y="26"/>
                  </a:lnTo>
                  <a:lnTo>
                    <a:pt x="71" y="22"/>
                  </a:lnTo>
                  <a:lnTo>
                    <a:pt x="60" y="22"/>
                  </a:lnTo>
                  <a:lnTo>
                    <a:pt x="60" y="22"/>
                  </a:lnTo>
                  <a:lnTo>
                    <a:pt x="52" y="22"/>
                  </a:lnTo>
                  <a:lnTo>
                    <a:pt x="47" y="24"/>
                  </a:lnTo>
                  <a:lnTo>
                    <a:pt x="43" y="28"/>
                  </a:lnTo>
                  <a:lnTo>
                    <a:pt x="39" y="32"/>
                  </a:lnTo>
                  <a:lnTo>
                    <a:pt x="35" y="41"/>
                  </a:lnTo>
                  <a:lnTo>
                    <a:pt x="35" y="52"/>
                  </a:lnTo>
                  <a:lnTo>
                    <a:pt x="4" y="52"/>
                  </a:lnTo>
                  <a:lnTo>
                    <a:pt x="4" y="52"/>
                  </a:lnTo>
                  <a:lnTo>
                    <a:pt x="5" y="41"/>
                  </a:lnTo>
                  <a:lnTo>
                    <a:pt x="7" y="30"/>
                  </a:lnTo>
                  <a:lnTo>
                    <a:pt x="11" y="20"/>
                  </a:lnTo>
                  <a:lnTo>
                    <a:pt x="17" y="13"/>
                  </a:lnTo>
                  <a:lnTo>
                    <a:pt x="24" y="7"/>
                  </a:lnTo>
                  <a:lnTo>
                    <a:pt x="33" y="4"/>
                  </a:lnTo>
                  <a:lnTo>
                    <a:pt x="47" y="0"/>
                  </a:lnTo>
                  <a:lnTo>
                    <a:pt x="61" y="0"/>
                  </a:lnTo>
                  <a:lnTo>
                    <a:pt x="61" y="0"/>
                  </a:lnTo>
                  <a:lnTo>
                    <a:pt x="71" y="0"/>
                  </a:lnTo>
                  <a:lnTo>
                    <a:pt x="80" y="2"/>
                  </a:lnTo>
                  <a:lnTo>
                    <a:pt x="89" y="4"/>
                  </a:lnTo>
                  <a:lnTo>
                    <a:pt x="97" y="9"/>
                  </a:lnTo>
                  <a:lnTo>
                    <a:pt x="104" y="13"/>
                  </a:lnTo>
                  <a:lnTo>
                    <a:pt x="108" y="20"/>
                  </a:lnTo>
                  <a:lnTo>
                    <a:pt x="112" y="30"/>
                  </a:lnTo>
                  <a:lnTo>
                    <a:pt x="112" y="39"/>
                  </a:lnTo>
                  <a:lnTo>
                    <a:pt x="112" y="132"/>
                  </a:lnTo>
                  <a:close/>
                  <a:moveTo>
                    <a:pt x="82" y="80"/>
                  </a:moveTo>
                  <a:lnTo>
                    <a:pt x="82" y="80"/>
                  </a:lnTo>
                  <a:lnTo>
                    <a:pt x="74" y="84"/>
                  </a:lnTo>
                  <a:lnTo>
                    <a:pt x="63" y="88"/>
                  </a:lnTo>
                  <a:lnTo>
                    <a:pt x="45" y="95"/>
                  </a:lnTo>
                  <a:lnTo>
                    <a:pt x="45" y="95"/>
                  </a:lnTo>
                  <a:lnTo>
                    <a:pt x="39" y="99"/>
                  </a:lnTo>
                  <a:lnTo>
                    <a:pt x="35" y="104"/>
                  </a:lnTo>
                  <a:lnTo>
                    <a:pt x="33" y="112"/>
                  </a:lnTo>
                  <a:lnTo>
                    <a:pt x="32" y="121"/>
                  </a:lnTo>
                  <a:lnTo>
                    <a:pt x="32" y="121"/>
                  </a:lnTo>
                  <a:lnTo>
                    <a:pt x="33" y="131"/>
                  </a:lnTo>
                  <a:lnTo>
                    <a:pt x="37" y="138"/>
                  </a:lnTo>
                  <a:lnTo>
                    <a:pt x="43" y="144"/>
                  </a:lnTo>
                  <a:lnTo>
                    <a:pt x="52" y="146"/>
                  </a:lnTo>
                  <a:lnTo>
                    <a:pt x="52" y="146"/>
                  </a:lnTo>
                  <a:lnTo>
                    <a:pt x="60" y="146"/>
                  </a:lnTo>
                  <a:lnTo>
                    <a:pt x="65" y="144"/>
                  </a:lnTo>
                  <a:lnTo>
                    <a:pt x="71" y="140"/>
                  </a:lnTo>
                  <a:lnTo>
                    <a:pt x="74" y="134"/>
                  </a:lnTo>
                  <a:lnTo>
                    <a:pt x="78" y="131"/>
                  </a:lnTo>
                  <a:lnTo>
                    <a:pt x="80" y="123"/>
                  </a:lnTo>
                  <a:lnTo>
                    <a:pt x="82" y="106"/>
                  </a:lnTo>
                  <a:lnTo>
                    <a:pt x="82" y="8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57" name="Google Shape;257;p18"/>
            <p:cNvSpPr/>
            <p:nvPr/>
          </p:nvSpPr>
          <p:spPr>
            <a:xfrm>
              <a:off x="6075363" y="1785938"/>
              <a:ext cx="50800" cy="346075"/>
            </a:xfrm>
            <a:custGeom>
              <a:avLst/>
              <a:gdLst/>
              <a:ahLst/>
              <a:cxnLst/>
              <a:rect l="l" t="t" r="r" b="b"/>
              <a:pathLst>
                <a:path w="32" h="218" extrusionOk="0">
                  <a:moveTo>
                    <a:pt x="0" y="0"/>
                  </a:moveTo>
                  <a:lnTo>
                    <a:pt x="32" y="0"/>
                  </a:lnTo>
                  <a:lnTo>
                    <a:pt x="32" y="33"/>
                  </a:lnTo>
                  <a:lnTo>
                    <a:pt x="0" y="33"/>
                  </a:lnTo>
                  <a:lnTo>
                    <a:pt x="0" y="0"/>
                  </a:lnTo>
                  <a:close/>
                  <a:moveTo>
                    <a:pt x="0" y="56"/>
                  </a:moveTo>
                  <a:lnTo>
                    <a:pt x="32" y="56"/>
                  </a:lnTo>
                  <a:lnTo>
                    <a:pt x="32" y="218"/>
                  </a:lnTo>
                  <a:lnTo>
                    <a:pt x="0" y="218"/>
                  </a:lnTo>
                  <a:lnTo>
                    <a:pt x="0" y="5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58" name="Google Shape;258;p18"/>
            <p:cNvSpPr/>
            <p:nvPr/>
          </p:nvSpPr>
          <p:spPr>
            <a:xfrm>
              <a:off x="6180138" y="1868488"/>
              <a:ext cx="179388" cy="263525"/>
            </a:xfrm>
            <a:custGeom>
              <a:avLst/>
              <a:gdLst/>
              <a:ahLst/>
              <a:cxnLst/>
              <a:rect l="l" t="t" r="r" b="b"/>
              <a:pathLst>
                <a:path w="113" h="166" extrusionOk="0">
                  <a:moveTo>
                    <a:pt x="0" y="4"/>
                  </a:moveTo>
                  <a:lnTo>
                    <a:pt x="29" y="4"/>
                  </a:lnTo>
                  <a:lnTo>
                    <a:pt x="29" y="22"/>
                  </a:lnTo>
                  <a:lnTo>
                    <a:pt x="31" y="22"/>
                  </a:lnTo>
                  <a:lnTo>
                    <a:pt x="31" y="22"/>
                  </a:lnTo>
                  <a:lnTo>
                    <a:pt x="39" y="13"/>
                  </a:lnTo>
                  <a:lnTo>
                    <a:pt x="48" y="6"/>
                  </a:lnTo>
                  <a:lnTo>
                    <a:pt x="59" y="2"/>
                  </a:lnTo>
                  <a:lnTo>
                    <a:pt x="72" y="0"/>
                  </a:lnTo>
                  <a:lnTo>
                    <a:pt x="72" y="0"/>
                  </a:lnTo>
                  <a:lnTo>
                    <a:pt x="82" y="0"/>
                  </a:lnTo>
                  <a:lnTo>
                    <a:pt x="89" y="2"/>
                  </a:lnTo>
                  <a:lnTo>
                    <a:pt x="97" y="4"/>
                  </a:lnTo>
                  <a:lnTo>
                    <a:pt x="102" y="9"/>
                  </a:lnTo>
                  <a:lnTo>
                    <a:pt x="106" y="15"/>
                  </a:lnTo>
                  <a:lnTo>
                    <a:pt x="110" y="22"/>
                  </a:lnTo>
                  <a:lnTo>
                    <a:pt x="111" y="32"/>
                  </a:lnTo>
                  <a:lnTo>
                    <a:pt x="113" y="43"/>
                  </a:lnTo>
                  <a:lnTo>
                    <a:pt x="113" y="166"/>
                  </a:lnTo>
                  <a:lnTo>
                    <a:pt x="80" y="166"/>
                  </a:lnTo>
                  <a:lnTo>
                    <a:pt x="80" y="54"/>
                  </a:lnTo>
                  <a:lnTo>
                    <a:pt x="80" y="54"/>
                  </a:lnTo>
                  <a:lnTo>
                    <a:pt x="80" y="41"/>
                  </a:lnTo>
                  <a:lnTo>
                    <a:pt x="74" y="32"/>
                  </a:lnTo>
                  <a:lnTo>
                    <a:pt x="72" y="28"/>
                  </a:lnTo>
                  <a:lnTo>
                    <a:pt x="69" y="26"/>
                  </a:lnTo>
                  <a:lnTo>
                    <a:pt x="57" y="26"/>
                  </a:lnTo>
                  <a:lnTo>
                    <a:pt x="57" y="26"/>
                  </a:lnTo>
                  <a:lnTo>
                    <a:pt x="48" y="28"/>
                  </a:lnTo>
                  <a:lnTo>
                    <a:pt x="39" y="34"/>
                  </a:lnTo>
                  <a:lnTo>
                    <a:pt x="37" y="37"/>
                  </a:lnTo>
                  <a:lnTo>
                    <a:pt x="33" y="43"/>
                  </a:lnTo>
                  <a:lnTo>
                    <a:pt x="33" y="48"/>
                  </a:lnTo>
                  <a:lnTo>
                    <a:pt x="31" y="56"/>
                  </a:lnTo>
                  <a:lnTo>
                    <a:pt x="31" y="166"/>
                  </a:lnTo>
                  <a:lnTo>
                    <a:pt x="0" y="166"/>
                  </a:lnTo>
                  <a:lnTo>
                    <a:pt x="0" y="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59" name="Google Shape;259;p18"/>
            <p:cNvSpPr/>
            <p:nvPr/>
          </p:nvSpPr>
          <p:spPr>
            <a:xfrm>
              <a:off x="6399213" y="1868488"/>
              <a:ext cx="200025" cy="269875"/>
            </a:xfrm>
            <a:custGeom>
              <a:avLst/>
              <a:gdLst/>
              <a:ahLst/>
              <a:cxnLst/>
              <a:rect l="l" t="t" r="r" b="b"/>
              <a:pathLst>
                <a:path w="126" h="170" extrusionOk="0">
                  <a:moveTo>
                    <a:pt x="112" y="132"/>
                  </a:moveTo>
                  <a:lnTo>
                    <a:pt x="112" y="132"/>
                  </a:lnTo>
                  <a:lnTo>
                    <a:pt x="113" y="136"/>
                  </a:lnTo>
                  <a:lnTo>
                    <a:pt x="115" y="140"/>
                  </a:lnTo>
                  <a:lnTo>
                    <a:pt x="117" y="142"/>
                  </a:lnTo>
                  <a:lnTo>
                    <a:pt x="121" y="144"/>
                  </a:lnTo>
                  <a:lnTo>
                    <a:pt x="121" y="144"/>
                  </a:lnTo>
                  <a:lnTo>
                    <a:pt x="126" y="142"/>
                  </a:lnTo>
                  <a:lnTo>
                    <a:pt x="126" y="164"/>
                  </a:lnTo>
                  <a:lnTo>
                    <a:pt x="126" y="164"/>
                  </a:lnTo>
                  <a:lnTo>
                    <a:pt x="119" y="166"/>
                  </a:lnTo>
                  <a:lnTo>
                    <a:pt x="110" y="168"/>
                  </a:lnTo>
                  <a:lnTo>
                    <a:pt x="110" y="168"/>
                  </a:lnTo>
                  <a:lnTo>
                    <a:pt x="100" y="166"/>
                  </a:lnTo>
                  <a:lnTo>
                    <a:pt x="91" y="162"/>
                  </a:lnTo>
                  <a:lnTo>
                    <a:pt x="85" y="157"/>
                  </a:lnTo>
                  <a:lnTo>
                    <a:pt x="84" y="151"/>
                  </a:lnTo>
                  <a:lnTo>
                    <a:pt x="82" y="146"/>
                  </a:lnTo>
                  <a:lnTo>
                    <a:pt x="82" y="146"/>
                  </a:lnTo>
                  <a:lnTo>
                    <a:pt x="82" y="146"/>
                  </a:lnTo>
                  <a:lnTo>
                    <a:pt x="74" y="157"/>
                  </a:lnTo>
                  <a:lnTo>
                    <a:pt x="65" y="164"/>
                  </a:lnTo>
                  <a:lnTo>
                    <a:pt x="56" y="168"/>
                  </a:lnTo>
                  <a:lnTo>
                    <a:pt x="43" y="170"/>
                  </a:lnTo>
                  <a:lnTo>
                    <a:pt x="43" y="170"/>
                  </a:lnTo>
                  <a:lnTo>
                    <a:pt x="33" y="170"/>
                  </a:lnTo>
                  <a:lnTo>
                    <a:pt x="24" y="166"/>
                  </a:lnTo>
                  <a:lnTo>
                    <a:pt x="16" y="164"/>
                  </a:lnTo>
                  <a:lnTo>
                    <a:pt x="11" y="159"/>
                  </a:lnTo>
                  <a:lnTo>
                    <a:pt x="5" y="153"/>
                  </a:lnTo>
                  <a:lnTo>
                    <a:pt x="3" y="144"/>
                  </a:lnTo>
                  <a:lnTo>
                    <a:pt x="0" y="134"/>
                  </a:lnTo>
                  <a:lnTo>
                    <a:pt x="0" y="125"/>
                  </a:lnTo>
                  <a:lnTo>
                    <a:pt x="0" y="125"/>
                  </a:lnTo>
                  <a:lnTo>
                    <a:pt x="0" y="112"/>
                  </a:lnTo>
                  <a:lnTo>
                    <a:pt x="1" y="103"/>
                  </a:lnTo>
                  <a:lnTo>
                    <a:pt x="5" y="93"/>
                  </a:lnTo>
                  <a:lnTo>
                    <a:pt x="11" y="88"/>
                  </a:lnTo>
                  <a:lnTo>
                    <a:pt x="16" y="84"/>
                  </a:lnTo>
                  <a:lnTo>
                    <a:pt x="22" y="78"/>
                  </a:lnTo>
                  <a:lnTo>
                    <a:pt x="37" y="73"/>
                  </a:lnTo>
                  <a:lnTo>
                    <a:pt x="63" y="67"/>
                  </a:lnTo>
                  <a:lnTo>
                    <a:pt x="63" y="67"/>
                  </a:lnTo>
                  <a:lnTo>
                    <a:pt x="71" y="63"/>
                  </a:lnTo>
                  <a:lnTo>
                    <a:pt x="76" y="60"/>
                  </a:lnTo>
                  <a:lnTo>
                    <a:pt x="80" y="54"/>
                  </a:lnTo>
                  <a:lnTo>
                    <a:pt x="82" y="45"/>
                  </a:lnTo>
                  <a:lnTo>
                    <a:pt x="82" y="45"/>
                  </a:lnTo>
                  <a:lnTo>
                    <a:pt x="80" y="35"/>
                  </a:lnTo>
                  <a:lnTo>
                    <a:pt x="76" y="28"/>
                  </a:lnTo>
                  <a:lnTo>
                    <a:pt x="74" y="26"/>
                  </a:lnTo>
                  <a:lnTo>
                    <a:pt x="71" y="22"/>
                  </a:lnTo>
                  <a:lnTo>
                    <a:pt x="59" y="22"/>
                  </a:lnTo>
                  <a:lnTo>
                    <a:pt x="59" y="22"/>
                  </a:lnTo>
                  <a:lnTo>
                    <a:pt x="52" y="22"/>
                  </a:lnTo>
                  <a:lnTo>
                    <a:pt x="46" y="24"/>
                  </a:lnTo>
                  <a:lnTo>
                    <a:pt x="43" y="28"/>
                  </a:lnTo>
                  <a:lnTo>
                    <a:pt x="39" y="32"/>
                  </a:lnTo>
                  <a:lnTo>
                    <a:pt x="35" y="41"/>
                  </a:lnTo>
                  <a:lnTo>
                    <a:pt x="35" y="52"/>
                  </a:lnTo>
                  <a:lnTo>
                    <a:pt x="3" y="52"/>
                  </a:lnTo>
                  <a:lnTo>
                    <a:pt x="3" y="52"/>
                  </a:lnTo>
                  <a:lnTo>
                    <a:pt x="5" y="41"/>
                  </a:lnTo>
                  <a:lnTo>
                    <a:pt x="7" y="30"/>
                  </a:lnTo>
                  <a:lnTo>
                    <a:pt x="11" y="20"/>
                  </a:lnTo>
                  <a:lnTo>
                    <a:pt x="16" y="13"/>
                  </a:lnTo>
                  <a:lnTo>
                    <a:pt x="24" y="7"/>
                  </a:lnTo>
                  <a:lnTo>
                    <a:pt x="33" y="4"/>
                  </a:lnTo>
                  <a:lnTo>
                    <a:pt x="46" y="0"/>
                  </a:lnTo>
                  <a:lnTo>
                    <a:pt x="61" y="0"/>
                  </a:lnTo>
                  <a:lnTo>
                    <a:pt x="61" y="0"/>
                  </a:lnTo>
                  <a:lnTo>
                    <a:pt x="71" y="0"/>
                  </a:lnTo>
                  <a:lnTo>
                    <a:pt x="80" y="2"/>
                  </a:lnTo>
                  <a:lnTo>
                    <a:pt x="89" y="4"/>
                  </a:lnTo>
                  <a:lnTo>
                    <a:pt x="97" y="9"/>
                  </a:lnTo>
                  <a:lnTo>
                    <a:pt x="104" y="13"/>
                  </a:lnTo>
                  <a:lnTo>
                    <a:pt x="108" y="20"/>
                  </a:lnTo>
                  <a:lnTo>
                    <a:pt x="112" y="30"/>
                  </a:lnTo>
                  <a:lnTo>
                    <a:pt x="112" y="39"/>
                  </a:lnTo>
                  <a:lnTo>
                    <a:pt x="112" y="132"/>
                  </a:lnTo>
                  <a:close/>
                  <a:moveTo>
                    <a:pt x="82" y="80"/>
                  </a:moveTo>
                  <a:lnTo>
                    <a:pt x="82" y="80"/>
                  </a:lnTo>
                  <a:lnTo>
                    <a:pt x="74" y="84"/>
                  </a:lnTo>
                  <a:lnTo>
                    <a:pt x="63" y="88"/>
                  </a:lnTo>
                  <a:lnTo>
                    <a:pt x="44" y="95"/>
                  </a:lnTo>
                  <a:lnTo>
                    <a:pt x="44" y="95"/>
                  </a:lnTo>
                  <a:lnTo>
                    <a:pt x="39" y="99"/>
                  </a:lnTo>
                  <a:lnTo>
                    <a:pt x="35" y="104"/>
                  </a:lnTo>
                  <a:lnTo>
                    <a:pt x="33" y="112"/>
                  </a:lnTo>
                  <a:lnTo>
                    <a:pt x="31" y="121"/>
                  </a:lnTo>
                  <a:lnTo>
                    <a:pt x="31" y="121"/>
                  </a:lnTo>
                  <a:lnTo>
                    <a:pt x="33" y="131"/>
                  </a:lnTo>
                  <a:lnTo>
                    <a:pt x="37" y="138"/>
                  </a:lnTo>
                  <a:lnTo>
                    <a:pt x="43" y="144"/>
                  </a:lnTo>
                  <a:lnTo>
                    <a:pt x="52" y="146"/>
                  </a:lnTo>
                  <a:lnTo>
                    <a:pt x="52" y="146"/>
                  </a:lnTo>
                  <a:lnTo>
                    <a:pt x="59" y="146"/>
                  </a:lnTo>
                  <a:lnTo>
                    <a:pt x="65" y="144"/>
                  </a:lnTo>
                  <a:lnTo>
                    <a:pt x="71" y="140"/>
                  </a:lnTo>
                  <a:lnTo>
                    <a:pt x="74" y="134"/>
                  </a:lnTo>
                  <a:lnTo>
                    <a:pt x="78" y="131"/>
                  </a:lnTo>
                  <a:lnTo>
                    <a:pt x="80" y="123"/>
                  </a:lnTo>
                  <a:lnTo>
                    <a:pt x="82" y="106"/>
                  </a:lnTo>
                  <a:lnTo>
                    <a:pt x="82" y="8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60" name="Google Shape;260;p18"/>
            <p:cNvSpPr/>
            <p:nvPr/>
          </p:nvSpPr>
          <p:spPr>
            <a:xfrm>
              <a:off x="6629400" y="1790700"/>
              <a:ext cx="190500" cy="347663"/>
            </a:xfrm>
            <a:custGeom>
              <a:avLst/>
              <a:gdLst/>
              <a:ahLst/>
              <a:cxnLst/>
              <a:rect l="l" t="t" r="r" b="b"/>
              <a:pathLst>
                <a:path w="120" h="219" extrusionOk="0">
                  <a:moveTo>
                    <a:pt x="0" y="0"/>
                  </a:moveTo>
                  <a:lnTo>
                    <a:pt x="32" y="0"/>
                  </a:lnTo>
                  <a:lnTo>
                    <a:pt x="32" y="71"/>
                  </a:lnTo>
                  <a:lnTo>
                    <a:pt x="34" y="71"/>
                  </a:lnTo>
                  <a:lnTo>
                    <a:pt x="34" y="71"/>
                  </a:lnTo>
                  <a:lnTo>
                    <a:pt x="39" y="62"/>
                  </a:lnTo>
                  <a:lnTo>
                    <a:pt x="47" y="55"/>
                  </a:lnTo>
                  <a:lnTo>
                    <a:pt x="58" y="51"/>
                  </a:lnTo>
                  <a:lnTo>
                    <a:pt x="69" y="49"/>
                  </a:lnTo>
                  <a:lnTo>
                    <a:pt x="69" y="49"/>
                  </a:lnTo>
                  <a:lnTo>
                    <a:pt x="79" y="49"/>
                  </a:lnTo>
                  <a:lnTo>
                    <a:pt x="88" y="51"/>
                  </a:lnTo>
                  <a:lnTo>
                    <a:pt x="97" y="56"/>
                  </a:lnTo>
                  <a:lnTo>
                    <a:pt x="105" y="62"/>
                  </a:lnTo>
                  <a:lnTo>
                    <a:pt x="110" y="73"/>
                  </a:lnTo>
                  <a:lnTo>
                    <a:pt x="116" y="88"/>
                  </a:lnTo>
                  <a:lnTo>
                    <a:pt x="120" y="107"/>
                  </a:lnTo>
                  <a:lnTo>
                    <a:pt x="120" y="131"/>
                  </a:lnTo>
                  <a:lnTo>
                    <a:pt x="120" y="131"/>
                  </a:lnTo>
                  <a:lnTo>
                    <a:pt x="120" y="152"/>
                  </a:lnTo>
                  <a:lnTo>
                    <a:pt x="118" y="168"/>
                  </a:lnTo>
                  <a:lnTo>
                    <a:pt x="114" y="183"/>
                  </a:lnTo>
                  <a:lnTo>
                    <a:pt x="108" y="196"/>
                  </a:lnTo>
                  <a:lnTo>
                    <a:pt x="101" y="206"/>
                  </a:lnTo>
                  <a:lnTo>
                    <a:pt x="92" y="213"/>
                  </a:lnTo>
                  <a:lnTo>
                    <a:pt x="80" y="217"/>
                  </a:lnTo>
                  <a:lnTo>
                    <a:pt x="67" y="219"/>
                  </a:lnTo>
                  <a:lnTo>
                    <a:pt x="67" y="219"/>
                  </a:lnTo>
                  <a:lnTo>
                    <a:pt x="60" y="219"/>
                  </a:lnTo>
                  <a:lnTo>
                    <a:pt x="52" y="217"/>
                  </a:lnTo>
                  <a:lnTo>
                    <a:pt x="47" y="213"/>
                  </a:lnTo>
                  <a:lnTo>
                    <a:pt x="43" y="211"/>
                  </a:lnTo>
                  <a:lnTo>
                    <a:pt x="36" y="202"/>
                  </a:lnTo>
                  <a:lnTo>
                    <a:pt x="32" y="195"/>
                  </a:lnTo>
                  <a:lnTo>
                    <a:pt x="32" y="195"/>
                  </a:lnTo>
                  <a:lnTo>
                    <a:pt x="32" y="215"/>
                  </a:lnTo>
                  <a:lnTo>
                    <a:pt x="0" y="215"/>
                  </a:lnTo>
                  <a:lnTo>
                    <a:pt x="0" y="0"/>
                  </a:lnTo>
                  <a:close/>
                  <a:moveTo>
                    <a:pt x="58" y="193"/>
                  </a:moveTo>
                  <a:lnTo>
                    <a:pt x="58" y="193"/>
                  </a:lnTo>
                  <a:lnTo>
                    <a:pt x="65" y="191"/>
                  </a:lnTo>
                  <a:lnTo>
                    <a:pt x="73" y="189"/>
                  </a:lnTo>
                  <a:lnTo>
                    <a:pt x="77" y="183"/>
                  </a:lnTo>
                  <a:lnTo>
                    <a:pt x="80" y="176"/>
                  </a:lnTo>
                  <a:lnTo>
                    <a:pt x="82" y="168"/>
                  </a:lnTo>
                  <a:lnTo>
                    <a:pt x="84" y="157"/>
                  </a:lnTo>
                  <a:lnTo>
                    <a:pt x="86" y="133"/>
                  </a:lnTo>
                  <a:lnTo>
                    <a:pt x="86" y="133"/>
                  </a:lnTo>
                  <a:lnTo>
                    <a:pt x="84" y="105"/>
                  </a:lnTo>
                  <a:lnTo>
                    <a:pt x="82" y="96"/>
                  </a:lnTo>
                  <a:lnTo>
                    <a:pt x="80" y="86"/>
                  </a:lnTo>
                  <a:lnTo>
                    <a:pt x="77" y="81"/>
                  </a:lnTo>
                  <a:lnTo>
                    <a:pt x="73" y="77"/>
                  </a:lnTo>
                  <a:lnTo>
                    <a:pt x="67" y="75"/>
                  </a:lnTo>
                  <a:lnTo>
                    <a:pt x="60" y="75"/>
                  </a:lnTo>
                  <a:lnTo>
                    <a:pt x="60" y="75"/>
                  </a:lnTo>
                  <a:lnTo>
                    <a:pt x="52" y="75"/>
                  </a:lnTo>
                  <a:lnTo>
                    <a:pt x="45" y="79"/>
                  </a:lnTo>
                  <a:lnTo>
                    <a:pt x="39" y="83"/>
                  </a:lnTo>
                  <a:lnTo>
                    <a:pt x="36" y="90"/>
                  </a:lnTo>
                  <a:lnTo>
                    <a:pt x="34" y="99"/>
                  </a:lnTo>
                  <a:lnTo>
                    <a:pt x="32" y="109"/>
                  </a:lnTo>
                  <a:lnTo>
                    <a:pt x="32" y="135"/>
                  </a:lnTo>
                  <a:lnTo>
                    <a:pt x="32" y="135"/>
                  </a:lnTo>
                  <a:lnTo>
                    <a:pt x="32" y="159"/>
                  </a:lnTo>
                  <a:lnTo>
                    <a:pt x="34" y="168"/>
                  </a:lnTo>
                  <a:lnTo>
                    <a:pt x="36" y="178"/>
                  </a:lnTo>
                  <a:lnTo>
                    <a:pt x="39" y="183"/>
                  </a:lnTo>
                  <a:lnTo>
                    <a:pt x="45" y="189"/>
                  </a:lnTo>
                  <a:lnTo>
                    <a:pt x="51" y="193"/>
                  </a:lnTo>
                  <a:lnTo>
                    <a:pt x="58" y="19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61" name="Google Shape;261;p18"/>
            <p:cNvSpPr/>
            <p:nvPr/>
          </p:nvSpPr>
          <p:spPr>
            <a:xfrm>
              <a:off x="6629400" y="1790700"/>
              <a:ext cx="190500" cy="347663"/>
            </a:xfrm>
            <a:custGeom>
              <a:avLst/>
              <a:gdLst/>
              <a:ahLst/>
              <a:cxnLst/>
              <a:rect l="l" t="t" r="r" b="b"/>
              <a:pathLst>
                <a:path w="120" h="219" extrusionOk="0">
                  <a:moveTo>
                    <a:pt x="0" y="0"/>
                  </a:moveTo>
                  <a:lnTo>
                    <a:pt x="32" y="0"/>
                  </a:lnTo>
                  <a:lnTo>
                    <a:pt x="32" y="71"/>
                  </a:lnTo>
                  <a:lnTo>
                    <a:pt x="34" y="71"/>
                  </a:lnTo>
                  <a:lnTo>
                    <a:pt x="34" y="71"/>
                  </a:lnTo>
                  <a:lnTo>
                    <a:pt x="39" y="62"/>
                  </a:lnTo>
                  <a:lnTo>
                    <a:pt x="47" y="55"/>
                  </a:lnTo>
                  <a:lnTo>
                    <a:pt x="58" y="51"/>
                  </a:lnTo>
                  <a:lnTo>
                    <a:pt x="69" y="49"/>
                  </a:lnTo>
                  <a:lnTo>
                    <a:pt x="69" y="49"/>
                  </a:lnTo>
                  <a:lnTo>
                    <a:pt x="79" y="49"/>
                  </a:lnTo>
                  <a:lnTo>
                    <a:pt x="88" y="51"/>
                  </a:lnTo>
                  <a:lnTo>
                    <a:pt x="97" y="56"/>
                  </a:lnTo>
                  <a:lnTo>
                    <a:pt x="105" y="62"/>
                  </a:lnTo>
                  <a:lnTo>
                    <a:pt x="110" y="73"/>
                  </a:lnTo>
                  <a:lnTo>
                    <a:pt x="116" y="88"/>
                  </a:lnTo>
                  <a:lnTo>
                    <a:pt x="120" y="107"/>
                  </a:lnTo>
                  <a:lnTo>
                    <a:pt x="120" y="131"/>
                  </a:lnTo>
                  <a:lnTo>
                    <a:pt x="120" y="131"/>
                  </a:lnTo>
                  <a:lnTo>
                    <a:pt x="120" y="152"/>
                  </a:lnTo>
                  <a:lnTo>
                    <a:pt x="118" y="168"/>
                  </a:lnTo>
                  <a:lnTo>
                    <a:pt x="114" y="183"/>
                  </a:lnTo>
                  <a:lnTo>
                    <a:pt x="108" y="196"/>
                  </a:lnTo>
                  <a:lnTo>
                    <a:pt x="101" y="206"/>
                  </a:lnTo>
                  <a:lnTo>
                    <a:pt x="92" y="213"/>
                  </a:lnTo>
                  <a:lnTo>
                    <a:pt x="80" y="217"/>
                  </a:lnTo>
                  <a:lnTo>
                    <a:pt x="67" y="219"/>
                  </a:lnTo>
                  <a:lnTo>
                    <a:pt x="67" y="219"/>
                  </a:lnTo>
                  <a:lnTo>
                    <a:pt x="60" y="219"/>
                  </a:lnTo>
                  <a:lnTo>
                    <a:pt x="52" y="217"/>
                  </a:lnTo>
                  <a:lnTo>
                    <a:pt x="47" y="213"/>
                  </a:lnTo>
                  <a:lnTo>
                    <a:pt x="43" y="211"/>
                  </a:lnTo>
                  <a:lnTo>
                    <a:pt x="36" y="202"/>
                  </a:lnTo>
                  <a:lnTo>
                    <a:pt x="32" y="195"/>
                  </a:lnTo>
                  <a:lnTo>
                    <a:pt x="32" y="195"/>
                  </a:lnTo>
                  <a:lnTo>
                    <a:pt x="32" y="215"/>
                  </a:lnTo>
                  <a:lnTo>
                    <a:pt x="0" y="215"/>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62" name="Google Shape;262;p18"/>
            <p:cNvSpPr/>
            <p:nvPr/>
          </p:nvSpPr>
          <p:spPr>
            <a:xfrm>
              <a:off x="6680200" y="1909763"/>
              <a:ext cx="85725" cy="187325"/>
            </a:xfrm>
            <a:custGeom>
              <a:avLst/>
              <a:gdLst/>
              <a:ahLst/>
              <a:cxnLst/>
              <a:rect l="l" t="t" r="r" b="b"/>
              <a:pathLst>
                <a:path w="54" h="118" extrusionOk="0">
                  <a:moveTo>
                    <a:pt x="26" y="118"/>
                  </a:moveTo>
                  <a:lnTo>
                    <a:pt x="26" y="118"/>
                  </a:lnTo>
                  <a:lnTo>
                    <a:pt x="33" y="116"/>
                  </a:lnTo>
                  <a:lnTo>
                    <a:pt x="41" y="114"/>
                  </a:lnTo>
                  <a:lnTo>
                    <a:pt x="45" y="108"/>
                  </a:lnTo>
                  <a:lnTo>
                    <a:pt x="48" y="101"/>
                  </a:lnTo>
                  <a:lnTo>
                    <a:pt x="50" y="93"/>
                  </a:lnTo>
                  <a:lnTo>
                    <a:pt x="52" y="82"/>
                  </a:lnTo>
                  <a:lnTo>
                    <a:pt x="54" y="58"/>
                  </a:lnTo>
                  <a:lnTo>
                    <a:pt x="54" y="58"/>
                  </a:lnTo>
                  <a:lnTo>
                    <a:pt x="52" y="30"/>
                  </a:lnTo>
                  <a:lnTo>
                    <a:pt x="50" y="21"/>
                  </a:lnTo>
                  <a:lnTo>
                    <a:pt x="48" y="11"/>
                  </a:lnTo>
                  <a:lnTo>
                    <a:pt x="45" y="6"/>
                  </a:lnTo>
                  <a:lnTo>
                    <a:pt x="41" y="2"/>
                  </a:lnTo>
                  <a:lnTo>
                    <a:pt x="35" y="0"/>
                  </a:lnTo>
                  <a:lnTo>
                    <a:pt x="28" y="0"/>
                  </a:lnTo>
                  <a:lnTo>
                    <a:pt x="28" y="0"/>
                  </a:lnTo>
                  <a:lnTo>
                    <a:pt x="20" y="0"/>
                  </a:lnTo>
                  <a:lnTo>
                    <a:pt x="13" y="4"/>
                  </a:lnTo>
                  <a:lnTo>
                    <a:pt x="7" y="8"/>
                  </a:lnTo>
                  <a:lnTo>
                    <a:pt x="4" y="15"/>
                  </a:lnTo>
                  <a:lnTo>
                    <a:pt x="2" y="24"/>
                  </a:lnTo>
                  <a:lnTo>
                    <a:pt x="0" y="34"/>
                  </a:lnTo>
                  <a:lnTo>
                    <a:pt x="0" y="60"/>
                  </a:lnTo>
                  <a:lnTo>
                    <a:pt x="0" y="60"/>
                  </a:lnTo>
                  <a:lnTo>
                    <a:pt x="0" y="84"/>
                  </a:lnTo>
                  <a:lnTo>
                    <a:pt x="2" y="93"/>
                  </a:lnTo>
                  <a:lnTo>
                    <a:pt x="4" y="103"/>
                  </a:lnTo>
                  <a:lnTo>
                    <a:pt x="7" y="108"/>
                  </a:lnTo>
                  <a:lnTo>
                    <a:pt x="13" y="114"/>
                  </a:lnTo>
                  <a:lnTo>
                    <a:pt x="19" y="118"/>
                  </a:lnTo>
                  <a:lnTo>
                    <a:pt x="26" y="118"/>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63" name="Google Shape;263;p18"/>
            <p:cNvSpPr/>
            <p:nvPr/>
          </p:nvSpPr>
          <p:spPr>
            <a:xfrm>
              <a:off x="6861175" y="1785938"/>
              <a:ext cx="52388" cy="346075"/>
            </a:xfrm>
            <a:custGeom>
              <a:avLst/>
              <a:gdLst/>
              <a:ahLst/>
              <a:cxnLst/>
              <a:rect l="l" t="t" r="r" b="b"/>
              <a:pathLst>
                <a:path w="33" h="218" extrusionOk="0">
                  <a:moveTo>
                    <a:pt x="0" y="0"/>
                  </a:moveTo>
                  <a:lnTo>
                    <a:pt x="33" y="0"/>
                  </a:lnTo>
                  <a:lnTo>
                    <a:pt x="33" y="33"/>
                  </a:lnTo>
                  <a:lnTo>
                    <a:pt x="0" y="33"/>
                  </a:lnTo>
                  <a:lnTo>
                    <a:pt x="0" y="0"/>
                  </a:lnTo>
                  <a:close/>
                  <a:moveTo>
                    <a:pt x="0" y="56"/>
                  </a:moveTo>
                  <a:lnTo>
                    <a:pt x="33" y="56"/>
                  </a:lnTo>
                  <a:lnTo>
                    <a:pt x="33" y="218"/>
                  </a:lnTo>
                  <a:lnTo>
                    <a:pt x="0" y="218"/>
                  </a:lnTo>
                  <a:lnTo>
                    <a:pt x="0" y="5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64" name="Google Shape;264;p18"/>
            <p:cNvSpPr/>
            <p:nvPr/>
          </p:nvSpPr>
          <p:spPr>
            <a:xfrm>
              <a:off x="6967538" y="1790700"/>
              <a:ext cx="52388" cy="341313"/>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65" name="Google Shape;265;p18"/>
            <p:cNvSpPr/>
            <p:nvPr/>
          </p:nvSpPr>
          <p:spPr>
            <a:xfrm>
              <a:off x="7073900" y="1785938"/>
              <a:ext cx="50800" cy="346075"/>
            </a:xfrm>
            <a:custGeom>
              <a:avLst/>
              <a:gdLst/>
              <a:ahLst/>
              <a:cxnLst/>
              <a:rect l="l" t="t" r="r" b="b"/>
              <a:pathLst>
                <a:path w="32" h="218" extrusionOk="0">
                  <a:moveTo>
                    <a:pt x="0" y="0"/>
                  </a:moveTo>
                  <a:lnTo>
                    <a:pt x="32" y="0"/>
                  </a:lnTo>
                  <a:lnTo>
                    <a:pt x="32" y="33"/>
                  </a:lnTo>
                  <a:lnTo>
                    <a:pt x="0" y="33"/>
                  </a:lnTo>
                  <a:lnTo>
                    <a:pt x="0" y="0"/>
                  </a:lnTo>
                  <a:close/>
                  <a:moveTo>
                    <a:pt x="0" y="56"/>
                  </a:moveTo>
                  <a:lnTo>
                    <a:pt x="32" y="56"/>
                  </a:lnTo>
                  <a:lnTo>
                    <a:pt x="32" y="218"/>
                  </a:lnTo>
                  <a:lnTo>
                    <a:pt x="0" y="218"/>
                  </a:lnTo>
                  <a:lnTo>
                    <a:pt x="0" y="5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66" name="Google Shape;266;p18"/>
            <p:cNvSpPr/>
            <p:nvPr/>
          </p:nvSpPr>
          <p:spPr>
            <a:xfrm>
              <a:off x="7153275" y="1800225"/>
              <a:ext cx="130175" cy="334963"/>
            </a:xfrm>
            <a:custGeom>
              <a:avLst/>
              <a:gdLst/>
              <a:ahLst/>
              <a:cxnLst/>
              <a:rect l="l" t="t" r="r" b="b"/>
              <a:pathLst>
                <a:path w="82" h="211" extrusionOk="0">
                  <a:moveTo>
                    <a:pt x="0" y="47"/>
                  </a:moveTo>
                  <a:lnTo>
                    <a:pt x="23" y="47"/>
                  </a:lnTo>
                  <a:lnTo>
                    <a:pt x="23" y="0"/>
                  </a:lnTo>
                  <a:lnTo>
                    <a:pt x="56" y="0"/>
                  </a:lnTo>
                  <a:lnTo>
                    <a:pt x="56" y="47"/>
                  </a:lnTo>
                  <a:lnTo>
                    <a:pt x="82" y="47"/>
                  </a:lnTo>
                  <a:lnTo>
                    <a:pt x="82" y="71"/>
                  </a:lnTo>
                  <a:lnTo>
                    <a:pt x="56" y="71"/>
                  </a:lnTo>
                  <a:lnTo>
                    <a:pt x="56" y="168"/>
                  </a:lnTo>
                  <a:lnTo>
                    <a:pt x="56" y="168"/>
                  </a:lnTo>
                  <a:lnTo>
                    <a:pt x="56" y="175"/>
                  </a:lnTo>
                  <a:lnTo>
                    <a:pt x="58" y="181"/>
                  </a:lnTo>
                  <a:lnTo>
                    <a:pt x="64" y="183"/>
                  </a:lnTo>
                  <a:lnTo>
                    <a:pt x="71" y="185"/>
                  </a:lnTo>
                  <a:lnTo>
                    <a:pt x="71" y="185"/>
                  </a:lnTo>
                  <a:lnTo>
                    <a:pt x="82" y="183"/>
                  </a:lnTo>
                  <a:lnTo>
                    <a:pt x="82" y="207"/>
                  </a:lnTo>
                  <a:lnTo>
                    <a:pt x="82" y="207"/>
                  </a:lnTo>
                  <a:lnTo>
                    <a:pt x="71" y="209"/>
                  </a:lnTo>
                  <a:lnTo>
                    <a:pt x="56" y="211"/>
                  </a:lnTo>
                  <a:lnTo>
                    <a:pt x="56" y="211"/>
                  </a:lnTo>
                  <a:lnTo>
                    <a:pt x="41" y="209"/>
                  </a:lnTo>
                  <a:lnTo>
                    <a:pt x="36" y="207"/>
                  </a:lnTo>
                  <a:lnTo>
                    <a:pt x="32" y="203"/>
                  </a:lnTo>
                  <a:lnTo>
                    <a:pt x="28" y="198"/>
                  </a:lnTo>
                  <a:lnTo>
                    <a:pt x="25" y="190"/>
                  </a:lnTo>
                  <a:lnTo>
                    <a:pt x="25" y="183"/>
                  </a:lnTo>
                  <a:lnTo>
                    <a:pt x="23" y="172"/>
                  </a:lnTo>
                  <a:lnTo>
                    <a:pt x="23" y="71"/>
                  </a:lnTo>
                  <a:lnTo>
                    <a:pt x="0" y="71"/>
                  </a:lnTo>
                  <a:lnTo>
                    <a:pt x="0" y="47"/>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67" name="Google Shape;267;p18"/>
            <p:cNvSpPr/>
            <p:nvPr/>
          </p:nvSpPr>
          <p:spPr>
            <a:xfrm>
              <a:off x="7289800" y="1874838"/>
              <a:ext cx="195263" cy="342900"/>
            </a:xfrm>
            <a:custGeom>
              <a:avLst/>
              <a:gdLst/>
              <a:ahLst/>
              <a:cxnLst/>
              <a:rect l="l" t="t" r="r" b="b"/>
              <a:pathLst>
                <a:path w="123" h="216" extrusionOk="0">
                  <a:moveTo>
                    <a:pt x="36" y="0"/>
                  </a:moveTo>
                  <a:lnTo>
                    <a:pt x="64" y="121"/>
                  </a:lnTo>
                  <a:lnTo>
                    <a:pt x="64" y="121"/>
                  </a:lnTo>
                  <a:lnTo>
                    <a:pt x="90" y="0"/>
                  </a:lnTo>
                  <a:lnTo>
                    <a:pt x="123" y="0"/>
                  </a:lnTo>
                  <a:lnTo>
                    <a:pt x="79" y="168"/>
                  </a:lnTo>
                  <a:lnTo>
                    <a:pt x="79" y="168"/>
                  </a:lnTo>
                  <a:lnTo>
                    <a:pt x="75" y="183"/>
                  </a:lnTo>
                  <a:lnTo>
                    <a:pt x="69" y="194"/>
                  </a:lnTo>
                  <a:lnTo>
                    <a:pt x="64" y="203"/>
                  </a:lnTo>
                  <a:lnTo>
                    <a:pt x="58" y="209"/>
                  </a:lnTo>
                  <a:lnTo>
                    <a:pt x="51" y="212"/>
                  </a:lnTo>
                  <a:lnTo>
                    <a:pt x="43" y="216"/>
                  </a:lnTo>
                  <a:lnTo>
                    <a:pt x="34" y="216"/>
                  </a:lnTo>
                  <a:lnTo>
                    <a:pt x="23" y="216"/>
                  </a:lnTo>
                  <a:lnTo>
                    <a:pt x="23" y="216"/>
                  </a:lnTo>
                  <a:lnTo>
                    <a:pt x="10" y="216"/>
                  </a:lnTo>
                  <a:lnTo>
                    <a:pt x="10" y="190"/>
                  </a:lnTo>
                  <a:lnTo>
                    <a:pt x="10" y="190"/>
                  </a:lnTo>
                  <a:lnTo>
                    <a:pt x="19" y="190"/>
                  </a:lnTo>
                  <a:lnTo>
                    <a:pt x="19" y="190"/>
                  </a:lnTo>
                  <a:lnTo>
                    <a:pt x="28" y="190"/>
                  </a:lnTo>
                  <a:lnTo>
                    <a:pt x="34" y="188"/>
                  </a:lnTo>
                  <a:lnTo>
                    <a:pt x="38" y="184"/>
                  </a:lnTo>
                  <a:lnTo>
                    <a:pt x="41" y="179"/>
                  </a:lnTo>
                  <a:lnTo>
                    <a:pt x="45" y="166"/>
                  </a:lnTo>
                  <a:lnTo>
                    <a:pt x="0" y="0"/>
                  </a:lnTo>
                  <a:lnTo>
                    <a:pt x="36"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68" name="Google Shape;268;p18"/>
            <p:cNvSpPr/>
            <p:nvPr/>
          </p:nvSpPr>
          <p:spPr>
            <a:xfrm>
              <a:off x="5033963" y="2224088"/>
              <a:ext cx="215900" cy="355600"/>
            </a:xfrm>
            <a:custGeom>
              <a:avLst/>
              <a:gdLst/>
              <a:ahLst/>
              <a:cxnLst/>
              <a:rect l="l" t="t" r="r" b="b"/>
              <a:pathLst>
                <a:path w="136" h="224" extrusionOk="0">
                  <a:moveTo>
                    <a:pt x="136" y="142"/>
                  </a:moveTo>
                  <a:lnTo>
                    <a:pt x="136" y="146"/>
                  </a:lnTo>
                  <a:lnTo>
                    <a:pt x="136" y="146"/>
                  </a:lnTo>
                  <a:lnTo>
                    <a:pt x="136" y="161"/>
                  </a:lnTo>
                  <a:lnTo>
                    <a:pt x="134" y="175"/>
                  </a:lnTo>
                  <a:lnTo>
                    <a:pt x="128" y="189"/>
                  </a:lnTo>
                  <a:lnTo>
                    <a:pt x="123" y="200"/>
                  </a:lnTo>
                  <a:lnTo>
                    <a:pt x="113" y="209"/>
                  </a:lnTo>
                  <a:lnTo>
                    <a:pt x="102" y="217"/>
                  </a:lnTo>
                  <a:lnTo>
                    <a:pt x="87" y="222"/>
                  </a:lnTo>
                  <a:lnTo>
                    <a:pt x="70" y="224"/>
                  </a:lnTo>
                  <a:lnTo>
                    <a:pt x="70" y="224"/>
                  </a:lnTo>
                  <a:lnTo>
                    <a:pt x="52" y="222"/>
                  </a:lnTo>
                  <a:lnTo>
                    <a:pt x="37" y="217"/>
                  </a:lnTo>
                  <a:lnTo>
                    <a:pt x="29" y="213"/>
                  </a:lnTo>
                  <a:lnTo>
                    <a:pt x="24" y="207"/>
                  </a:lnTo>
                  <a:lnTo>
                    <a:pt x="14" y="196"/>
                  </a:lnTo>
                  <a:lnTo>
                    <a:pt x="7" y="181"/>
                  </a:lnTo>
                  <a:lnTo>
                    <a:pt x="3" y="161"/>
                  </a:lnTo>
                  <a:lnTo>
                    <a:pt x="0" y="138"/>
                  </a:lnTo>
                  <a:lnTo>
                    <a:pt x="0" y="112"/>
                  </a:lnTo>
                  <a:lnTo>
                    <a:pt x="0" y="112"/>
                  </a:lnTo>
                  <a:lnTo>
                    <a:pt x="0" y="84"/>
                  </a:lnTo>
                  <a:lnTo>
                    <a:pt x="3" y="62"/>
                  </a:lnTo>
                  <a:lnTo>
                    <a:pt x="7" y="43"/>
                  </a:lnTo>
                  <a:lnTo>
                    <a:pt x="14" y="26"/>
                  </a:lnTo>
                  <a:lnTo>
                    <a:pt x="24" y="15"/>
                  </a:lnTo>
                  <a:lnTo>
                    <a:pt x="29" y="9"/>
                  </a:lnTo>
                  <a:lnTo>
                    <a:pt x="37" y="6"/>
                  </a:lnTo>
                  <a:lnTo>
                    <a:pt x="52" y="2"/>
                  </a:lnTo>
                  <a:lnTo>
                    <a:pt x="70" y="0"/>
                  </a:lnTo>
                  <a:lnTo>
                    <a:pt x="70" y="0"/>
                  </a:lnTo>
                  <a:lnTo>
                    <a:pt x="91" y="2"/>
                  </a:lnTo>
                  <a:lnTo>
                    <a:pt x="98" y="4"/>
                  </a:lnTo>
                  <a:lnTo>
                    <a:pt x="106" y="7"/>
                  </a:lnTo>
                  <a:lnTo>
                    <a:pt x="117" y="15"/>
                  </a:lnTo>
                  <a:lnTo>
                    <a:pt x="126" y="24"/>
                  </a:lnTo>
                  <a:lnTo>
                    <a:pt x="130" y="35"/>
                  </a:lnTo>
                  <a:lnTo>
                    <a:pt x="134" y="47"/>
                  </a:lnTo>
                  <a:lnTo>
                    <a:pt x="136" y="67"/>
                  </a:lnTo>
                  <a:lnTo>
                    <a:pt x="136" y="71"/>
                  </a:lnTo>
                  <a:lnTo>
                    <a:pt x="100" y="71"/>
                  </a:lnTo>
                  <a:lnTo>
                    <a:pt x="100" y="67"/>
                  </a:lnTo>
                  <a:lnTo>
                    <a:pt x="100" y="67"/>
                  </a:lnTo>
                  <a:lnTo>
                    <a:pt x="100" y="52"/>
                  </a:lnTo>
                  <a:lnTo>
                    <a:pt x="98" y="45"/>
                  </a:lnTo>
                  <a:lnTo>
                    <a:pt x="95" y="39"/>
                  </a:lnTo>
                  <a:lnTo>
                    <a:pt x="91" y="34"/>
                  </a:lnTo>
                  <a:lnTo>
                    <a:pt x="85" y="30"/>
                  </a:lnTo>
                  <a:lnTo>
                    <a:pt x="78" y="26"/>
                  </a:lnTo>
                  <a:lnTo>
                    <a:pt x="70" y="26"/>
                  </a:lnTo>
                  <a:lnTo>
                    <a:pt x="70" y="26"/>
                  </a:lnTo>
                  <a:lnTo>
                    <a:pt x="61" y="26"/>
                  </a:lnTo>
                  <a:lnTo>
                    <a:pt x="54" y="30"/>
                  </a:lnTo>
                  <a:lnTo>
                    <a:pt x="48" y="34"/>
                  </a:lnTo>
                  <a:lnTo>
                    <a:pt x="42" y="43"/>
                  </a:lnTo>
                  <a:lnTo>
                    <a:pt x="39" y="52"/>
                  </a:lnTo>
                  <a:lnTo>
                    <a:pt x="35" y="67"/>
                  </a:lnTo>
                  <a:lnTo>
                    <a:pt x="35" y="88"/>
                  </a:lnTo>
                  <a:lnTo>
                    <a:pt x="33" y="110"/>
                  </a:lnTo>
                  <a:lnTo>
                    <a:pt x="33" y="110"/>
                  </a:lnTo>
                  <a:lnTo>
                    <a:pt x="35" y="134"/>
                  </a:lnTo>
                  <a:lnTo>
                    <a:pt x="35" y="153"/>
                  </a:lnTo>
                  <a:lnTo>
                    <a:pt x="39" y="168"/>
                  </a:lnTo>
                  <a:lnTo>
                    <a:pt x="42" y="179"/>
                  </a:lnTo>
                  <a:lnTo>
                    <a:pt x="48" y="189"/>
                  </a:lnTo>
                  <a:lnTo>
                    <a:pt x="54" y="194"/>
                  </a:lnTo>
                  <a:lnTo>
                    <a:pt x="61" y="196"/>
                  </a:lnTo>
                  <a:lnTo>
                    <a:pt x="70" y="198"/>
                  </a:lnTo>
                  <a:lnTo>
                    <a:pt x="70" y="198"/>
                  </a:lnTo>
                  <a:lnTo>
                    <a:pt x="80" y="196"/>
                  </a:lnTo>
                  <a:lnTo>
                    <a:pt x="87" y="192"/>
                  </a:lnTo>
                  <a:lnTo>
                    <a:pt x="93" y="187"/>
                  </a:lnTo>
                  <a:lnTo>
                    <a:pt x="97" y="179"/>
                  </a:lnTo>
                  <a:lnTo>
                    <a:pt x="100" y="170"/>
                  </a:lnTo>
                  <a:lnTo>
                    <a:pt x="100" y="162"/>
                  </a:lnTo>
                  <a:lnTo>
                    <a:pt x="102" y="146"/>
                  </a:lnTo>
                  <a:lnTo>
                    <a:pt x="102" y="142"/>
                  </a:lnTo>
                  <a:lnTo>
                    <a:pt x="136" y="142"/>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69" name="Google Shape;269;p18"/>
            <p:cNvSpPr/>
            <p:nvPr/>
          </p:nvSpPr>
          <p:spPr>
            <a:xfrm>
              <a:off x="5276850" y="2306638"/>
              <a:ext cx="188913" cy="273050"/>
            </a:xfrm>
            <a:custGeom>
              <a:avLst/>
              <a:gdLst/>
              <a:ahLst/>
              <a:cxnLst/>
              <a:rect l="l" t="t" r="r" b="b"/>
              <a:pathLst>
                <a:path w="119" h="172" extrusionOk="0">
                  <a:moveTo>
                    <a:pt x="59" y="0"/>
                  </a:moveTo>
                  <a:lnTo>
                    <a:pt x="59" y="0"/>
                  </a:lnTo>
                  <a:lnTo>
                    <a:pt x="76" y="2"/>
                  </a:lnTo>
                  <a:lnTo>
                    <a:pt x="89" y="8"/>
                  </a:lnTo>
                  <a:lnTo>
                    <a:pt x="98" y="15"/>
                  </a:lnTo>
                  <a:lnTo>
                    <a:pt x="108" y="25"/>
                  </a:lnTo>
                  <a:lnTo>
                    <a:pt x="113" y="38"/>
                  </a:lnTo>
                  <a:lnTo>
                    <a:pt x="117" y="51"/>
                  </a:lnTo>
                  <a:lnTo>
                    <a:pt x="119" y="67"/>
                  </a:lnTo>
                  <a:lnTo>
                    <a:pt x="119" y="86"/>
                  </a:lnTo>
                  <a:lnTo>
                    <a:pt x="119" y="86"/>
                  </a:lnTo>
                  <a:lnTo>
                    <a:pt x="119" y="105"/>
                  </a:lnTo>
                  <a:lnTo>
                    <a:pt x="117" y="120"/>
                  </a:lnTo>
                  <a:lnTo>
                    <a:pt x="113" y="135"/>
                  </a:lnTo>
                  <a:lnTo>
                    <a:pt x="106" y="148"/>
                  </a:lnTo>
                  <a:lnTo>
                    <a:pt x="98" y="157"/>
                  </a:lnTo>
                  <a:lnTo>
                    <a:pt x="87" y="165"/>
                  </a:lnTo>
                  <a:lnTo>
                    <a:pt x="74" y="170"/>
                  </a:lnTo>
                  <a:lnTo>
                    <a:pt x="59" y="172"/>
                  </a:lnTo>
                  <a:lnTo>
                    <a:pt x="59" y="172"/>
                  </a:lnTo>
                  <a:lnTo>
                    <a:pt x="44" y="170"/>
                  </a:lnTo>
                  <a:lnTo>
                    <a:pt x="31" y="165"/>
                  </a:lnTo>
                  <a:lnTo>
                    <a:pt x="20" y="157"/>
                  </a:lnTo>
                  <a:lnTo>
                    <a:pt x="13" y="148"/>
                  </a:lnTo>
                  <a:lnTo>
                    <a:pt x="7" y="135"/>
                  </a:lnTo>
                  <a:lnTo>
                    <a:pt x="1" y="120"/>
                  </a:lnTo>
                  <a:lnTo>
                    <a:pt x="0" y="105"/>
                  </a:lnTo>
                  <a:lnTo>
                    <a:pt x="0" y="86"/>
                  </a:lnTo>
                  <a:lnTo>
                    <a:pt x="0" y="86"/>
                  </a:lnTo>
                  <a:lnTo>
                    <a:pt x="0" y="67"/>
                  </a:lnTo>
                  <a:lnTo>
                    <a:pt x="1" y="51"/>
                  </a:lnTo>
                  <a:lnTo>
                    <a:pt x="5" y="38"/>
                  </a:lnTo>
                  <a:lnTo>
                    <a:pt x="11" y="25"/>
                  </a:lnTo>
                  <a:lnTo>
                    <a:pt x="20" y="15"/>
                  </a:lnTo>
                  <a:lnTo>
                    <a:pt x="29" y="8"/>
                  </a:lnTo>
                  <a:lnTo>
                    <a:pt x="42" y="2"/>
                  </a:lnTo>
                  <a:lnTo>
                    <a:pt x="59" y="0"/>
                  </a:lnTo>
                  <a:close/>
                  <a:moveTo>
                    <a:pt x="59" y="148"/>
                  </a:moveTo>
                  <a:lnTo>
                    <a:pt x="59" y="148"/>
                  </a:lnTo>
                  <a:lnTo>
                    <a:pt x="67" y="146"/>
                  </a:lnTo>
                  <a:lnTo>
                    <a:pt x="74" y="144"/>
                  </a:lnTo>
                  <a:lnTo>
                    <a:pt x="78" y="138"/>
                  </a:lnTo>
                  <a:lnTo>
                    <a:pt x="82" y="133"/>
                  </a:lnTo>
                  <a:lnTo>
                    <a:pt x="85" y="123"/>
                  </a:lnTo>
                  <a:lnTo>
                    <a:pt x="85" y="112"/>
                  </a:lnTo>
                  <a:lnTo>
                    <a:pt x="87" y="86"/>
                  </a:lnTo>
                  <a:lnTo>
                    <a:pt x="87" y="86"/>
                  </a:lnTo>
                  <a:lnTo>
                    <a:pt x="85" y="62"/>
                  </a:lnTo>
                  <a:lnTo>
                    <a:pt x="85" y="51"/>
                  </a:lnTo>
                  <a:lnTo>
                    <a:pt x="82" y="41"/>
                  </a:lnTo>
                  <a:lnTo>
                    <a:pt x="78" y="34"/>
                  </a:lnTo>
                  <a:lnTo>
                    <a:pt x="74" y="30"/>
                  </a:lnTo>
                  <a:lnTo>
                    <a:pt x="67" y="26"/>
                  </a:lnTo>
                  <a:lnTo>
                    <a:pt x="59" y="25"/>
                  </a:lnTo>
                  <a:lnTo>
                    <a:pt x="59" y="25"/>
                  </a:lnTo>
                  <a:lnTo>
                    <a:pt x="52" y="26"/>
                  </a:lnTo>
                  <a:lnTo>
                    <a:pt x="44" y="30"/>
                  </a:lnTo>
                  <a:lnTo>
                    <a:pt x="41" y="34"/>
                  </a:lnTo>
                  <a:lnTo>
                    <a:pt x="37" y="41"/>
                  </a:lnTo>
                  <a:lnTo>
                    <a:pt x="35" y="51"/>
                  </a:lnTo>
                  <a:lnTo>
                    <a:pt x="33" y="62"/>
                  </a:lnTo>
                  <a:lnTo>
                    <a:pt x="31" y="86"/>
                  </a:lnTo>
                  <a:lnTo>
                    <a:pt x="31" y="86"/>
                  </a:lnTo>
                  <a:lnTo>
                    <a:pt x="33" y="112"/>
                  </a:lnTo>
                  <a:lnTo>
                    <a:pt x="35" y="123"/>
                  </a:lnTo>
                  <a:lnTo>
                    <a:pt x="37" y="133"/>
                  </a:lnTo>
                  <a:lnTo>
                    <a:pt x="41" y="138"/>
                  </a:lnTo>
                  <a:lnTo>
                    <a:pt x="44" y="144"/>
                  </a:lnTo>
                  <a:lnTo>
                    <a:pt x="52" y="146"/>
                  </a:lnTo>
                  <a:lnTo>
                    <a:pt x="59" y="14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70" name="Google Shape;270;p18"/>
            <p:cNvSpPr/>
            <p:nvPr/>
          </p:nvSpPr>
          <p:spPr>
            <a:xfrm>
              <a:off x="5276850" y="2306638"/>
              <a:ext cx="188913" cy="273050"/>
            </a:xfrm>
            <a:custGeom>
              <a:avLst/>
              <a:gdLst/>
              <a:ahLst/>
              <a:cxnLst/>
              <a:rect l="l" t="t" r="r" b="b"/>
              <a:pathLst>
                <a:path w="119" h="172" extrusionOk="0">
                  <a:moveTo>
                    <a:pt x="59" y="0"/>
                  </a:moveTo>
                  <a:lnTo>
                    <a:pt x="59" y="0"/>
                  </a:lnTo>
                  <a:lnTo>
                    <a:pt x="76" y="2"/>
                  </a:lnTo>
                  <a:lnTo>
                    <a:pt x="89" y="8"/>
                  </a:lnTo>
                  <a:lnTo>
                    <a:pt x="98" y="15"/>
                  </a:lnTo>
                  <a:lnTo>
                    <a:pt x="108" y="25"/>
                  </a:lnTo>
                  <a:lnTo>
                    <a:pt x="113" y="38"/>
                  </a:lnTo>
                  <a:lnTo>
                    <a:pt x="117" y="51"/>
                  </a:lnTo>
                  <a:lnTo>
                    <a:pt x="119" y="67"/>
                  </a:lnTo>
                  <a:lnTo>
                    <a:pt x="119" y="86"/>
                  </a:lnTo>
                  <a:lnTo>
                    <a:pt x="119" y="86"/>
                  </a:lnTo>
                  <a:lnTo>
                    <a:pt x="119" y="105"/>
                  </a:lnTo>
                  <a:lnTo>
                    <a:pt x="117" y="120"/>
                  </a:lnTo>
                  <a:lnTo>
                    <a:pt x="113" y="135"/>
                  </a:lnTo>
                  <a:lnTo>
                    <a:pt x="106" y="148"/>
                  </a:lnTo>
                  <a:lnTo>
                    <a:pt x="98" y="157"/>
                  </a:lnTo>
                  <a:lnTo>
                    <a:pt x="87" y="165"/>
                  </a:lnTo>
                  <a:lnTo>
                    <a:pt x="74" y="170"/>
                  </a:lnTo>
                  <a:lnTo>
                    <a:pt x="59" y="172"/>
                  </a:lnTo>
                  <a:lnTo>
                    <a:pt x="59" y="172"/>
                  </a:lnTo>
                  <a:lnTo>
                    <a:pt x="44" y="170"/>
                  </a:lnTo>
                  <a:lnTo>
                    <a:pt x="31" y="165"/>
                  </a:lnTo>
                  <a:lnTo>
                    <a:pt x="20" y="157"/>
                  </a:lnTo>
                  <a:lnTo>
                    <a:pt x="13" y="148"/>
                  </a:lnTo>
                  <a:lnTo>
                    <a:pt x="7" y="135"/>
                  </a:lnTo>
                  <a:lnTo>
                    <a:pt x="1" y="120"/>
                  </a:lnTo>
                  <a:lnTo>
                    <a:pt x="0" y="105"/>
                  </a:lnTo>
                  <a:lnTo>
                    <a:pt x="0" y="86"/>
                  </a:lnTo>
                  <a:lnTo>
                    <a:pt x="0" y="86"/>
                  </a:lnTo>
                  <a:lnTo>
                    <a:pt x="0" y="67"/>
                  </a:lnTo>
                  <a:lnTo>
                    <a:pt x="1" y="51"/>
                  </a:lnTo>
                  <a:lnTo>
                    <a:pt x="5" y="38"/>
                  </a:lnTo>
                  <a:lnTo>
                    <a:pt x="11" y="25"/>
                  </a:lnTo>
                  <a:lnTo>
                    <a:pt x="20" y="15"/>
                  </a:lnTo>
                  <a:lnTo>
                    <a:pt x="29" y="8"/>
                  </a:lnTo>
                  <a:lnTo>
                    <a:pt x="42" y="2"/>
                  </a:lnTo>
                  <a:lnTo>
                    <a:pt x="59"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71" name="Google Shape;271;p18"/>
            <p:cNvSpPr/>
            <p:nvPr/>
          </p:nvSpPr>
          <p:spPr>
            <a:xfrm>
              <a:off x="5326063" y="2346325"/>
              <a:ext cx="88900" cy="195263"/>
            </a:xfrm>
            <a:custGeom>
              <a:avLst/>
              <a:gdLst/>
              <a:ahLst/>
              <a:cxnLst/>
              <a:rect l="l" t="t" r="r" b="b"/>
              <a:pathLst>
                <a:path w="56" h="123" extrusionOk="0">
                  <a:moveTo>
                    <a:pt x="28" y="123"/>
                  </a:moveTo>
                  <a:lnTo>
                    <a:pt x="28" y="123"/>
                  </a:lnTo>
                  <a:lnTo>
                    <a:pt x="36" y="121"/>
                  </a:lnTo>
                  <a:lnTo>
                    <a:pt x="43" y="119"/>
                  </a:lnTo>
                  <a:lnTo>
                    <a:pt x="47" y="113"/>
                  </a:lnTo>
                  <a:lnTo>
                    <a:pt x="51" y="108"/>
                  </a:lnTo>
                  <a:lnTo>
                    <a:pt x="54" y="98"/>
                  </a:lnTo>
                  <a:lnTo>
                    <a:pt x="54" y="87"/>
                  </a:lnTo>
                  <a:lnTo>
                    <a:pt x="56" y="61"/>
                  </a:lnTo>
                  <a:lnTo>
                    <a:pt x="56" y="61"/>
                  </a:lnTo>
                  <a:lnTo>
                    <a:pt x="54" y="37"/>
                  </a:lnTo>
                  <a:lnTo>
                    <a:pt x="54" y="26"/>
                  </a:lnTo>
                  <a:lnTo>
                    <a:pt x="51" y="16"/>
                  </a:lnTo>
                  <a:lnTo>
                    <a:pt x="47" y="9"/>
                  </a:lnTo>
                  <a:lnTo>
                    <a:pt x="43" y="5"/>
                  </a:lnTo>
                  <a:lnTo>
                    <a:pt x="36" y="1"/>
                  </a:lnTo>
                  <a:lnTo>
                    <a:pt x="28" y="0"/>
                  </a:lnTo>
                  <a:lnTo>
                    <a:pt x="28" y="0"/>
                  </a:lnTo>
                  <a:lnTo>
                    <a:pt x="21" y="1"/>
                  </a:lnTo>
                  <a:lnTo>
                    <a:pt x="13" y="5"/>
                  </a:lnTo>
                  <a:lnTo>
                    <a:pt x="10" y="9"/>
                  </a:lnTo>
                  <a:lnTo>
                    <a:pt x="6" y="16"/>
                  </a:lnTo>
                  <a:lnTo>
                    <a:pt x="4" y="26"/>
                  </a:lnTo>
                  <a:lnTo>
                    <a:pt x="2" y="37"/>
                  </a:lnTo>
                  <a:lnTo>
                    <a:pt x="0" y="61"/>
                  </a:lnTo>
                  <a:lnTo>
                    <a:pt x="0" y="61"/>
                  </a:lnTo>
                  <a:lnTo>
                    <a:pt x="2" y="87"/>
                  </a:lnTo>
                  <a:lnTo>
                    <a:pt x="4" y="98"/>
                  </a:lnTo>
                  <a:lnTo>
                    <a:pt x="6" y="108"/>
                  </a:lnTo>
                  <a:lnTo>
                    <a:pt x="10" y="113"/>
                  </a:lnTo>
                  <a:lnTo>
                    <a:pt x="13" y="119"/>
                  </a:lnTo>
                  <a:lnTo>
                    <a:pt x="21" y="121"/>
                  </a:lnTo>
                  <a:lnTo>
                    <a:pt x="28" y="123"/>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72" name="Google Shape;272;p18"/>
            <p:cNvSpPr/>
            <p:nvPr/>
          </p:nvSpPr>
          <p:spPr>
            <a:xfrm>
              <a:off x="5507038" y="2306638"/>
              <a:ext cx="180975" cy="263525"/>
            </a:xfrm>
            <a:custGeom>
              <a:avLst/>
              <a:gdLst/>
              <a:ahLst/>
              <a:cxnLst/>
              <a:rect l="l" t="t" r="r" b="b"/>
              <a:pathLst>
                <a:path w="114" h="166" extrusionOk="0">
                  <a:moveTo>
                    <a:pt x="0" y="4"/>
                  </a:moveTo>
                  <a:lnTo>
                    <a:pt x="30" y="4"/>
                  </a:lnTo>
                  <a:lnTo>
                    <a:pt x="30" y="25"/>
                  </a:lnTo>
                  <a:lnTo>
                    <a:pt x="32" y="25"/>
                  </a:lnTo>
                  <a:lnTo>
                    <a:pt x="32" y="25"/>
                  </a:lnTo>
                  <a:lnTo>
                    <a:pt x="39" y="13"/>
                  </a:lnTo>
                  <a:lnTo>
                    <a:pt x="49" y="8"/>
                  </a:lnTo>
                  <a:lnTo>
                    <a:pt x="60" y="2"/>
                  </a:lnTo>
                  <a:lnTo>
                    <a:pt x="73" y="0"/>
                  </a:lnTo>
                  <a:lnTo>
                    <a:pt x="73" y="0"/>
                  </a:lnTo>
                  <a:lnTo>
                    <a:pt x="82" y="2"/>
                  </a:lnTo>
                  <a:lnTo>
                    <a:pt x="90" y="2"/>
                  </a:lnTo>
                  <a:lnTo>
                    <a:pt x="97" y="6"/>
                  </a:lnTo>
                  <a:lnTo>
                    <a:pt x="103" y="10"/>
                  </a:lnTo>
                  <a:lnTo>
                    <a:pt x="106" y="17"/>
                  </a:lnTo>
                  <a:lnTo>
                    <a:pt x="110" y="25"/>
                  </a:lnTo>
                  <a:lnTo>
                    <a:pt x="112" y="34"/>
                  </a:lnTo>
                  <a:lnTo>
                    <a:pt x="114" y="45"/>
                  </a:lnTo>
                  <a:lnTo>
                    <a:pt x="114" y="166"/>
                  </a:lnTo>
                  <a:lnTo>
                    <a:pt x="80" y="166"/>
                  </a:lnTo>
                  <a:lnTo>
                    <a:pt x="80" y="56"/>
                  </a:lnTo>
                  <a:lnTo>
                    <a:pt x="80" y="56"/>
                  </a:lnTo>
                  <a:lnTo>
                    <a:pt x="80" y="43"/>
                  </a:lnTo>
                  <a:lnTo>
                    <a:pt x="75" y="34"/>
                  </a:lnTo>
                  <a:lnTo>
                    <a:pt x="73" y="30"/>
                  </a:lnTo>
                  <a:lnTo>
                    <a:pt x="69" y="28"/>
                  </a:lnTo>
                  <a:lnTo>
                    <a:pt x="58" y="26"/>
                  </a:lnTo>
                  <a:lnTo>
                    <a:pt x="58" y="26"/>
                  </a:lnTo>
                  <a:lnTo>
                    <a:pt x="49" y="28"/>
                  </a:lnTo>
                  <a:lnTo>
                    <a:pt x="41" y="34"/>
                  </a:lnTo>
                  <a:lnTo>
                    <a:pt x="37" y="39"/>
                  </a:lnTo>
                  <a:lnTo>
                    <a:pt x="34" y="45"/>
                  </a:lnTo>
                  <a:lnTo>
                    <a:pt x="34" y="51"/>
                  </a:lnTo>
                  <a:lnTo>
                    <a:pt x="32" y="58"/>
                  </a:lnTo>
                  <a:lnTo>
                    <a:pt x="32" y="166"/>
                  </a:lnTo>
                  <a:lnTo>
                    <a:pt x="0" y="166"/>
                  </a:lnTo>
                  <a:lnTo>
                    <a:pt x="0" y="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73" name="Google Shape;273;p18"/>
            <p:cNvSpPr/>
            <p:nvPr/>
          </p:nvSpPr>
          <p:spPr>
            <a:xfrm>
              <a:off x="5718175" y="2227263"/>
              <a:ext cx="127000" cy="342900"/>
            </a:xfrm>
            <a:custGeom>
              <a:avLst/>
              <a:gdLst/>
              <a:ahLst/>
              <a:cxnLst/>
              <a:rect l="l" t="t" r="r" b="b"/>
              <a:pathLst>
                <a:path w="80" h="216" extrusionOk="0">
                  <a:moveTo>
                    <a:pt x="22" y="78"/>
                  </a:moveTo>
                  <a:lnTo>
                    <a:pt x="0" y="78"/>
                  </a:lnTo>
                  <a:lnTo>
                    <a:pt x="0" y="54"/>
                  </a:lnTo>
                  <a:lnTo>
                    <a:pt x="22" y="54"/>
                  </a:lnTo>
                  <a:lnTo>
                    <a:pt x="22" y="39"/>
                  </a:lnTo>
                  <a:lnTo>
                    <a:pt x="22" y="39"/>
                  </a:lnTo>
                  <a:lnTo>
                    <a:pt x="22" y="30"/>
                  </a:lnTo>
                  <a:lnTo>
                    <a:pt x="24" y="20"/>
                  </a:lnTo>
                  <a:lnTo>
                    <a:pt x="27" y="13"/>
                  </a:lnTo>
                  <a:lnTo>
                    <a:pt x="31" y="7"/>
                  </a:lnTo>
                  <a:lnTo>
                    <a:pt x="39" y="4"/>
                  </a:lnTo>
                  <a:lnTo>
                    <a:pt x="44" y="2"/>
                  </a:lnTo>
                  <a:lnTo>
                    <a:pt x="54" y="0"/>
                  </a:lnTo>
                  <a:lnTo>
                    <a:pt x="63" y="0"/>
                  </a:lnTo>
                  <a:lnTo>
                    <a:pt x="63" y="0"/>
                  </a:lnTo>
                  <a:lnTo>
                    <a:pt x="80" y="0"/>
                  </a:lnTo>
                  <a:lnTo>
                    <a:pt x="80" y="26"/>
                  </a:lnTo>
                  <a:lnTo>
                    <a:pt x="72" y="26"/>
                  </a:lnTo>
                  <a:lnTo>
                    <a:pt x="72" y="26"/>
                  </a:lnTo>
                  <a:lnTo>
                    <a:pt x="63" y="26"/>
                  </a:lnTo>
                  <a:lnTo>
                    <a:pt x="57" y="30"/>
                  </a:lnTo>
                  <a:lnTo>
                    <a:pt x="55" y="33"/>
                  </a:lnTo>
                  <a:lnTo>
                    <a:pt x="54" y="41"/>
                  </a:lnTo>
                  <a:lnTo>
                    <a:pt x="54" y="54"/>
                  </a:lnTo>
                  <a:lnTo>
                    <a:pt x="80" y="54"/>
                  </a:lnTo>
                  <a:lnTo>
                    <a:pt x="80" y="78"/>
                  </a:lnTo>
                  <a:lnTo>
                    <a:pt x="54" y="78"/>
                  </a:lnTo>
                  <a:lnTo>
                    <a:pt x="54" y="216"/>
                  </a:lnTo>
                  <a:lnTo>
                    <a:pt x="22" y="216"/>
                  </a:lnTo>
                  <a:lnTo>
                    <a:pt x="22" y="7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74" name="Google Shape;274;p18"/>
            <p:cNvSpPr/>
            <p:nvPr/>
          </p:nvSpPr>
          <p:spPr>
            <a:xfrm>
              <a:off x="5862638" y="2306638"/>
              <a:ext cx="185738" cy="273050"/>
            </a:xfrm>
            <a:custGeom>
              <a:avLst/>
              <a:gdLst/>
              <a:ahLst/>
              <a:cxnLst/>
              <a:rect l="l" t="t" r="r" b="b"/>
              <a:pathLst>
                <a:path w="117" h="172" extrusionOk="0">
                  <a:moveTo>
                    <a:pt x="32" y="90"/>
                  </a:moveTo>
                  <a:lnTo>
                    <a:pt x="32" y="99"/>
                  </a:lnTo>
                  <a:lnTo>
                    <a:pt x="32" y="99"/>
                  </a:lnTo>
                  <a:lnTo>
                    <a:pt x="34" y="116"/>
                  </a:lnTo>
                  <a:lnTo>
                    <a:pt x="34" y="125"/>
                  </a:lnTo>
                  <a:lnTo>
                    <a:pt x="37" y="133"/>
                  </a:lnTo>
                  <a:lnTo>
                    <a:pt x="39" y="138"/>
                  </a:lnTo>
                  <a:lnTo>
                    <a:pt x="45" y="144"/>
                  </a:lnTo>
                  <a:lnTo>
                    <a:pt x="50" y="148"/>
                  </a:lnTo>
                  <a:lnTo>
                    <a:pt x="60" y="150"/>
                  </a:lnTo>
                  <a:lnTo>
                    <a:pt x="60" y="150"/>
                  </a:lnTo>
                  <a:lnTo>
                    <a:pt x="67" y="148"/>
                  </a:lnTo>
                  <a:lnTo>
                    <a:pt x="73" y="144"/>
                  </a:lnTo>
                  <a:lnTo>
                    <a:pt x="78" y="140"/>
                  </a:lnTo>
                  <a:lnTo>
                    <a:pt x="80" y="135"/>
                  </a:lnTo>
                  <a:lnTo>
                    <a:pt x="84" y="122"/>
                  </a:lnTo>
                  <a:lnTo>
                    <a:pt x="86" y="112"/>
                  </a:lnTo>
                  <a:lnTo>
                    <a:pt x="116" y="112"/>
                  </a:lnTo>
                  <a:lnTo>
                    <a:pt x="116" y="112"/>
                  </a:lnTo>
                  <a:lnTo>
                    <a:pt x="116" y="125"/>
                  </a:lnTo>
                  <a:lnTo>
                    <a:pt x="112" y="137"/>
                  </a:lnTo>
                  <a:lnTo>
                    <a:pt x="106" y="148"/>
                  </a:lnTo>
                  <a:lnTo>
                    <a:pt x="101" y="155"/>
                  </a:lnTo>
                  <a:lnTo>
                    <a:pt x="93" y="163"/>
                  </a:lnTo>
                  <a:lnTo>
                    <a:pt x="82" y="166"/>
                  </a:lnTo>
                  <a:lnTo>
                    <a:pt x="71" y="170"/>
                  </a:lnTo>
                  <a:lnTo>
                    <a:pt x="60" y="172"/>
                  </a:lnTo>
                  <a:lnTo>
                    <a:pt x="60" y="172"/>
                  </a:lnTo>
                  <a:lnTo>
                    <a:pt x="48" y="170"/>
                  </a:lnTo>
                  <a:lnTo>
                    <a:pt x="39" y="168"/>
                  </a:lnTo>
                  <a:lnTo>
                    <a:pt x="28" y="165"/>
                  </a:lnTo>
                  <a:lnTo>
                    <a:pt x="19" y="157"/>
                  </a:lnTo>
                  <a:lnTo>
                    <a:pt x="11" y="148"/>
                  </a:lnTo>
                  <a:lnTo>
                    <a:pt x="6" y="133"/>
                  </a:lnTo>
                  <a:lnTo>
                    <a:pt x="2" y="114"/>
                  </a:lnTo>
                  <a:lnTo>
                    <a:pt x="0" y="88"/>
                  </a:lnTo>
                  <a:lnTo>
                    <a:pt x="0" y="88"/>
                  </a:lnTo>
                  <a:lnTo>
                    <a:pt x="0" y="73"/>
                  </a:lnTo>
                  <a:lnTo>
                    <a:pt x="2" y="56"/>
                  </a:lnTo>
                  <a:lnTo>
                    <a:pt x="6" y="41"/>
                  </a:lnTo>
                  <a:lnTo>
                    <a:pt x="11" y="28"/>
                  </a:lnTo>
                  <a:lnTo>
                    <a:pt x="19" y="17"/>
                  </a:lnTo>
                  <a:lnTo>
                    <a:pt x="28" y="8"/>
                  </a:lnTo>
                  <a:lnTo>
                    <a:pt x="35" y="6"/>
                  </a:lnTo>
                  <a:lnTo>
                    <a:pt x="43" y="2"/>
                  </a:lnTo>
                  <a:lnTo>
                    <a:pt x="60" y="0"/>
                  </a:lnTo>
                  <a:lnTo>
                    <a:pt x="60" y="0"/>
                  </a:lnTo>
                  <a:lnTo>
                    <a:pt x="75" y="2"/>
                  </a:lnTo>
                  <a:lnTo>
                    <a:pt x="88" y="6"/>
                  </a:lnTo>
                  <a:lnTo>
                    <a:pt x="97" y="11"/>
                  </a:lnTo>
                  <a:lnTo>
                    <a:pt x="104" y="19"/>
                  </a:lnTo>
                  <a:lnTo>
                    <a:pt x="110" y="30"/>
                  </a:lnTo>
                  <a:lnTo>
                    <a:pt x="114" y="43"/>
                  </a:lnTo>
                  <a:lnTo>
                    <a:pt x="116" y="56"/>
                  </a:lnTo>
                  <a:lnTo>
                    <a:pt x="117" y="73"/>
                  </a:lnTo>
                  <a:lnTo>
                    <a:pt x="117" y="90"/>
                  </a:lnTo>
                  <a:lnTo>
                    <a:pt x="32" y="90"/>
                  </a:lnTo>
                  <a:close/>
                  <a:moveTo>
                    <a:pt x="84" y="67"/>
                  </a:moveTo>
                  <a:lnTo>
                    <a:pt x="84" y="60"/>
                  </a:lnTo>
                  <a:lnTo>
                    <a:pt x="84" y="60"/>
                  </a:lnTo>
                  <a:lnTo>
                    <a:pt x="82" y="45"/>
                  </a:lnTo>
                  <a:lnTo>
                    <a:pt x="78" y="34"/>
                  </a:lnTo>
                  <a:lnTo>
                    <a:pt x="75" y="28"/>
                  </a:lnTo>
                  <a:lnTo>
                    <a:pt x="71" y="26"/>
                  </a:lnTo>
                  <a:lnTo>
                    <a:pt x="65" y="25"/>
                  </a:lnTo>
                  <a:lnTo>
                    <a:pt x="60" y="23"/>
                  </a:lnTo>
                  <a:lnTo>
                    <a:pt x="60" y="23"/>
                  </a:lnTo>
                  <a:lnTo>
                    <a:pt x="52" y="25"/>
                  </a:lnTo>
                  <a:lnTo>
                    <a:pt x="47" y="26"/>
                  </a:lnTo>
                  <a:lnTo>
                    <a:pt x="41" y="30"/>
                  </a:lnTo>
                  <a:lnTo>
                    <a:pt x="37" y="36"/>
                  </a:lnTo>
                  <a:lnTo>
                    <a:pt x="35" y="41"/>
                  </a:lnTo>
                  <a:lnTo>
                    <a:pt x="34" y="49"/>
                  </a:lnTo>
                  <a:lnTo>
                    <a:pt x="32" y="64"/>
                  </a:lnTo>
                  <a:lnTo>
                    <a:pt x="32" y="67"/>
                  </a:lnTo>
                  <a:lnTo>
                    <a:pt x="84" y="67"/>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75" name="Google Shape;275;p18"/>
            <p:cNvSpPr/>
            <p:nvPr/>
          </p:nvSpPr>
          <p:spPr>
            <a:xfrm>
              <a:off x="6091238" y="2306638"/>
              <a:ext cx="123825" cy="263525"/>
            </a:xfrm>
            <a:custGeom>
              <a:avLst/>
              <a:gdLst/>
              <a:ahLst/>
              <a:cxnLst/>
              <a:rect l="l" t="t" r="r" b="b"/>
              <a:pathLst>
                <a:path w="78" h="166" extrusionOk="0">
                  <a:moveTo>
                    <a:pt x="0" y="4"/>
                  </a:moveTo>
                  <a:lnTo>
                    <a:pt x="31" y="4"/>
                  </a:lnTo>
                  <a:lnTo>
                    <a:pt x="31" y="30"/>
                  </a:lnTo>
                  <a:lnTo>
                    <a:pt x="33" y="30"/>
                  </a:lnTo>
                  <a:lnTo>
                    <a:pt x="33" y="30"/>
                  </a:lnTo>
                  <a:lnTo>
                    <a:pt x="39" y="17"/>
                  </a:lnTo>
                  <a:lnTo>
                    <a:pt x="48" y="8"/>
                  </a:lnTo>
                  <a:lnTo>
                    <a:pt x="57" y="2"/>
                  </a:lnTo>
                  <a:lnTo>
                    <a:pt x="70" y="0"/>
                  </a:lnTo>
                  <a:lnTo>
                    <a:pt x="70" y="0"/>
                  </a:lnTo>
                  <a:lnTo>
                    <a:pt x="78" y="2"/>
                  </a:lnTo>
                  <a:lnTo>
                    <a:pt x="78" y="36"/>
                  </a:lnTo>
                  <a:lnTo>
                    <a:pt x="78" y="36"/>
                  </a:lnTo>
                  <a:lnTo>
                    <a:pt x="65" y="34"/>
                  </a:lnTo>
                  <a:lnTo>
                    <a:pt x="65" y="34"/>
                  </a:lnTo>
                  <a:lnTo>
                    <a:pt x="54" y="34"/>
                  </a:lnTo>
                  <a:lnTo>
                    <a:pt x="48" y="38"/>
                  </a:lnTo>
                  <a:lnTo>
                    <a:pt x="42" y="39"/>
                  </a:lnTo>
                  <a:lnTo>
                    <a:pt x="39" y="45"/>
                  </a:lnTo>
                  <a:lnTo>
                    <a:pt x="35" y="51"/>
                  </a:lnTo>
                  <a:lnTo>
                    <a:pt x="33" y="60"/>
                  </a:lnTo>
                  <a:lnTo>
                    <a:pt x="31" y="69"/>
                  </a:lnTo>
                  <a:lnTo>
                    <a:pt x="31" y="166"/>
                  </a:lnTo>
                  <a:lnTo>
                    <a:pt x="0" y="166"/>
                  </a:lnTo>
                  <a:lnTo>
                    <a:pt x="0" y="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76" name="Google Shape;276;p18"/>
            <p:cNvSpPr/>
            <p:nvPr/>
          </p:nvSpPr>
          <p:spPr>
            <a:xfrm>
              <a:off x="6229350" y="2306638"/>
              <a:ext cx="187325" cy="273050"/>
            </a:xfrm>
            <a:custGeom>
              <a:avLst/>
              <a:gdLst/>
              <a:ahLst/>
              <a:cxnLst/>
              <a:rect l="l" t="t" r="r" b="b"/>
              <a:pathLst>
                <a:path w="118" h="172" extrusionOk="0">
                  <a:moveTo>
                    <a:pt x="34" y="90"/>
                  </a:moveTo>
                  <a:lnTo>
                    <a:pt x="34" y="99"/>
                  </a:lnTo>
                  <a:lnTo>
                    <a:pt x="34" y="99"/>
                  </a:lnTo>
                  <a:lnTo>
                    <a:pt x="34" y="116"/>
                  </a:lnTo>
                  <a:lnTo>
                    <a:pt x="36" y="125"/>
                  </a:lnTo>
                  <a:lnTo>
                    <a:pt x="38" y="133"/>
                  </a:lnTo>
                  <a:lnTo>
                    <a:pt x="41" y="138"/>
                  </a:lnTo>
                  <a:lnTo>
                    <a:pt x="47" y="144"/>
                  </a:lnTo>
                  <a:lnTo>
                    <a:pt x="53" y="148"/>
                  </a:lnTo>
                  <a:lnTo>
                    <a:pt x="60" y="150"/>
                  </a:lnTo>
                  <a:lnTo>
                    <a:pt x="60" y="150"/>
                  </a:lnTo>
                  <a:lnTo>
                    <a:pt x="67" y="148"/>
                  </a:lnTo>
                  <a:lnTo>
                    <a:pt x="75" y="144"/>
                  </a:lnTo>
                  <a:lnTo>
                    <a:pt x="79" y="140"/>
                  </a:lnTo>
                  <a:lnTo>
                    <a:pt x="82" y="135"/>
                  </a:lnTo>
                  <a:lnTo>
                    <a:pt x="86" y="122"/>
                  </a:lnTo>
                  <a:lnTo>
                    <a:pt x="86" y="112"/>
                  </a:lnTo>
                  <a:lnTo>
                    <a:pt x="118" y="112"/>
                  </a:lnTo>
                  <a:lnTo>
                    <a:pt x="118" y="112"/>
                  </a:lnTo>
                  <a:lnTo>
                    <a:pt x="116" y="125"/>
                  </a:lnTo>
                  <a:lnTo>
                    <a:pt x="114" y="137"/>
                  </a:lnTo>
                  <a:lnTo>
                    <a:pt x="108" y="148"/>
                  </a:lnTo>
                  <a:lnTo>
                    <a:pt x="101" y="155"/>
                  </a:lnTo>
                  <a:lnTo>
                    <a:pt x="94" y="163"/>
                  </a:lnTo>
                  <a:lnTo>
                    <a:pt x="84" y="166"/>
                  </a:lnTo>
                  <a:lnTo>
                    <a:pt x="73" y="170"/>
                  </a:lnTo>
                  <a:lnTo>
                    <a:pt x="60" y="172"/>
                  </a:lnTo>
                  <a:lnTo>
                    <a:pt x="60" y="172"/>
                  </a:lnTo>
                  <a:lnTo>
                    <a:pt x="51" y="170"/>
                  </a:lnTo>
                  <a:lnTo>
                    <a:pt x="39" y="168"/>
                  </a:lnTo>
                  <a:lnTo>
                    <a:pt x="30" y="165"/>
                  </a:lnTo>
                  <a:lnTo>
                    <a:pt x="21" y="157"/>
                  </a:lnTo>
                  <a:lnTo>
                    <a:pt x="13" y="148"/>
                  </a:lnTo>
                  <a:lnTo>
                    <a:pt x="6" y="133"/>
                  </a:lnTo>
                  <a:lnTo>
                    <a:pt x="2" y="114"/>
                  </a:lnTo>
                  <a:lnTo>
                    <a:pt x="0" y="88"/>
                  </a:lnTo>
                  <a:lnTo>
                    <a:pt x="0" y="88"/>
                  </a:lnTo>
                  <a:lnTo>
                    <a:pt x="2" y="73"/>
                  </a:lnTo>
                  <a:lnTo>
                    <a:pt x="4" y="56"/>
                  </a:lnTo>
                  <a:lnTo>
                    <a:pt x="6" y="41"/>
                  </a:lnTo>
                  <a:lnTo>
                    <a:pt x="11" y="28"/>
                  </a:lnTo>
                  <a:lnTo>
                    <a:pt x="19" y="17"/>
                  </a:lnTo>
                  <a:lnTo>
                    <a:pt x="30" y="8"/>
                  </a:lnTo>
                  <a:lnTo>
                    <a:pt x="36" y="6"/>
                  </a:lnTo>
                  <a:lnTo>
                    <a:pt x="43" y="2"/>
                  </a:lnTo>
                  <a:lnTo>
                    <a:pt x="60" y="0"/>
                  </a:lnTo>
                  <a:lnTo>
                    <a:pt x="60" y="0"/>
                  </a:lnTo>
                  <a:lnTo>
                    <a:pt x="77" y="2"/>
                  </a:lnTo>
                  <a:lnTo>
                    <a:pt x="88" y="6"/>
                  </a:lnTo>
                  <a:lnTo>
                    <a:pt x="99" y="11"/>
                  </a:lnTo>
                  <a:lnTo>
                    <a:pt x="107" y="19"/>
                  </a:lnTo>
                  <a:lnTo>
                    <a:pt x="112" y="30"/>
                  </a:lnTo>
                  <a:lnTo>
                    <a:pt x="116" y="43"/>
                  </a:lnTo>
                  <a:lnTo>
                    <a:pt x="118" y="56"/>
                  </a:lnTo>
                  <a:lnTo>
                    <a:pt x="118" y="73"/>
                  </a:lnTo>
                  <a:lnTo>
                    <a:pt x="118" y="90"/>
                  </a:lnTo>
                  <a:lnTo>
                    <a:pt x="34" y="90"/>
                  </a:lnTo>
                  <a:close/>
                  <a:moveTo>
                    <a:pt x="86" y="67"/>
                  </a:moveTo>
                  <a:lnTo>
                    <a:pt x="86" y="60"/>
                  </a:lnTo>
                  <a:lnTo>
                    <a:pt x="86" y="60"/>
                  </a:lnTo>
                  <a:lnTo>
                    <a:pt x="84" y="45"/>
                  </a:lnTo>
                  <a:lnTo>
                    <a:pt x="80" y="34"/>
                  </a:lnTo>
                  <a:lnTo>
                    <a:pt x="77" y="28"/>
                  </a:lnTo>
                  <a:lnTo>
                    <a:pt x="73" y="26"/>
                  </a:lnTo>
                  <a:lnTo>
                    <a:pt x="67" y="25"/>
                  </a:lnTo>
                  <a:lnTo>
                    <a:pt x="60" y="23"/>
                  </a:lnTo>
                  <a:lnTo>
                    <a:pt x="60" y="23"/>
                  </a:lnTo>
                  <a:lnTo>
                    <a:pt x="53" y="25"/>
                  </a:lnTo>
                  <a:lnTo>
                    <a:pt x="47" y="26"/>
                  </a:lnTo>
                  <a:lnTo>
                    <a:pt x="43" y="30"/>
                  </a:lnTo>
                  <a:lnTo>
                    <a:pt x="39" y="36"/>
                  </a:lnTo>
                  <a:lnTo>
                    <a:pt x="36" y="41"/>
                  </a:lnTo>
                  <a:lnTo>
                    <a:pt x="34" y="49"/>
                  </a:lnTo>
                  <a:lnTo>
                    <a:pt x="34" y="64"/>
                  </a:lnTo>
                  <a:lnTo>
                    <a:pt x="34" y="67"/>
                  </a:lnTo>
                  <a:lnTo>
                    <a:pt x="86" y="67"/>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77" name="Google Shape;277;p18"/>
            <p:cNvSpPr/>
            <p:nvPr/>
          </p:nvSpPr>
          <p:spPr>
            <a:xfrm>
              <a:off x="6457950" y="2306638"/>
              <a:ext cx="180975" cy="263525"/>
            </a:xfrm>
            <a:custGeom>
              <a:avLst/>
              <a:gdLst/>
              <a:ahLst/>
              <a:cxnLst/>
              <a:rect l="l" t="t" r="r" b="b"/>
              <a:pathLst>
                <a:path w="114" h="166" extrusionOk="0">
                  <a:moveTo>
                    <a:pt x="0" y="4"/>
                  </a:moveTo>
                  <a:lnTo>
                    <a:pt x="32" y="4"/>
                  </a:lnTo>
                  <a:lnTo>
                    <a:pt x="32" y="25"/>
                  </a:lnTo>
                  <a:lnTo>
                    <a:pt x="32" y="25"/>
                  </a:lnTo>
                  <a:lnTo>
                    <a:pt x="32" y="25"/>
                  </a:lnTo>
                  <a:lnTo>
                    <a:pt x="39" y="13"/>
                  </a:lnTo>
                  <a:lnTo>
                    <a:pt x="50" y="8"/>
                  </a:lnTo>
                  <a:lnTo>
                    <a:pt x="62" y="2"/>
                  </a:lnTo>
                  <a:lnTo>
                    <a:pt x="75" y="0"/>
                  </a:lnTo>
                  <a:lnTo>
                    <a:pt x="75" y="0"/>
                  </a:lnTo>
                  <a:lnTo>
                    <a:pt x="82" y="2"/>
                  </a:lnTo>
                  <a:lnTo>
                    <a:pt x="91" y="2"/>
                  </a:lnTo>
                  <a:lnTo>
                    <a:pt x="97" y="6"/>
                  </a:lnTo>
                  <a:lnTo>
                    <a:pt x="103" y="10"/>
                  </a:lnTo>
                  <a:lnTo>
                    <a:pt x="108" y="17"/>
                  </a:lnTo>
                  <a:lnTo>
                    <a:pt x="112" y="25"/>
                  </a:lnTo>
                  <a:lnTo>
                    <a:pt x="114" y="34"/>
                  </a:lnTo>
                  <a:lnTo>
                    <a:pt x="114" y="45"/>
                  </a:lnTo>
                  <a:lnTo>
                    <a:pt x="114" y="166"/>
                  </a:lnTo>
                  <a:lnTo>
                    <a:pt x="82" y="166"/>
                  </a:lnTo>
                  <a:lnTo>
                    <a:pt x="82" y="56"/>
                  </a:lnTo>
                  <a:lnTo>
                    <a:pt x="82" y="56"/>
                  </a:lnTo>
                  <a:lnTo>
                    <a:pt x="80" y="43"/>
                  </a:lnTo>
                  <a:lnTo>
                    <a:pt x="76" y="34"/>
                  </a:lnTo>
                  <a:lnTo>
                    <a:pt x="73" y="30"/>
                  </a:lnTo>
                  <a:lnTo>
                    <a:pt x="69" y="28"/>
                  </a:lnTo>
                  <a:lnTo>
                    <a:pt x="60" y="26"/>
                  </a:lnTo>
                  <a:lnTo>
                    <a:pt x="60" y="26"/>
                  </a:lnTo>
                  <a:lnTo>
                    <a:pt x="50" y="28"/>
                  </a:lnTo>
                  <a:lnTo>
                    <a:pt x="41" y="34"/>
                  </a:lnTo>
                  <a:lnTo>
                    <a:pt x="37" y="39"/>
                  </a:lnTo>
                  <a:lnTo>
                    <a:pt x="35" y="45"/>
                  </a:lnTo>
                  <a:lnTo>
                    <a:pt x="34" y="51"/>
                  </a:lnTo>
                  <a:lnTo>
                    <a:pt x="34" y="58"/>
                  </a:lnTo>
                  <a:lnTo>
                    <a:pt x="34" y="166"/>
                  </a:lnTo>
                  <a:lnTo>
                    <a:pt x="0" y="166"/>
                  </a:lnTo>
                  <a:lnTo>
                    <a:pt x="0" y="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78" name="Google Shape;278;p18"/>
            <p:cNvSpPr/>
            <p:nvPr/>
          </p:nvSpPr>
          <p:spPr>
            <a:xfrm>
              <a:off x="6680200" y="2306638"/>
              <a:ext cx="184150" cy="269875"/>
            </a:xfrm>
            <a:custGeom>
              <a:avLst/>
              <a:gdLst/>
              <a:ahLst/>
              <a:cxnLst/>
              <a:rect l="l" t="t" r="r" b="b"/>
              <a:pathLst>
                <a:path w="116" h="170" extrusionOk="0">
                  <a:moveTo>
                    <a:pt x="116" y="109"/>
                  </a:moveTo>
                  <a:lnTo>
                    <a:pt x="116" y="109"/>
                  </a:lnTo>
                  <a:lnTo>
                    <a:pt x="114" y="122"/>
                  </a:lnTo>
                  <a:lnTo>
                    <a:pt x="110" y="135"/>
                  </a:lnTo>
                  <a:lnTo>
                    <a:pt x="106" y="144"/>
                  </a:lnTo>
                  <a:lnTo>
                    <a:pt x="101" y="153"/>
                  </a:lnTo>
                  <a:lnTo>
                    <a:pt x="93" y="161"/>
                  </a:lnTo>
                  <a:lnTo>
                    <a:pt x="84" y="166"/>
                  </a:lnTo>
                  <a:lnTo>
                    <a:pt x="73" y="170"/>
                  </a:lnTo>
                  <a:lnTo>
                    <a:pt x="60" y="170"/>
                  </a:lnTo>
                  <a:lnTo>
                    <a:pt x="60" y="170"/>
                  </a:lnTo>
                  <a:lnTo>
                    <a:pt x="43" y="170"/>
                  </a:lnTo>
                  <a:lnTo>
                    <a:pt x="30" y="165"/>
                  </a:lnTo>
                  <a:lnTo>
                    <a:pt x="20" y="157"/>
                  </a:lnTo>
                  <a:lnTo>
                    <a:pt x="11" y="148"/>
                  </a:lnTo>
                  <a:lnTo>
                    <a:pt x="5" y="135"/>
                  </a:lnTo>
                  <a:lnTo>
                    <a:pt x="2" y="120"/>
                  </a:lnTo>
                  <a:lnTo>
                    <a:pt x="0" y="105"/>
                  </a:lnTo>
                  <a:lnTo>
                    <a:pt x="0" y="86"/>
                  </a:lnTo>
                  <a:lnTo>
                    <a:pt x="0" y="86"/>
                  </a:lnTo>
                  <a:lnTo>
                    <a:pt x="0" y="67"/>
                  </a:lnTo>
                  <a:lnTo>
                    <a:pt x="2" y="51"/>
                  </a:lnTo>
                  <a:lnTo>
                    <a:pt x="5" y="38"/>
                  </a:lnTo>
                  <a:lnTo>
                    <a:pt x="11" y="25"/>
                  </a:lnTo>
                  <a:lnTo>
                    <a:pt x="20" y="15"/>
                  </a:lnTo>
                  <a:lnTo>
                    <a:pt x="30" y="8"/>
                  </a:lnTo>
                  <a:lnTo>
                    <a:pt x="43" y="2"/>
                  </a:lnTo>
                  <a:lnTo>
                    <a:pt x="60" y="0"/>
                  </a:lnTo>
                  <a:lnTo>
                    <a:pt x="60" y="0"/>
                  </a:lnTo>
                  <a:lnTo>
                    <a:pt x="76" y="2"/>
                  </a:lnTo>
                  <a:lnTo>
                    <a:pt x="89" y="6"/>
                  </a:lnTo>
                  <a:lnTo>
                    <a:pt x="99" y="13"/>
                  </a:lnTo>
                  <a:lnTo>
                    <a:pt x="106" y="23"/>
                  </a:lnTo>
                  <a:lnTo>
                    <a:pt x="110" y="32"/>
                  </a:lnTo>
                  <a:lnTo>
                    <a:pt x="114" y="41"/>
                  </a:lnTo>
                  <a:lnTo>
                    <a:pt x="116" y="58"/>
                  </a:lnTo>
                  <a:lnTo>
                    <a:pt x="82" y="58"/>
                  </a:lnTo>
                  <a:lnTo>
                    <a:pt x="82" y="58"/>
                  </a:lnTo>
                  <a:lnTo>
                    <a:pt x="82" y="47"/>
                  </a:lnTo>
                  <a:lnTo>
                    <a:pt x="78" y="36"/>
                  </a:lnTo>
                  <a:lnTo>
                    <a:pt x="74" y="32"/>
                  </a:lnTo>
                  <a:lnTo>
                    <a:pt x="71" y="28"/>
                  </a:lnTo>
                  <a:lnTo>
                    <a:pt x="65" y="25"/>
                  </a:lnTo>
                  <a:lnTo>
                    <a:pt x="60" y="25"/>
                  </a:lnTo>
                  <a:lnTo>
                    <a:pt x="60" y="25"/>
                  </a:lnTo>
                  <a:lnTo>
                    <a:pt x="52" y="26"/>
                  </a:lnTo>
                  <a:lnTo>
                    <a:pt x="45" y="30"/>
                  </a:lnTo>
                  <a:lnTo>
                    <a:pt x="41" y="34"/>
                  </a:lnTo>
                  <a:lnTo>
                    <a:pt x="37" y="41"/>
                  </a:lnTo>
                  <a:lnTo>
                    <a:pt x="33" y="51"/>
                  </a:lnTo>
                  <a:lnTo>
                    <a:pt x="33" y="62"/>
                  </a:lnTo>
                  <a:lnTo>
                    <a:pt x="32" y="86"/>
                  </a:lnTo>
                  <a:lnTo>
                    <a:pt x="32" y="86"/>
                  </a:lnTo>
                  <a:lnTo>
                    <a:pt x="33" y="110"/>
                  </a:lnTo>
                  <a:lnTo>
                    <a:pt x="33" y="122"/>
                  </a:lnTo>
                  <a:lnTo>
                    <a:pt x="37" y="129"/>
                  </a:lnTo>
                  <a:lnTo>
                    <a:pt x="41" y="137"/>
                  </a:lnTo>
                  <a:lnTo>
                    <a:pt x="45" y="142"/>
                  </a:lnTo>
                  <a:lnTo>
                    <a:pt x="52" y="146"/>
                  </a:lnTo>
                  <a:lnTo>
                    <a:pt x="60" y="148"/>
                  </a:lnTo>
                  <a:lnTo>
                    <a:pt x="60" y="148"/>
                  </a:lnTo>
                  <a:lnTo>
                    <a:pt x="65" y="146"/>
                  </a:lnTo>
                  <a:lnTo>
                    <a:pt x="71" y="144"/>
                  </a:lnTo>
                  <a:lnTo>
                    <a:pt x="74" y="140"/>
                  </a:lnTo>
                  <a:lnTo>
                    <a:pt x="78" y="137"/>
                  </a:lnTo>
                  <a:lnTo>
                    <a:pt x="82" y="131"/>
                  </a:lnTo>
                  <a:lnTo>
                    <a:pt x="82" y="123"/>
                  </a:lnTo>
                  <a:lnTo>
                    <a:pt x="84" y="109"/>
                  </a:lnTo>
                  <a:lnTo>
                    <a:pt x="116" y="10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79" name="Google Shape;279;p18"/>
            <p:cNvSpPr/>
            <p:nvPr/>
          </p:nvSpPr>
          <p:spPr>
            <a:xfrm>
              <a:off x="6892925" y="2306638"/>
              <a:ext cx="187325" cy="273050"/>
            </a:xfrm>
            <a:custGeom>
              <a:avLst/>
              <a:gdLst/>
              <a:ahLst/>
              <a:cxnLst/>
              <a:rect l="l" t="t" r="r" b="b"/>
              <a:pathLst>
                <a:path w="118" h="172" extrusionOk="0">
                  <a:moveTo>
                    <a:pt x="34" y="90"/>
                  </a:moveTo>
                  <a:lnTo>
                    <a:pt x="34" y="99"/>
                  </a:lnTo>
                  <a:lnTo>
                    <a:pt x="34" y="99"/>
                  </a:lnTo>
                  <a:lnTo>
                    <a:pt x="34" y="116"/>
                  </a:lnTo>
                  <a:lnTo>
                    <a:pt x="36" y="125"/>
                  </a:lnTo>
                  <a:lnTo>
                    <a:pt x="38" y="133"/>
                  </a:lnTo>
                  <a:lnTo>
                    <a:pt x="41" y="138"/>
                  </a:lnTo>
                  <a:lnTo>
                    <a:pt x="45" y="144"/>
                  </a:lnTo>
                  <a:lnTo>
                    <a:pt x="52" y="148"/>
                  </a:lnTo>
                  <a:lnTo>
                    <a:pt x="60" y="150"/>
                  </a:lnTo>
                  <a:lnTo>
                    <a:pt x="60" y="150"/>
                  </a:lnTo>
                  <a:lnTo>
                    <a:pt x="67" y="148"/>
                  </a:lnTo>
                  <a:lnTo>
                    <a:pt x="75" y="144"/>
                  </a:lnTo>
                  <a:lnTo>
                    <a:pt x="79" y="140"/>
                  </a:lnTo>
                  <a:lnTo>
                    <a:pt x="82" y="135"/>
                  </a:lnTo>
                  <a:lnTo>
                    <a:pt x="86" y="122"/>
                  </a:lnTo>
                  <a:lnTo>
                    <a:pt x="86" y="112"/>
                  </a:lnTo>
                  <a:lnTo>
                    <a:pt x="116" y="112"/>
                  </a:lnTo>
                  <a:lnTo>
                    <a:pt x="116" y="112"/>
                  </a:lnTo>
                  <a:lnTo>
                    <a:pt x="116" y="125"/>
                  </a:lnTo>
                  <a:lnTo>
                    <a:pt x="112" y="137"/>
                  </a:lnTo>
                  <a:lnTo>
                    <a:pt x="108" y="148"/>
                  </a:lnTo>
                  <a:lnTo>
                    <a:pt x="101" y="155"/>
                  </a:lnTo>
                  <a:lnTo>
                    <a:pt x="93" y="163"/>
                  </a:lnTo>
                  <a:lnTo>
                    <a:pt x="84" y="166"/>
                  </a:lnTo>
                  <a:lnTo>
                    <a:pt x="73" y="170"/>
                  </a:lnTo>
                  <a:lnTo>
                    <a:pt x="60" y="172"/>
                  </a:lnTo>
                  <a:lnTo>
                    <a:pt x="60" y="172"/>
                  </a:lnTo>
                  <a:lnTo>
                    <a:pt x="51" y="170"/>
                  </a:lnTo>
                  <a:lnTo>
                    <a:pt x="39" y="168"/>
                  </a:lnTo>
                  <a:lnTo>
                    <a:pt x="30" y="165"/>
                  </a:lnTo>
                  <a:lnTo>
                    <a:pt x="21" y="157"/>
                  </a:lnTo>
                  <a:lnTo>
                    <a:pt x="13" y="148"/>
                  </a:lnTo>
                  <a:lnTo>
                    <a:pt x="6" y="133"/>
                  </a:lnTo>
                  <a:lnTo>
                    <a:pt x="2" y="114"/>
                  </a:lnTo>
                  <a:lnTo>
                    <a:pt x="0" y="88"/>
                  </a:lnTo>
                  <a:lnTo>
                    <a:pt x="0" y="88"/>
                  </a:lnTo>
                  <a:lnTo>
                    <a:pt x="2" y="73"/>
                  </a:lnTo>
                  <a:lnTo>
                    <a:pt x="2" y="56"/>
                  </a:lnTo>
                  <a:lnTo>
                    <a:pt x="6" y="41"/>
                  </a:lnTo>
                  <a:lnTo>
                    <a:pt x="11" y="28"/>
                  </a:lnTo>
                  <a:lnTo>
                    <a:pt x="19" y="17"/>
                  </a:lnTo>
                  <a:lnTo>
                    <a:pt x="30" y="8"/>
                  </a:lnTo>
                  <a:lnTo>
                    <a:pt x="36" y="6"/>
                  </a:lnTo>
                  <a:lnTo>
                    <a:pt x="43" y="2"/>
                  </a:lnTo>
                  <a:lnTo>
                    <a:pt x="60" y="0"/>
                  </a:lnTo>
                  <a:lnTo>
                    <a:pt x="60" y="0"/>
                  </a:lnTo>
                  <a:lnTo>
                    <a:pt x="77" y="2"/>
                  </a:lnTo>
                  <a:lnTo>
                    <a:pt x="88" y="6"/>
                  </a:lnTo>
                  <a:lnTo>
                    <a:pt x="99" y="11"/>
                  </a:lnTo>
                  <a:lnTo>
                    <a:pt x="107" y="19"/>
                  </a:lnTo>
                  <a:lnTo>
                    <a:pt x="112" y="30"/>
                  </a:lnTo>
                  <a:lnTo>
                    <a:pt x="116" y="43"/>
                  </a:lnTo>
                  <a:lnTo>
                    <a:pt x="118" y="56"/>
                  </a:lnTo>
                  <a:lnTo>
                    <a:pt x="118" y="73"/>
                  </a:lnTo>
                  <a:lnTo>
                    <a:pt x="118" y="90"/>
                  </a:lnTo>
                  <a:lnTo>
                    <a:pt x="34" y="90"/>
                  </a:lnTo>
                  <a:close/>
                  <a:moveTo>
                    <a:pt x="86" y="67"/>
                  </a:moveTo>
                  <a:lnTo>
                    <a:pt x="86" y="60"/>
                  </a:lnTo>
                  <a:lnTo>
                    <a:pt x="86" y="60"/>
                  </a:lnTo>
                  <a:lnTo>
                    <a:pt x="84" y="45"/>
                  </a:lnTo>
                  <a:lnTo>
                    <a:pt x="80" y="34"/>
                  </a:lnTo>
                  <a:lnTo>
                    <a:pt x="77" y="28"/>
                  </a:lnTo>
                  <a:lnTo>
                    <a:pt x="71" y="26"/>
                  </a:lnTo>
                  <a:lnTo>
                    <a:pt x="67" y="25"/>
                  </a:lnTo>
                  <a:lnTo>
                    <a:pt x="60" y="23"/>
                  </a:lnTo>
                  <a:lnTo>
                    <a:pt x="60" y="23"/>
                  </a:lnTo>
                  <a:lnTo>
                    <a:pt x="52" y="25"/>
                  </a:lnTo>
                  <a:lnTo>
                    <a:pt x="47" y="26"/>
                  </a:lnTo>
                  <a:lnTo>
                    <a:pt x="43" y="30"/>
                  </a:lnTo>
                  <a:lnTo>
                    <a:pt x="39" y="36"/>
                  </a:lnTo>
                  <a:lnTo>
                    <a:pt x="36" y="41"/>
                  </a:lnTo>
                  <a:lnTo>
                    <a:pt x="34" y="49"/>
                  </a:lnTo>
                  <a:lnTo>
                    <a:pt x="34" y="64"/>
                  </a:lnTo>
                  <a:lnTo>
                    <a:pt x="34" y="67"/>
                  </a:lnTo>
                  <a:lnTo>
                    <a:pt x="86" y="67"/>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80" name="Google Shape;280;p18"/>
            <p:cNvSpPr/>
            <p:nvPr/>
          </p:nvSpPr>
          <p:spPr>
            <a:xfrm>
              <a:off x="5667375" y="1325563"/>
              <a:ext cx="206375" cy="320675"/>
            </a:xfrm>
            <a:custGeom>
              <a:avLst/>
              <a:gdLst/>
              <a:ahLst/>
              <a:cxnLst/>
              <a:rect l="l" t="t" r="r" b="b"/>
              <a:pathLst>
                <a:path w="130" h="202" extrusionOk="0">
                  <a:moveTo>
                    <a:pt x="41" y="39"/>
                  </a:moveTo>
                  <a:lnTo>
                    <a:pt x="0" y="39"/>
                  </a:lnTo>
                  <a:lnTo>
                    <a:pt x="0" y="0"/>
                  </a:lnTo>
                  <a:lnTo>
                    <a:pt x="130" y="0"/>
                  </a:lnTo>
                  <a:lnTo>
                    <a:pt x="130" y="39"/>
                  </a:lnTo>
                  <a:lnTo>
                    <a:pt x="89" y="39"/>
                  </a:lnTo>
                  <a:lnTo>
                    <a:pt x="89" y="202"/>
                  </a:lnTo>
                  <a:lnTo>
                    <a:pt x="41" y="202"/>
                  </a:lnTo>
                  <a:lnTo>
                    <a:pt x="41" y="3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81" name="Google Shape;281;p18"/>
            <p:cNvSpPr/>
            <p:nvPr/>
          </p:nvSpPr>
          <p:spPr>
            <a:xfrm>
              <a:off x="5856288" y="1397000"/>
              <a:ext cx="195263" cy="255588"/>
            </a:xfrm>
            <a:custGeom>
              <a:avLst/>
              <a:gdLst/>
              <a:ahLst/>
              <a:cxnLst/>
              <a:rect l="l" t="t" r="r" b="b"/>
              <a:pathLst>
                <a:path w="123" h="161" extrusionOk="0">
                  <a:moveTo>
                    <a:pt x="47" y="88"/>
                  </a:moveTo>
                  <a:lnTo>
                    <a:pt x="47" y="97"/>
                  </a:lnTo>
                  <a:lnTo>
                    <a:pt x="47" y="97"/>
                  </a:lnTo>
                  <a:lnTo>
                    <a:pt x="47" y="112"/>
                  </a:lnTo>
                  <a:lnTo>
                    <a:pt x="51" y="123"/>
                  </a:lnTo>
                  <a:lnTo>
                    <a:pt x="52" y="127"/>
                  </a:lnTo>
                  <a:lnTo>
                    <a:pt x="54" y="131"/>
                  </a:lnTo>
                  <a:lnTo>
                    <a:pt x="58" y="133"/>
                  </a:lnTo>
                  <a:lnTo>
                    <a:pt x="64" y="133"/>
                  </a:lnTo>
                  <a:lnTo>
                    <a:pt x="64" y="133"/>
                  </a:lnTo>
                  <a:lnTo>
                    <a:pt x="71" y="131"/>
                  </a:lnTo>
                  <a:lnTo>
                    <a:pt x="75" y="125"/>
                  </a:lnTo>
                  <a:lnTo>
                    <a:pt x="79" y="118"/>
                  </a:lnTo>
                  <a:lnTo>
                    <a:pt x="80" y="105"/>
                  </a:lnTo>
                  <a:lnTo>
                    <a:pt x="121" y="105"/>
                  </a:lnTo>
                  <a:lnTo>
                    <a:pt x="121" y="105"/>
                  </a:lnTo>
                  <a:lnTo>
                    <a:pt x="121" y="118"/>
                  </a:lnTo>
                  <a:lnTo>
                    <a:pt x="118" y="129"/>
                  </a:lnTo>
                  <a:lnTo>
                    <a:pt x="112" y="138"/>
                  </a:lnTo>
                  <a:lnTo>
                    <a:pt x="107" y="148"/>
                  </a:lnTo>
                  <a:lnTo>
                    <a:pt x="97" y="153"/>
                  </a:lnTo>
                  <a:lnTo>
                    <a:pt x="88" y="157"/>
                  </a:lnTo>
                  <a:lnTo>
                    <a:pt x="77" y="161"/>
                  </a:lnTo>
                  <a:lnTo>
                    <a:pt x="64" y="161"/>
                  </a:lnTo>
                  <a:lnTo>
                    <a:pt x="64" y="161"/>
                  </a:lnTo>
                  <a:lnTo>
                    <a:pt x="43" y="159"/>
                  </a:lnTo>
                  <a:lnTo>
                    <a:pt x="28" y="153"/>
                  </a:lnTo>
                  <a:lnTo>
                    <a:pt x="17" y="146"/>
                  </a:lnTo>
                  <a:lnTo>
                    <a:pt x="10" y="134"/>
                  </a:lnTo>
                  <a:lnTo>
                    <a:pt x="6" y="121"/>
                  </a:lnTo>
                  <a:lnTo>
                    <a:pt x="2" y="108"/>
                  </a:lnTo>
                  <a:lnTo>
                    <a:pt x="0" y="92"/>
                  </a:lnTo>
                  <a:lnTo>
                    <a:pt x="0" y="75"/>
                  </a:lnTo>
                  <a:lnTo>
                    <a:pt x="0" y="75"/>
                  </a:lnTo>
                  <a:lnTo>
                    <a:pt x="2" y="60"/>
                  </a:lnTo>
                  <a:lnTo>
                    <a:pt x="4" y="45"/>
                  </a:lnTo>
                  <a:lnTo>
                    <a:pt x="8" y="32"/>
                  </a:lnTo>
                  <a:lnTo>
                    <a:pt x="13" y="22"/>
                  </a:lnTo>
                  <a:lnTo>
                    <a:pt x="21" y="13"/>
                  </a:lnTo>
                  <a:lnTo>
                    <a:pt x="32" y="6"/>
                  </a:lnTo>
                  <a:lnTo>
                    <a:pt x="45" y="2"/>
                  </a:lnTo>
                  <a:lnTo>
                    <a:pt x="64" y="0"/>
                  </a:lnTo>
                  <a:lnTo>
                    <a:pt x="64" y="0"/>
                  </a:lnTo>
                  <a:lnTo>
                    <a:pt x="82" y="2"/>
                  </a:lnTo>
                  <a:lnTo>
                    <a:pt x="95" y="8"/>
                  </a:lnTo>
                  <a:lnTo>
                    <a:pt x="107" y="15"/>
                  </a:lnTo>
                  <a:lnTo>
                    <a:pt x="114" y="24"/>
                  </a:lnTo>
                  <a:lnTo>
                    <a:pt x="120" y="37"/>
                  </a:lnTo>
                  <a:lnTo>
                    <a:pt x="121" y="52"/>
                  </a:lnTo>
                  <a:lnTo>
                    <a:pt x="123" y="69"/>
                  </a:lnTo>
                  <a:lnTo>
                    <a:pt x="123" y="88"/>
                  </a:lnTo>
                  <a:lnTo>
                    <a:pt x="47" y="88"/>
                  </a:lnTo>
                  <a:close/>
                  <a:moveTo>
                    <a:pt x="79" y="62"/>
                  </a:moveTo>
                  <a:lnTo>
                    <a:pt x="79" y="62"/>
                  </a:lnTo>
                  <a:lnTo>
                    <a:pt x="79" y="47"/>
                  </a:lnTo>
                  <a:lnTo>
                    <a:pt x="77" y="37"/>
                  </a:lnTo>
                  <a:lnTo>
                    <a:pt x="75" y="34"/>
                  </a:lnTo>
                  <a:lnTo>
                    <a:pt x="71" y="30"/>
                  </a:lnTo>
                  <a:lnTo>
                    <a:pt x="67" y="30"/>
                  </a:lnTo>
                  <a:lnTo>
                    <a:pt x="64" y="28"/>
                  </a:lnTo>
                  <a:lnTo>
                    <a:pt x="64" y="28"/>
                  </a:lnTo>
                  <a:lnTo>
                    <a:pt x="58" y="30"/>
                  </a:lnTo>
                  <a:lnTo>
                    <a:pt x="54" y="30"/>
                  </a:lnTo>
                  <a:lnTo>
                    <a:pt x="52" y="34"/>
                  </a:lnTo>
                  <a:lnTo>
                    <a:pt x="49" y="37"/>
                  </a:lnTo>
                  <a:lnTo>
                    <a:pt x="47" y="49"/>
                  </a:lnTo>
                  <a:lnTo>
                    <a:pt x="47" y="62"/>
                  </a:lnTo>
                  <a:lnTo>
                    <a:pt x="79" y="62"/>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82" name="Google Shape;282;p18"/>
            <p:cNvSpPr/>
            <p:nvPr/>
          </p:nvSpPr>
          <p:spPr>
            <a:xfrm>
              <a:off x="6061075" y="1403350"/>
              <a:ext cx="212725" cy="242888"/>
            </a:xfrm>
            <a:custGeom>
              <a:avLst/>
              <a:gdLst/>
              <a:ahLst/>
              <a:cxnLst/>
              <a:rect l="l" t="t" r="r" b="b"/>
              <a:pathLst>
                <a:path w="134" h="153" extrusionOk="0">
                  <a:moveTo>
                    <a:pt x="41" y="74"/>
                  </a:moveTo>
                  <a:lnTo>
                    <a:pt x="4" y="0"/>
                  </a:lnTo>
                  <a:lnTo>
                    <a:pt x="48" y="0"/>
                  </a:lnTo>
                  <a:lnTo>
                    <a:pt x="67" y="46"/>
                  </a:lnTo>
                  <a:lnTo>
                    <a:pt x="86" y="0"/>
                  </a:lnTo>
                  <a:lnTo>
                    <a:pt x="131" y="0"/>
                  </a:lnTo>
                  <a:lnTo>
                    <a:pt x="93" y="74"/>
                  </a:lnTo>
                  <a:lnTo>
                    <a:pt x="134" y="153"/>
                  </a:lnTo>
                  <a:lnTo>
                    <a:pt x="88" y="153"/>
                  </a:lnTo>
                  <a:lnTo>
                    <a:pt x="67" y="104"/>
                  </a:lnTo>
                  <a:lnTo>
                    <a:pt x="47" y="153"/>
                  </a:lnTo>
                  <a:lnTo>
                    <a:pt x="0" y="153"/>
                  </a:lnTo>
                  <a:lnTo>
                    <a:pt x="41" y="7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83" name="Google Shape;283;p18"/>
            <p:cNvSpPr/>
            <p:nvPr/>
          </p:nvSpPr>
          <p:spPr>
            <a:xfrm>
              <a:off x="6273800" y="1331913"/>
              <a:ext cx="136525" cy="317500"/>
            </a:xfrm>
            <a:custGeom>
              <a:avLst/>
              <a:gdLst/>
              <a:ahLst/>
              <a:cxnLst/>
              <a:rect l="l" t="t" r="r" b="b"/>
              <a:pathLst>
                <a:path w="86" h="200" extrusionOk="0">
                  <a:moveTo>
                    <a:pt x="19" y="77"/>
                  </a:moveTo>
                  <a:lnTo>
                    <a:pt x="0" y="77"/>
                  </a:lnTo>
                  <a:lnTo>
                    <a:pt x="0" y="45"/>
                  </a:lnTo>
                  <a:lnTo>
                    <a:pt x="19" y="45"/>
                  </a:lnTo>
                  <a:lnTo>
                    <a:pt x="19" y="0"/>
                  </a:lnTo>
                  <a:lnTo>
                    <a:pt x="66" y="0"/>
                  </a:lnTo>
                  <a:lnTo>
                    <a:pt x="66" y="45"/>
                  </a:lnTo>
                  <a:lnTo>
                    <a:pt x="86" y="45"/>
                  </a:lnTo>
                  <a:lnTo>
                    <a:pt x="86" y="77"/>
                  </a:lnTo>
                  <a:lnTo>
                    <a:pt x="66" y="77"/>
                  </a:lnTo>
                  <a:lnTo>
                    <a:pt x="66" y="153"/>
                  </a:lnTo>
                  <a:lnTo>
                    <a:pt x="66" y="153"/>
                  </a:lnTo>
                  <a:lnTo>
                    <a:pt x="66" y="161"/>
                  </a:lnTo>
                  <a:lnTo>
                    <a:pt x="69" y="164"/>
                  </a:lnTo>
                  <a:lnTo>
                    <a:pt x="73" y="168"/>
                  </a:lnTo>
                  <a:lnTo>
                    <a:pt x="80" y="168"/>
                  </a:lnTo>
                  <a:lnTo>
                    <a:pt x="80" y="168"/>
                  </a:lnTo>
                  <a:lnTo>
                    <a:pt x="86" y="168"/>
                  </a:lnTo>
                  <a:lnTo>
                    <a:pt x="86" y="198"/>
                  </a:lnTo>
                  <a:lnTo>
                    <a:pt x="86" y="198"/>
                  </a:lnTo>
                  <a:lnTo>
                    <a:pt x="60" y="200"/>
                  </a:lnTo>
                  <a:lnTo>
                    <a:pt x="60" y="200"/>
                  </a:lnTo>
                  <a:lnTo>
                    <a:pt x="41" y="198"/>
                  </a:lnTo>
                  <a:lnTo>
                    <a:pt x="34" y="196"/>
                  </a:lnTo>
                  <a:lnTo>
                    <a:pt x="28" y="192"/>
                  </a:lnTo>
                  <a:lnTo>
                    <a:pt x="25" y="187"/>
                  </a:lnTo>
                  <a:lnTo>
                    <a:pt x="21" y="179"/>
                  </a:lnTo>
                  <a:lnTo>
                    <a:pt x="21" y="170"/>
                  </a:lnTo>
                  <a:lnTo>
                    <a:pt x="19" y="159"/>
                  </a:lnTo>
                  <a:lnTo>
                    <a:pt x="19" y="77"/>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84" name="Google Shape;284;p18"/>
            <p:cNvSpPr/>
            <p:nvPr/>
          </p:nvSpPr>
          <p:spPr>
            <a:xfrm>
              <a:off x="6437313" y="1322388"/>
              <a:ext cx="74613" cy="323850"/>
            </a:xfrm>
            <a:custGeom>
              <a:avLst/>
              <a:gdLst/>
              <a:ahLst/>
              <a:cxnLst/>
              <a:rect l="l" t="t" r="r" b="b"/>
              <a:pathLst>
                <a:path w="47" h="204" extrusionOk="0">
                  <a:moveTo>
                    <a:pt x="0" y="0"/>
                  </a:moveTo>
                  <a:lnTo>
                    <a:pt x="47" y="0"/>
                  </a:lnTo>
                  <a:lnTo>
                    <a:pt x="47" y="36"/>
                  </a:lnTo>
                  <a:lnTo>
                    <a:pt x="0" y="36"/>
                  </a:lnTo>
                  <a:lnTo>
                    <a:pt x="0" y="0"/>
                  </a:lnTo>
                  <a:close/>
                  <a:moveTo>
                    <a:pt x="0" y="51"/>
                  </a:moveTo>
                  <a:lnTo>
                    <a:pt x="47" y="51"/>
                  </a:lnTo>
                  <a:lnTo>
                    <a:pt x="47" y="204"/>
                  </a:lnTo>
                  <a:lnTo>
                    <a:pt x="0" y="204"/>
                  </a:lnTo>
                  <a:lnTo>
                    <a:pt x="0" y="5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85" name="Google Shape;285;p18"/>
            <p:cNvSpPr/>
            <p:nvPr/>
          </p:nvSpPr>
          <p:spPr>
            <a:xfrm>
              <a:off x="6556375" y="1325563"/>
              <a:ext cx="69850" cy="320675"/>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86" name="Google Shape;286;p18"/>
            <p:cNvSpPr/>
            <p:nvPr/>
          </p:nvSpPr>
          <p:spPr>
            <a:xfrm>
              <a:off x="6662738" y="1397000"/>
              <a:ext cx="192088" cy="255588"/>
            </a:xfrm>
            <a:custGeom>
              <a:avLst/>
              <a:gdLst/>
              <a:ahLst/>
              <a:cxnLst/>
              <a:rect l="l" t="t" r="r" b="b"/>
              <a:pathLst>
                <a:path w="121" h="161" extrusionOk="0">
                  <a:moveTo>
                    <a:pt x="44" y="88"/>
                  </a:moveTo>
                  <a:lnTo>
                    <a:pt x="44" y="97"/>
                  </a:lnTo>
                  <a:lnTo>
                    <a:pt x="44" y="97"/>
                  </a:lnTo>
                  <a:lnTo>
                    <a:pt x="44" y="112"/>
                  </a:lnTo>
                  <a:lnTo>
                    <a:pt x="48" y="123"/>
                  </a:lnTo>
                  <a:lnTo>
                    <a:pt x="50" y="127"/>
                  </a:lnTo>
                  <a:lnTo>
                    <a:pt x="54" y="131"/>
                  </a:lnTo>
                  <a:lnTo>
                    <a:pt x="58" y="133"/>
                  </a:lnTo>
                  <a:lnTo>
                    <a:pt x="61" y="133"/>
                  </a:lnTo>
                  <a:lnTo>
                    <a:pt x="61" y="133"/>
                  </a:lnTo>
                  <a:lnTo>
                    <a:pt x="69" y="131"/>
                  </a:lnTo>
                  <a:lnTo>
                    <a:pt x="74" y="125"/>
                  </a:lnTo>
                  <a:lnTo>
                    <a:pt x="76" y="118"/>
                  </a:lnTo>
                  <a:lnTo>
                    <a:pt x="78" y="105"/>
                  </a:lnTo>
                  <a:lnTo>
                    <a:pt x="119" y="105"/>
                  </a:lnTo>
                  <a:lnTo>
                    <a:pt x="119" y="105"/>
                  </a:lnTo>
                  <a:lnTo>
                    <a:pt x="119" y="118"/>
                  </a:lnTo>
                  <a:lnTo>
                    <a:pt x="115" y="129"/>
                  </a:lnTo>
                  <a:lnTo>
                    <a:pt x="112" y="138"/>
                  </a:lnTo>
                  <a:lnTo>
                    <a:pt x="104" y="148"/>
                  </a:lnTo>
                  <a:lnTo>
                    <a:pt x="97" y="153"/>
                  </a:lnTo>
                  <a:lnTo>
                    <a:pt x="85" y="157"/>
                  </a:lnTo>
                  <a:lnTo>
                    <a:pt x="74" y="161"/>
                  </a:lnTo>
                  <a:lnTo>
                    <a:pt x="61" y="161"/>
                  </a:lnTo>
                  <a:lnTo>
                    <a:pt x="61" y="161"/>
                  </a:lnTo>
                  <a:lnTo>
                    <a:pt x="43" y="159"/>
                  </a:lnTo>
                  <a:lnTo>
                    <a:pt x="28" y="153"/>
                  </a:lnTo>
                  <a:lnTo>
                    <a:pt x="16" y="146"/>
                  </a:lnTo>
                  <a:lnTo>
                    <a:pt x="9" y="134"/>
                  </a:lnTo>
                  <a:lnTo>
                    <a:pt x="3" y="121"/>
                  </a:lnTo>
                  <a:lnTo>
                    <a:pt x="0" y="108"/>
                  </a:lnTo>
                  <a:lnTo>
                    <a:pt x="0" y="92"/>
                  </a:lnTo>
                  <a:lnTo>
                    <a:pt x="0" y="75"/>
                  </a:lnTo>
                  <a:lnTo>
                    <a:pt x="0" y="75"/>
                  </a:lnTo>
                  <a:lnTo>
                    <a:pt x="0" y="60"/>
                  </a:lnTo>
                  <a:lnTo>
                    <a:pt x="2" y="45"/>
                  </a:lnTo>
                  <a:lnTo>
                    <a:pt x="5" y="32"/>
                  </a:lnTo>
                  <a:lnTo>
                    <a:pt x="11" y="22"/>
                  </a:lnTo>
                  <a:lnTo>
                    <a:pt x="20" y="13"/>
                  </a:lnTo>
                  <a:lnTo>
                    <a:pt x="30" y="6"/>
                  </a:lnTo>
                  <a:lnTo>
                    <a:pt x="44" y="2"/>
                  </a:lnTo>
                  <a:lnTo>
                    <a:pt x="61" y="0"/>
                  </a:lnTo>
                  <a:lnTo>
                    <a:pt x="61" y="0"/>
                  </a:lnTo>
                  <a:lnTo>
                    <a:pt x="80" y="2"/>
                  </a:lnTo>
                  <a:lnTo>
                    <a:pt x="95" y="8"/>
                  </a:lnTo>
                  <a:lnTo>
                    <a:pt x="104" y="15"/>
                  </a:lnTo>
                  <a:lnTo>
                    <a:pt x="112" y="24"/>
                  </a:lnTo>
                  <a:lnTo>
                    <a:pt x="117" y="37"/>
                  </a:lnTo>
                  <a:lnTo>
                    <a:pt x="119" y="52"/>
                  </a:lnTo>
                  <a:lnTo>
                    <a:pt x="121" y="69"/>
                  </a:lnTo>
                  <a:lnTo>
                    <a:pt x="121" y="88"/>
                  </a:lnTo>
                  <a:lnTo>
                    <a:pt x="44" y="88"/>
                  </a:lnTo>
                  <a:close/>
                  <a:moveTo>
                    <a:pt x="78" y="62"/>
                  </a:moveTo>
                  <a:lnTo>
                    <a:pt x="78" y="62"/>
                  </a:lnTo>
                  <a:lnTo>
                    <a:pt x="76" y="47"/>
                  </a:lnTo>
                  <a:lnTo>
                    <a:pt x="74" y="37"/>
                  </a:lnTo>
                  <a:lnTo>
                    <a:pt x="72" y="34"/>
                  </a:lnTo>
                  <a:lnTo>
                    <a:pt x="71" y="30"/>
                  </a:lnTo>
                  <a:lnTo>
                    <a:pt x="67" y="30"/>
                  </a:lnTo>
                  <a:lnTo>
                    <a:pt x="61" y="28"/>
                  </a:lnTo>
                  <a:lnTo>
                    <a:pt x="61" y="28"/>
                  </a:lnTo>
                  <a:lnTo>
                    <a:pt x="58" y="30"/>
                  </a:lnTo>
                  <a:lnTo>
                    <a:pt x="54" y="30"/>
                  </a:lnTo>
                  <a:lnTo>
                    <a:pt x="50" y="34"/>
                  </a:lnTo>
                  <a:lnTo>
                    <a:pt x="48" y="37"/>
                  </a:lnTo>
                  <a:lnTo>
                    <a:pt x="44" y="49"/>
                  </a:lnTo>
                  <a:lnTo>
                    <a:pt x="44" y="62"/>
                  </a:lnTo>
                  <a:lnTo>
                    <a:pt x="78" y="62"/>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87" name="Google Shape;287;p18"/>
            <p:cNvSpPr/>
            <p:nvPr/>
          </p:nvSpPr>
          <p:spPr>
            <a:xfrm>
              <a:off x="6889750" y="1325563"/>
              <a:ext cx="174625" cy="320675"/>
            </a:xfrm>
            <a:custGeom>
              <a:avLst/>
              <a:gdLst/>
              <a:ahLst/>
              <a:cxnLst/>
              <a:rect l="l" t="t" r="r" b="b"/>
              <a:pathLst>
                <a:path w="110" h="202" extrusionOk="0">
                  <a:moveTo>
                    <a:pt x="0" y="0"/>
                  </a:moveTo>
                  <a:lnTo>
                    <a:pt x="109" y="0"/>
                  </a:lnTo>
                  <a:lnTo>
                    <a:pt x="109" y="28"/>
                  </a:lnTo>
                  <a:lnTo>
                    <a:pt x="32" y="28"/>
                  </a:lnTo>
                  <a:lnTo>
                    <a:pt x="32" y="84"/>
                  </a:lnTo>
                  <a:lnTo>
                    <a:pt x="105" y="84"/>
                  </a:lnTo>
                  <a:lnTo>
                    <a:pt x="105" y="110"/>
                  </a:lnTo>
                  <a:lnTo>
                    <a:pt x="32" y="110"/>
                  </a:lnTo>
                  <a:lnTo>
                    <a:pt x="32" y="174"/>
                  </a:lnTo>
                  <a:lnTo>
                    <a:pt x="110" y="174"/>
                  </a:lnTo>
                  <a:lnTo>
                    <a:pt x="110" y="202"/>
                  </a:lnTo>
                  <a:lnTo>
                    <a:pt x="0" y="202"/>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88" name="Google Shape;288;p18"/>
            <p:cNvSpPr/>
            <p:nvPr/>
          </p:nvSpPr>
          <p:spPr>
            <a:xfrm>
              <a:off x="7080250" y="1406525"/>
              <a:ext cx="188913" cy="239713"/>
            </a:xfrm>
            <a:custGeom>
              <a:avLst/>
              <a:gdLst/>
              <a:ahLst/>
              <a:cxnLst/>
              <a:rect l="l" t="t" r="r" b="b"/>
              <a:pathLst>
                <a:path w="119" h="151" extrusionOk="0">
                  <a:moveTo>
                    <a:pt x="41" y="72"/>
                  </a:moveTo>
                  <a:lnTo>
                    <a:pt x="2" y="0"/>
                  </a:lnTo>
                  <a:lnTo>
                    <a:pt x="35" y="0"/>
                  </a:lnTo>
                  <a:lnTo>
                    <a:pt x="59" y="50"/>
                  </a:lnTo>
                  <a:lnTo>
                    <a:pt x="84" y="0"/>
                  </a:lnTo>
                  <a:lnTo>
                    <a:pt x="117" y="0"/>
                  </a:lnTo>
                  <a:lnTo>
                    <a:pt x="78" y="72"/>
                  </a:lnTo>
                  <a:lnTo>
                    <a:pt x="119" y="151"/>
                  </a:lnTo>
                  <a:lnTo>
                    <a:pt x="86" y="151"/>
                  </a:lnTo>
                  <a:lnTo>
                    <a:pt x="59" y="95"/>
                  </a:lnTo>
                  <a:lnTo>
                    <a:pt x="33" y="151"/>
                  </a:lnTo>
                  <a:lnTo>
                    <a:pt x="0" y="151"/>
                  </a:lnTo>
                  <a:lnTo>
                    <a:pt x="41" y="72"/>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89" name="Google Shape;289;p18"/>
            <p:cNvSpPr/>
            <p:nvPr/>
          </p:nvSpPr>
          <p:spPr>
            <a:xfrm>
              <a:off x="7283450" y="1400175"/>
              <a:ext cx="173038" cy="252413"/>
            </a:xfrm>
            <a:custGeom>
              <a:avLst/>
              <a:gdLst/>
              <a:ahLst/>
              <a:cxnLst/>
              <a:rect l="l" t="t" r="r" b="b"/>
              <a:pathLst>
                <a:path w="109" h="159" extrusionOk="0">
                  <a:moveTo>
                    <a:pt x="109" y="99"/>
                  </a:moveTo>
                  <a:lnTo>
                    <a:pt x="109" y="99"/>
                  </a:lnTo>
                  <a:lnTo>
                    <a:pt x="107" y="112"/>
                  </a:lnTo>
                  <a:lnTo>
                    <a:pt x="105" y="125"/>
                  </a:lnTo>
                  <a:lnTo>
                    <a:pt x="101" y="134"/>
                  </a:lnTo>
                  <a:lnTo>
                    <a:pt x="96" y="144"/>
                  </a:lnTo>
                  <a:lnTo>
                    <a:pt x="88" y="149"/>
                  </a:lnTo>
                  <a:lnTo>
                    <a:pt x="81" y="155"/>
                  </a:lnTo>
                  <a:lnTo>
                    <a:pt x="69" y="157"/>
                  </a:lnTo>
                  <a:lnTo>
                    <a:pt x="56" y="159"/>
                  </a:lnTo>
                  <a:lnTo>
                    <a:pt x="56" y="159"/>
                  </a:lnTo>
                  <a:lnTo>
                    <a:pt x="42" y="157"/>
                  </a:lnTo>
                  <a:lnTo>
                    <a:pt x="28" y="153"/>
                  </a:lnTo>
                  <a:lnTo>
                    <a:pt x="19" y="146"/>
                  </a:lnTo>
                  <a:lnTo>
                    <a:pt x="12" y="136"/>
                  </a:lnTo>
                  <a:lnTo>
                    <a:pt x="6" y="125"/>
                  </a:lnTo>
                  <a:lnTo>
                    <a:pt x="2" y="112"/>
                  </a:lnTo>
                  <a:lnTo>
                    <a:pt x="0" y="95"/>
                  </a:lnTo>
                  <a:lnTo>
                    <a:pt x="0" y="78"/>
                  </a:lnTo>
                  <a:lnTo>
                    <a:pt x="0" y="78"/>
                  </a:lnTo>
                  <a:lnTo>
                    <a:pt x="0" y="62"/>
                  </a:lnTo>
                  <a:lnTo>
                    <a:pt x="2" y="47"/>
                  </a:lnTo>
                  <a:lnTo>
                    <a:pt x="6" y="34"/>
                  </a:lnTo>
                  <a:lnTo>
                    <a:pt x="12" y="22"/>
                  </a:lnTo>
                  <a:lnTo>
                    <a:pt x="19" y="13"/>
                  </a:lnTo>
                  <a:lnTo>
                    <a:pt x="28" y="6"/>
                  </a:lnTo>
                  <a:lnTo>
                    <a:pt x="42" y="0"/>
                  </a:lnTo>
                  <a:lnTo>
                    <a:pt x="56" y="0"/>
                  </a:lnTo>
                  <a:lnTo>
                    <a:pt x="56" y="0"/>
                  </a:lnTo>
                  <a:lnTo>
                    <a:pt x="71" y="0"/>
                  </a:lnTo>
                  <a:lnTo>
                    <a:pt x="83" y="6"/>
                  </a:lnTo>
                  <a:lnTo>
                    <a:pt x="92" y="11"/>
                  </a:lnTo>
                  <a:lnTo>
                    <a:pt x="99" y="19"/>
                  </a:lnTo>
                  <a:lnTo>
                    <a:pt x="103" y="28"/>
                  </a:lnTo>
                  <a:lnTo>
                    <a:pt x="107" y="37"/>
                  </a:lnTo>
                  <a:lnTo>
                    <a:pt x="109" y="54"/>
                  </a:lnTo>
                  <a:lnTo>
                    <a:pt x="77" y="54"/>
                  </a:lnTo>
                  <a:lnTo>
                    <a:pt x="77" y="54"/>
                  </a:lnTo>
                  <a:lnTo>
                    <a:pt x="77" y="43"/>
                  </a:lnTo>
                  <a:lnTo>
                    <a:pt x="73" y="32"/>
                  </a:lnTo>
                  <a:lnTo>
                    <a:pt x="71" y="28"/>
                  </a:lnTo>
                  <a:lnTo>
                    <a:pt x="68" y="24"/>
                  </a:lnTo>
                  <a:lnTo>
                    <a:pt x="62" y="22"/>
                  </a:lnTo>
                  <a:lnTo>
                    <a:pt x="56" y="22"/>
                  </a:lnTo>
                  <a:lnTo>
                    <a:pt x="56" y="22"/>
                  </a:lnTo>
                  <a:lnTo>
                    <a:pt x="49" y="22"/>
                  </a:lnTo>
                  <a:lnTo>
                    <a:pt x="43" y="26"/>
                  </a:lnTo>
                  <a:lnTo>
                    <a:pt x="38" y="32"/>
                  </a:lnTo>
                  <a:lnTo>
                    <a:pt x="36" y="37"/>
                  </a:lnTo>
                  <a:lnTo>
                    <a:pt x="32" y="47"/>
                  </a:lnTo>
                  <a:lnTo>
                    <a:pt x="32" y="56"/>
                  </a:lnTo>
                  <a:lnTo>
                    <a:pt x="30" y="78"/>
                  </a:lnTo>
                  <a:lnTo>
                    <a:pt x="30" y="78"/>
                  </a:lnTo>
                  <a:lnTo>
                    <a:pt x="32" y="103"/>
                  </a:lnTo>
                  <a:lnTo>
                    <a:pt x="32" y="112"/>
                  </a:lnTo>
                  <a:lnTo>
                    <a:pt x="36" y="119"/>
                  </a:lnTo>
                  <a:lnTo>
                    <a:pt x="38" y="127"/>
                  </a:lnTo>
                  <a:lnTo>
                    <a:pt x="43" y="132"/>
                  </a:lnTo>
                  <a:lnTo>
                    <a:pt x="49" y="134"/>
                  </a:lnTo>
                  <a:lnTo>
                    <a:pt x="56" y="136"/>
                  </a:lnTo>
                  <a:lnTo>
                    <a:pt x="56" y="136"/>
                  </a:lnTo>
                  <a:lnTo>
                    <a:pt x="62" y="136"/>
                  </a:lnTo>
                  <a:lnTo>
                    <a:pt x="68" y="134"/>
                  </a:lnTo>
                  <a:lnTo>
                    <a:pt x="71" y="131"/>
                  </a:lnTo>
                  <a:lnTo>
                    <a:pt x="73" y="127"/>
                  </a:lnTo>
                  <a:lnTo>
                    <a:pt x="79" y="116"/>
                  </a:lnTo>
                  <a:lnTo>
                    <a:pt x="79" y="99"/>
                  </a:lnTo>
                  <a:lnTo>
                    <a:pt x="109" y="9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90" name="Google Shape;290;p18"/>
            <p:cNvSpPr/>
            <p:nvPr/>
          </p:nvSpPr>
          <p:spPr>
            <a:xfrm>
              <a:off x="7488238" y="1325563"/>
              <a:ext cx="169863" cy="320675"/>
            </a:xfrm>
            <a:custGeom>
              <a:avLst/>
              <a:gdLst/>
              <a:ahLst/>
              <a:cxnLst/>
              <a:rect l="l" t="t" r="r" b="b"/>
              <a:pathLst>
                <a:path w="107" h="202" extrusionOk="0">
                  <a:moveTo>
                    <a:pt x="0" y="0"/>
                  </a:moveTo>
                  <a:lnTo>
                    <a:pt x="30" y="0"/>
                  </a:lnTo>
                  <a:lnTo>
                    <a:pt x="30" y="67"/>
                  </a:lnTo>
                  <a:lnTo>
                    <a:pt x="32" y="67"/>
                  </a:lnTo>
                  <a:lnTo>
                    <a:pt x="32" y="67"/>
                  </a:lnTo>
                  <a:lnTo>
                    <a:pt x="39" y="58"/>
                  </a:lnTo>
                  <a:lnTo>
                    <a:pt x="47" y="53"/>
                  </a:lnTo>
                  <a:lnTo>
                    <a:pt x="58" y="47"/>
                  </a:lnTo>
                  <a:lnTo>
                    <a:pt x="69" y="47"/>
                  </a:lnTo>
                  <a:lnTo>
                    <a:pt x="69" y="47"/>
                  </a:lnTo>
                  <a:lnTo>
                    <a:pt x="77" y="47"/>
                  </a:lnTo>
                  <a:lnTo>
                    <a:pt x="84" y="49"/>
                  </a:lnTo>
                  <a:lnTo>
                    <a:pt x="92" y="51"/>
                  </a:lnTo>
                  <a:lnTo>
                    <a:pt x="95" y="54"/>
                  </a:lnTo>
                  <a:lnTo>
                    <a:pt x="101" y="60"/>
                  </a:lnTo>
                  <a:lnTo>
                    <a:pt x="103" y="67"/>
                  </a:lnTo>
                  <a:lnTo>
                    <a:pt x="107" y="77"/>
                  </a:lnTo>
                  <a:lnTo>
                    <a:pt x="107" y="88"/>
                  </a:lnTo>
                  <a:lnTo>
                    <a:pt x="107" y="202"/>
                  </a:lnTo>
                  <a:lnTo>
                    <a:pt x="77" y="202"/>
                  </a:lnTo>
                  <a:lnTo>
                    <a:pt x="77" y="97"/>
                  </a:lnTo>
                  <a:lnTo>
                    <a:pt x="77" y="97"/>
                  </a:lnTo>
                  <a:lnTo>
                    <a:pt x="75" y="86"/>
                  </a:lnTo>
                  <a:lnTo>
                    <a:pt x="71" y="77"/>
                  </a:lnTo>
                  <a:lnTo>
                    <a:pt x="67" y="73"/>
                  </a:lnTo>
                  <a:lnTo>
                    <a:pt x="64" y="71"/>
                  </a:lnTo>
                  <a:lnTo>
                    <a:pt x="54" y="71"/>
                  </a:lnTo>
                  <a:lnTo>
                    <a:pt x="54" y="71"/>
                  </a:lnTo>
                  <a:lnTo>
                    <a:pt x="45" y="73"/>
                  </a:lnTo>
                  <a:lnTo>
                    <a:pt x="38" y="79"/>
                  </a:lnTo>
                  <a:lnTo>
                    <a:pt x="36" y="82"/>
                  </a:lnTo>
                  <a:lnTo>
                    <a:pt x="32" y="88"/>
                  </a:lnTo>
                  <a:lnTo>
                    <a:pt x="32" y="94"/>
                  </a:lnTo>
                  <a:lnTo>
                    <a:pt x="30" y="99"/>
                  </a:lnTo>
                  <a:lnTo>
                    <a:pt x="30" y="202"/>
                  </a:lnTo>
                  <a:lnTo>
                    <a:pt x="0" y="202"/>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91" name="Google Shape;291;p18"/>
            <p:cNvSpPr/>
            <p:nvPr/>
          </p:nvSpPr>
          <p:spPr>
            <a:xfrm>
              <a:off x="7693025" y="1400175"/>
              <a:ext cx="188913" cy="252413"/>
            </a:xfrm>
            <a:custGeom>
              <a:avLst/>
              <a:gdLst/>
              <a:ahLst/>
              <a:cxnLst/>
              <a:rect l="l" t="t" r="r" b="b"/>
              <a:pathLst>
                <a:path w="119" h="159" extrusionOk="0">
                  <a:moveTo>
                    <a:pt x="106" y="123"/>
                  </a:moveTo>
                  <a:lnTo>
                    <a:pt x="106" y="123"/>
                  </a:lnTo>
                  <a:lnTo>
                    <a:pt x="106" y="127"/>
                  </a:lnTo>
                  <a:lnTo>
                    <a:pt x="108" y="131"/>
                  </a:lnTo>
                  <a:lnTo>
                    <a:pt x="110" y="132"/>
                  </a:lnTo>
                  <a:lnTo>
                    <a:pt x="114" y="134"/>
                  </a:lnTo>
                  <a:lnTo>
                    <a:pt x="114" y="134"/>
                  </a:lnTo>
                  <a:lnTo>
                    <a:pt x="119" y="132"/>
                  </a:lnTo>
                  <a:lnTo>
                    <a:pt x="119" y="153"/>
                  </a:lnTo>
                  <a:lnTo>
                    <a:pt x="119" y="153"/>
                  </a:lnTo>
                  <a:lnTo>
                    <a:pt x="112" y="155"/>
                  </a:lnTo>
                  <a:lnTo>
                    <a:pt x="104" y="157"/>
                  </a:lnTo>
                  <a:lnTo>
                    <a:pt x="104" y="157"/>
                  </a:lnTo>
                  <a:lnTo>
                    <a:pt x="95" y="155"/>
                  </a:lnTo>
                  <a:lnTo>
                    <a:pt x="86" y="151"/>
                  </a:lnTo>
                  <a:lnTo>
                    <a:pt x="80" y="146"/>
                  </a:lnTo>
                  <a:lnTo>
                    <a:pt x="78" y="136"/>
                  </a:lnTo>
                  <a:lnTo>
                    <a:pt x="78" y="136"/>
                  </a:lnTo>
                  <a:lnTo>
                    <a:pt x="78" y="136"/>
                  </a:lnTo>
                  <a:lnTo>
                    <a:pt x="71" y="146"/>
                  </a:lnTo>
                  <a:lnTo>
                    <a:pt x="63" y="153"/>
                  </a:lnTo>
                  <a:lnTo>
                    <a:pt x="52" y="157"/>
                  </a:lnTo>
                  <a:lnTo>
                    <a:pt x="41" y="159"/>
                  </a:lnTo>
                  <a:lnTo>
                    <a:pt x="41" y="159"/>
                  </a:lnTo>
                  <a:lnTo>
                    <a:pt x="32" y="159"/>
                  </a:lnTo>
                  <a:lnTo>
                    <a:pt x="24" y="157"/>
                  </a:lnTo>
                  <a:lnTo>
                    <a:pt x="17" y="153"/>
                  </a:lnTo>
                  <a:lnTo>
                    <a:pt x="11" y="147"/>
                  </a:lnTo>
                  <a:lnTo>
                    <a:pt x="7" y="142"/>
                  </a:lnTo>
                  <a:lnTo>
                    <a:pt x="4" y="134"/>
                  </a:lnTo>
                  <a:lnTo>
                    <a:pt x="2" y="127"/>
                  </a:lnTo>
                  <a:lnTo>
                    <a:pt x="0" y="116"/>
                  </a:lnTo>
                  <a:lnTo>
                    <a:pt x="0" y="116"/>
                  </a:lnTo>
                  <a:lnTo>
                    <a:pt x="2" y="104"/>
                  </a:lnTo>
                  <a:lnTo>
                    <a:pt x="4" y="95"/>
                  </a:lnTo>
                  <a:lnTo>
                    <a:pt x="6" y="88"/>
                  </a:lnTo>
                  <a:lnTo>
                    <a:pt x="11" y="82"/>
                  </a:lnTo>
                  <a:lnTo>
                    <a:pt x="15" y="78"/>
                  </a:lnTo>
                  <a:lnTo>
                    <a:pt x="22" y="75"/>
                  </a:lnTo>
                  <a:lnTo>
                    <a:pt x="35" y="69"/>
                  </a:lnTo>
                  <a:lnTo>
                    <a:pt x="60" y="62"/>
                  </a:lnTo>
                  <a:lnTo>
                    <a:pt x="60" y="62"/>
                  </a:lnTo>
                  <a:lnTo>
                    <a:pt x="67" y="60"/>
                  </a:lnTo>
                  <a:lnTo>
                    <a:pt x="73" y="56"/>
                  </a:lnTo>
                  <a:lnTo>
                    <a:pt x="76" y="50"/>
                  </a:lnTo>
                  <a:lnTo>
                    <a:pt x="76" y="43"/>
                  </a:lnTo>
                  <a:lnTo>
                    <a:pt x="76" y="43"/>
                  </a:lnTo>
                  <a:lnTo>
                    <a:pt x="76" y="34"/>
                  </a:lnTo>
                  <a:lnTo>
                    <a:pt x="73" y="26"/>
                  </a:lnTo>
                  <a:lnTo>
                    <a:pt x="67" y="22"/>
                  </a:lnTo>
                  <a:lnTo>
                    <a:pt x="56" y="20"/>
                  </a:lnTo>
                  <a:lnTo>
                    <a:pt x="56" y="20"/>
                  </a:lnTo>
                  <a:lnTo>
                    <a:pt x="50" y="20"/>
                  </a:lnTo>
                  <a:lnTo>
                    <a:pt x="45" y="22"/>
                  </a:lnTo>
                  <a:lnTo>
                    <a:pt x="41" y="26"/>
                  </a:lnTo>
                  <a:lnTo>
                    <a:pt x="37" y="30"/>
                  </a:lnTo>
                  <a:lnTo>
                    <a:pt x="34" y="39"/>
                  </a:lnTo>
                  <a:lnTo>
                    <a:pt x="34" y="48"/>
                  </a:lnTo>
                  <a:lnTo>
                    <a:pt x="6" y="48"/>
                  </a:lnTo>
                  <a:lnTo>
                    <a:pt x="6" y="48"/>
                  </a:lnTo>
                  <a:lnTo>
                    <a:pt x="6" y="37"/>
                  </a:lnTo>
                  <a:lnTo>
                    <a:pt x="7" y="28"/>
                  </a:lnTo>
                  <a:lnTo>
                    <a:pt x="11" y="19"/>
                  </a:lnTo>
                  <a:lnTo>
                    <a:pt x="17" y="13"/>
                  </a:lnTo>
                  <a:lnTo>
                    <a:pt x="24" y="7"/>
                  </a:lnTo>
                  <a:lnTo>
                    <a:pt x="34" y="2"/>
                  </a:lnTo>
                  <a:lnTo>
                    <a:pt x="45" y="0"/>
                  </a:lnTo>
                  <a:lnTo>
                    <a:pt x="58" y="0"/>
                  </a:lnTo>
                  <a:lnTo>
                    <a:pt x="58" y="0"/>
                  </a:lnTo>
                  <a:lnTo>
                    <a:pt x="67" y="0"/>
                  </a:lnTo>
                  <a:lnTo>
                    <a:pt x="76" y="2"/>
                  </a:lnTo>
                  <a:lnTo>
                    <a:pt x="86" y="4"/>
                  </a:lnTo>
                  <a:lnTo>
                    <a:pt x="91" y="7"/>
                  </a:lnTo>
                  <a:lnTo>
                    <a:pt x="97" y="13"/>
                  </a:lnTo>
                  <a:lnTo>
                    <a:pt x="103" y="19"/>
                  </a:lnTo>
                  <a:lnTo>
                    <a:pt x="104" y="28"/>
                  </a:lnTo>
                  <a:lnTo>
                    <a:pt x="106" y="37"/>
                  </a:lnTo>
                  <a:lnTo>
                    <a:pt x="106" y="123"/>
                  </a:lnTo>
                  <a:close/>
                  <a:moveTo>
                    <a:pt x="76" y="75"/>
                  </a:moveTo>
                  <a:lnTo>
                    <a:pt x="76" y="75"/>
                  </a:lnTo>
                  <a:lnTo>
                    <a:pt x="71" y="78"/>
                  </a:lnTo>
                  <a:lnTo>
                    <a:pt x="61" y="82"/>
                  </a:lnTo>
                  <a:lnTo>
                    <a:pt x="43" y="90"/>
                  </a:lnTo>
                  <a:lnTo>
                    <a:pt x="43" y="90"/>
                  </a:lnTo>
                  <a:lnTo>
                    <a:pt x="37" y="93"/>
                  </a:lnTo>
                  <a:lnTo>
                    <a:pt x="34" y="99"/>
                  </a:lnTo>
                  <a:lnTo>
                    <a:pt x="32" y="104"/>
                  </a:lnTo>
                  <a:lnTo>
                    <a:pt x="32" y="114"/>
                  </a:lnTo>
                  <a:lnTo>
                    <a:pt x="32" y="114"/>
                  </a:lnTo>
                  <a:lnTo>
                    <a:pt x="32" y="123"/>
                  </a:lnTo>
                  <a:lnTo>
                    <a:pt x="35" y="129"/>
                  </a:lnTo>
                  <a:lnTo>
                    <a:pt x="41" y="134"/>
                  </a:lnTo>
                  <a:lnTo>
                    <a:pt x="50" y="136"/>
                  </a:lnTo>
                  <a:lnTo>
                    <a:pt x="50" y="136"/>
                  </a:lnTo>
                  <a:lnTo>
                    <a:pt x="56" y="136"/>
                  </a:lnTo>
                  <a:lnTo>
                    <a:pt x="61" y="134"/>
                  </a:lnTo>
                  <a:lnTo>
                    <a:pt x="67" y="131"/>
                  </a:lnTo>
                  <a:lnTo>
                    <a:pt x="71" y="127"/>
                  </a:lnTo>
                  <a:lnTo>
                    <a:pt x="73" y="121"/>
                  </a:lnTo>
                  <a:lnTo>
                    <a:pt x="76" y="116"/>
                  </a:lnTo>
                  <a:lnTo>
                    <a:pt x="76" y="101"/>
                  </a:lnTo>
                  <a:lnTo>
                    <a:pt x="76" y="7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92" name="Google Shape;292;p18"/>
            <p:cNvSpPr/>
            <p:nvPr/>
          </p:nvSpPr>
          <p:spPr>
            <a:xfrm>
              <a:off x="7908925" y="1400175"/>
              <a:ext cx="168275" cy="246063"/>
            </a:xfrm>
            <a:custGeom>
              <a:avLst/>
              <a:gdLst/>
              <a:ahLst/>
              <a:cxnLst/>
              <a:rect l="l" t="t" r="r" b="b"/>
              <a:pathLst>
                <a:path w="106" h="155" extrusionOk="0">
                  <a:moveTo>
                    <a:pt x="0" y="4"/>
                  </a:moveTo>
                  <a:lnTo>
                    <a:pt x="30" y="4"/>
                  </a:lnTo>
                  <a:lnTo>
                    <a:pt x="30" y="20"/>
                  </a:lnTo>
                  <a:lnTo>
                    <a:pt x="30" y="20"/>
                  </a:lnTo>
                  <a:lnTo>
                    <a:pt x="30" y="20"/>
                  </a:lnTo>
                  <a:lnTo>
                    <a:pt x="37" y="11"/>
                  </a:lnTo>
                  <a:lnTo>
                    <a:pt x="47" y="6"/>
                  </a:lnTo>
                  <a:lnTo>
                    <a:pt x="58" y="0"/>
                  </a:lnTo>
                  <a:lnTo>
                    <a:pt x="69" y="0"/>
                  </a:lnTo>
                  <a:lnTo>
                    <a:pt x="69" y="0"/>
                  </a:lnTo>
                  <a:lnTo>
                    <a:pt x="78" y="0"/>
                  </a:lnTo>
                  <a:lnTo>
                    <a:pt x="86" y="2"/>
                  </a:lnTo>
                  <a:lnTo>
                    <a:pt x="92" y="4"/>
                  </a:lnTo>
                  <a:lnTo>
                    <a:pt x="97" y="7"/>
                  </a:lnTo>
                  <a:lnTo>
                    <a:pt x="101" y="13"/>
                  </a:lnTo>
                  <a:lnTo>
                    <a:pt x="105" y="20"/>
                  </a:lnTo>
                  <a:lnTo>
                    <a:pt x="106" y="30"/>
                  </a:lnTo>
                  <a:lnTo>
                    <a:pt x="106" y="41"/>
                  </a:lnTo>
                  <a:lnTo>
                    <a:pt x="106" y="155"/>
                  </a:lnTo>
                  <a:lnTo>
                    <a:pt x="77" y="155"/>
                  </a:lnTo>
                  <a:lnTo>
                    <a:pt x="77" y="50"/>
                  </a:lnTo>
                  <a:lnTo>
                    <a:pt x="77" y="50"/>
                  </a:lnTo>
                  <a:lnTo>
                    <a:pt x="75" y="39"/>
                  </a:lnTo>
                  <a:lnTo>
                    <a:pt x="71" y="30"/>
                  </a:lnTo>
                  <a:lnTo>
                    <a:pt x="69" y="26"/>
                  </a:lnTo>
                  <a:lnTo>
                    <a:pt x="65" y="24"/>
                  </a:lnTo>
                  <a:lnTo>
                    <a:pt x="56" y="24"/>
                  </a:lnTo>
                  <a:lnTo>
                    <a:pt x="56" y="24"/>
                  </a:lnTo>
                  <a:lnTo>
                    <a:pt x="47" y="26"/>
                  </a:lnTo>
                  <a:lnTo>
                    <a:pt x="39" y="32"/>
                  </a:lnTo>
                  <a:lnTo>
                    <a:pt x="36" y="35"/>
                  </a:lnTo>
                  <a:lnTo>
                    <a:pt x="34" y="41"/>
                  </a:lnTo>
                  <a:lnTo>
                    <a:pt x="32" y="47"/>
                  </a:lnTo>
                  <a:lnTo>
                    <a:pt x="32" y="52"/>
                  </a:lnTo>
                  <a:lnTo>
                    <a:pt x="32" y="155"/>
                  </a:lnTo>
                  <a:lnTo>
                    <a:pt x="0" y="155"/>
                  </a:lnTo>
                  <a:lnTo>
                    <a:pt x="0" y="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93" name="Google Shape;293;p18"/>
            <p:cNvSpPr/>
            <p:nvPr/>
          </p:nvSpPr>
          <p:spPr>
            <a:xfrm>
              <a:off x="8121650" y="1400175"/>
              <a:ext cx="176213" cy="328613"/>
            </a:xfrm>
            <a:custGeom>
              <a:avLst/>
              <a:gdLst/>
              <a:ahLst/>
              <a:cxnLst/>
              <a:rect l="l" t="t" r="r" b="b"/>
              <a:pathLst>
                <a:path w="111" h="207" extrusionOk="0">
                  <a:moveTo>
                    <a:pt x="32" y="168"/>
                  </a:moveTo>
                  <a:lnTo>
                    <a:pt x="32" y="168"/>
                  </a:lnTo>
                  <a:lnTo>
                    <a:pt x="34" y="174"/>
                  </a:lnTo>
                  <a:lnTo>
                    <a:pt x="40" y="181"/>
                  </a:lnTo>
                  <a:lnTo>
                    <a:pt x="45" y="185"/>
                  </a:lnTo>
                  <a:lnTo>
                    <a:pt x="55" y="187"/>
                  </a:lnTo>
                  <a:lnTo>
                    <a:pt x="55" y="187"/>
                  </a:lnTo>
                  <a:lnTo>
                    <a:pt x="66" y="183"/>
                  </a:lnTo>
                  <a:lnTo>
                    <a:pt x="73" y="177"/>
                  </a:lnTo>
                  <a:lnTo>
                    <a:pt x="79" y="170"/>
                  </a:lnTo>
                  <a:lnTo>
                    <a:pt x="81" y="157"/>
                  </a:lnTo>
                  <a:lnTo>
                    <a:pt x="81" y="132"/>
                  </a:lnTo>
                  <a:lnTo>
                    <a:pt x="81" y="132"/>
                  </a:lnTo>
                  <a:lnTo>
                    <a:pt x="81" y="132"/>
                  </a:lnTo>
                  <a:lnTo>
                    <a:pt x="75" y="142"/>
                  </a:lnTo>
                  <a:lnTo>
                    <a:pt x="66" y="147"/>
                  </a:lnTo>
                  <a:lnTo>
                    <a:pt x="56" y="153"/>
                  </a:lnTo>
                  <a:lnTo>
                    <a:pt x="45" y="153"/>
                  </a:lnTo>
                  <a:lnTo>
                    <a:pt x="45" y="153"/>
                  </a:lnTo>
                  <a:lnTo>
                    <a:pt x="34" y="151"/>
                  </a:lnTo>
                  <a:lnTo>
                    <a:pt x="23" y="147"/>
                  </a:lnTo>
                  <a:lnTo>
                    <a:pt x="15" y="140"/>
                  </a:lnTo>
                  <a:lnTo>
                    <a:pt x="10" y="131"/>
                  </a:lnTo>
                  <a:lnTo>
                    <a:pt x="6" y="119"/>
                  </a:lnTo>
                  <a:lnTo>
                    <a:pt x="2" y="106"/>
                  </a:lnTo>
                  <a:lnTo>
                    <a:pt x="0" y="93"/>
                  </a:lnTo>
                  <a:lnTo>
                    <a:pt x="0" y="76"/>
                  </a:lnTo>
                  <a:lnTo>
                    <a:pt x="0" y="76"/>
                  </a:lnTo>
                  <a:lnTo>
                    <a:pt x="2" y="50"/>
                  </a:lnTo>
                  <a:lnTo>
                    <a:pt x="4" y="37"/>
                  </a:lnTo>
                  <a:lnTo>
                    <a:pt x="8" y="26"/>
                  </a:lnTo>
                  <a:lnTo>
                    <a:pt x="14" y="15"/>
                  </a:lnTo>
                  <a:lnTo>
                    <a:pt x="23" y="7"/>
                  </a:lnTo>
                  <a:lnTo>
                    <a:pt x="34" y="2"/>
                  </a:lnTo>
                  <a:lnTo>
                    <a:pt x="49" y="0"/>
                  </a:lnTo>
                  <a:lnTo>
                    <a:pt x="49" y="0"/>
                  </a:lnTo>
                  <a:lnTo>
                    <a:pt x="60" y="2"/>
                  </a:lnTo>
                  <a:lnTo>
                    <a:pt x="71" y="6"/>
                  </a:lnTo>
                  <a:lnTo>
                    <a:pt x="77" y="13"/>
                  </a:lnTo>
                  <a:lnTo>
                    <a:pt x="83" y="22"/>
                  </a:lnTo>
                  <a:lnTo>
                    <a:pt x="83" y="22"/>
                  </a:lnTo>
                  <a:lnTo>
                    <a:pt x="83" y="4"/>
                  </a:lnTo>
                  <a:lnTo>
                    <a:pt x="111" y="4"/>
                  </a:lnTo>
                  <a:lnTo>
                    <a:pt x="111" y="147"/>
                  </a:lnTo>
                  <a:lnTo>
                    <a:pt x="111" y="147"/>
                  </a:lnTo>
                  <a:lnTo>
                    <a:pt x="111" y="160"/>
                  </a:lnTo>
                  <a:lnTo>
                    <a:pt x="109" y="172"/>
                  </a:lnTo>
                  <a:lnTo>
                    <a:pt x="103" y="183"/>
                  </a:lnTo>
                  <a:lnTo>
                    <a:pt x="97" y="190"/>
                  </a:lnTo>
                  <a:lnTo>
                    <a:pt x="90" y="198"/>
                  </a:lnTo>
                  <a:lnTo>
                    <a:pt x="81" y="203"/>
                  </a:lnTo>
                  <a:lnTo>
                    <a:pt x="68" y="205"/>
                  </a:lnTo>
                  <a:lnTo>
                    <a:pt x="55" y="207"/>
                  </a:lnTo>
                  <a:lnTo>
                    <a:pt x="55" y="207"/>
                  </a:lnTo>
                  <a:lnTo>
                    <a:pt x="40" y="205"/>
                  </a:lnTo>
                  <a:lnTo>
                    <a:pt x="27" y="202"/>
                  </a:lnTo>
                  <a:lnTo>
                    <a:pt x="19" y="198"/>
                  </a:lnTo>
                  <a:lnTo>
                    <a:pt x="12" y="192"/>
                  </a:lnTo>
                  <a:lnTo>
                    <a:pt x="8" y="185"/>
                  </a:lnTo>
                  <a:lnTo>
                    <a:pt x="6" y="179"/>
                  </a:lnTo>
                  <a:lnTo>
                    <a:pt x="4" y="168"/>
                  </a:lnTo>
                  <a:lnTo>
                    <a:pt x="32" y="168"/>
                  </a:lnTo>
                  <a:close/>
                  <a:moveTo>
                    <a:pt x="55" y="129"/>
                  </a:moveTo>
                  <a:lnTo>
                    <a:pt x="55" y="129"/>
                  </a:lnTo>
                  <a:lnTo>
                    <a:pt x="62" y="129"/>
                  </a:lnTo>
                  <a:lnTo>
                    <a:pt x="68" y="125"/>
                  </a:lnTo>
                  <a:lnTo>
                    <a:pt x="73" y="119"/>
                  </a:lnTo>
                  <a:lnTo>
                    <a:pt x="77" y="112"/>
                  </a:lnTo>
                  <a:lnTo>
                    <a:pt x="79" y="93"/>
                  </a:lnTo>
                  <a:lnTo>
                    <a:pt x="81" y="76"/>
                  </a:lnTo>
                  <a:lnTo>
                    <a:pt x="81" y="76"/>
                  </a:lnTo>
                  <a:lnTo>
                    <a:pt x="79" y="58"/>
                  </a:lnTo>
                  <a:lnTo>
                    <a:pt x="77" y="41"/>
                  </a:lnTo>
                  <a:lnTo>
                    <a:pt x="73" y="34"/>
                  </a:lnTo>
                  <a:lnTo>
                    <a:pt x="69" y="28"/>
                  </a:lnTo>
                  <a:lnTo>
                    <a:pt x="64" y="24"/>
                  </a:lnTo>
                  <a:lnTo>
                    <a:pt x="56" y="24"/>
                  </a:lnTo>
                  <a:lnTo>
                    <a:pt x="56" y="24"/>
                  </a:lnTo>
                  <a:lnTo>
                    <a:pt x="49" y="24"/>
                  </a:lnTo>
                  <a:lnTo>
                    <a:pt x="43" y="28"/>
                  </a:lnTo>
                  <a:lnTo>
                    <a:pt x="38" y="32"/>
                  </a:lnTo>
                  <a:lnTo>
                    <a:pt x="36" y="39"/>
                  </a:lnTo>
                  <a:lnTo>
                    <a:pt x="32" y="47"/>
                  </a:lnTo>
                  <a:lnTo>
                    <a:pt x="32" y="54"/>
                  </a:lnTo>
                  <a:lnTo>
                    <a:pt x="30" y="75"/>
                  </a:lnTo>
                  <a:lnTo>
                    <a:pt x="30" y="75"/>
                  </a:lnTo>
                  <a:lnTo>
                    <a:pt x="30" y="93"/>
                  </a:lnTo>
                  <a:lnTo>
                    <a:pt x="34" y="112"/>
                  </a:lnTo>
                  <a:lnTo>
                    <a:pt x="38" y="119"/>
                  </a:lnTo>
                  <a:lnTo>
                    <a:pt x="42" y="125"/>
                  </a:lnTo>
                  <a:lnTo>
                    <a:pt x="47" y="129"/>
                  </a:lnTo>
                  <a:lnTo>
                    <a:pt x="55" y="129"/>
                  </a:lnTo>
                  <a:lnTo>
                    <a:pt x="55" y="12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94" name="Google Shape;294;p18"/>
            <p:cNvSpPr/>
            <p:nvPr/>
          </p:nvSpPr>
          <p:spPr>
            <a:xfrm>
              <a:off x="8332788" y="1400175"/>
              <a:ext cx="174625" cy="252413"/>
            </a:xfrm>
            <a:custGeom>
              <a:avLst/>
              <a:gdLst/>
              <a:ahLst/>
              <a:cxnLst/>
              <a:rect l="l" t="t" r="r" b="b"/>
              <a:pathLst>
                <a:path w="110" h="159" extrusionOk="0">
                  <a:moveTo>
                    <a:pt x="32" y="82"/>
                  </a:moveTo>
                  <a:lnTo>
                    <a:pt x="32" y="91"/>
                  </a:lnTo>
                  <a:lnTo>
                    <a:pt x="32" y="91"/>
                  </a:lnTo>
                  <a:lnTo>
                    <a:pt x="32" y="108"/>
                  </a:lnTo>
                  <a:lnTo>
                    <a:pt x="35" y="123"/>
                  </a:lnTo>
                  <a:lnTo>
                    <a:pt x="39" y="129"/>
                  </a:lnTo>
                  <a:lnTo>
                    <a:pt x="43" y="134"/>
                  </a:lnTo>
                  <a:lnTo>
                    <a:pt x="48" y="136"/>
                  </a:lnTo>
                  <a:lnTo>
                    <a:pt x="56" y="138"/>
                  </a:lnTo>
                  <a:lnTo>
                    <a:pt x="56" y="138"/>
                  </a:lnTo>
                  <a:lnTo>
                    <a:pt x="63" y="136"/>
                  </a:lnTo>
                  <a:lnTo>
                    <a:pt x="69" y="134"/>
                  </a:lnTo>
                  <a:lnTo>
                    <a:pt x="75" y="129"/>
                  </a:lnTo>
                  <a:lnTo>
                    <a:pt x="76" y="125"/>
                  </a:lnTo>
                  <a:lnTo>
                    <a:pt x="80" y="114"/>
                  </a:lnTo>
                  <a:lnTo>
                    <a:pt x="80" y="104"/>
                  </a:lnTo>
                  <a:lnTo>
                    <a:pt x="110" y="104"/>
                  </a:lnTo>
                  <a:lnTo>
                    <a:pt x="110" y="104"/>
                  </a:lnTo>
                  <a:lnTo>
                    <a:pt x="108" y="116"/>
                  </a:lnTo>
                  <a:lnTo>
                    <a:pt x="106" y="127"/>
                  </a:lnTo>
                  <a:lnTo>
                    <a:pt x="101" y="136"/>
                  </a:lnTo>
                  <a:lnTo>
                    <a:pt x="95" y="144"/>
                  </a:lnTo>
                  <a:lnTo>
                    <a:pt x="88" y="151"/>
                  </a:lnTo>
                  <a:lnTo>
                    <a:pt x="78" y="155"/>
                  </a:lnTo>
                  <a:lnTo>
                    <a:pt x="67" y="159"/>
                  </a:lnTo>
                  <a:lnTo>
                    <a:pt x="56" y="159"/>
                  </a:lnTo>
                  <a:lnTo>
                    <a:pt x="56" y="159"/>
                  </a:lnTo>
                  <a:lnTo>
                    <a:pt x="47" y="159"/>
                  </a:lnTo>
                  <a:lnTo>
                    <a:pt x="37" y="157"/>
                  </a:lnTo>
                  <a:lnTo>
                    <a:pt x="28" y="153"/>
                  </a:lnTo>
                  <a:lnTo>
                    <a:pt x="19" y="146"/>
                  </a:lnTo>
                  <a:lnTo>
                    <a:pt x="11" y="136"/>
                  </a:lnTo>
                  <a:lnTo>
                    <a:pt x="6" y="123"/>
                  </a:lnTo>
                  <a:lnTo>
                    <a:pt x="2" y="104"/>
                  </a:lnTo>
                  <a:lnTo>
                    <a:pt x="0" y="82"/>
                  </a:lnTo>
                  <a:lnTo>
                    <a:pt x="0" y="82"/>
                  </a:lnTo>
                  <a:lnTo>
                    <a:pt x="2" y="67"/>
                  </a:lnTo>
                  <a:lnTo>
                    <a:pt x="4" y="52"/>
                  </a:lnTo>
                  <a:lnTo>
                    <a:pt x="6" y="37"/>
                  </a:lnTo>
                  <a:lnTo>
                    <a:pt x="11" y="26"/>
                  </a:lnTo>
                  <a:lnTo>
                    <a:pt x="19" y="15"/>
                  </a:lnTo>
                  <a:lnTo>
                    <a:pt x="28" y="7"/>
                  </a:lnTo>
                  <a:lnTo>
                    <a:pt x="41" y="2"/>
                  </a:lnTo>
                  <a:lnTo>
                    <a:pt x="56" y="0"/>
                  </a:lnTo>
                  <a:lnTo>
                    <a:pt x="56" y="0"/>
                  </a:lnTo>
                  <a:lnTo>
                    <a:pt x="71" y="0"/>
                  </a:lnTo>
                  <a:lnTo>
                    <a:pt x="84" y="4"/>
                  </a:lnTo>
                  <a:lnTo>
                    <a:pt x="93" y="9"/>
                  </a:lnTo>
                  <a:lnTo>
                    <a:pt x="99" y="17"/>
                  </a:lnTo>
                  <a:lnTo>
                    <a:pt x="104" y="26"/>
                  </a:lnTo>
                  <a:lnTo>
                    <a:pt x="108" y="39"/>
                  </a:lnTo>
                  <a:lnTo>
                    <a:pt x="110" y="52"/>
                  </a:lnTo>
                  <a:lnTo>
                    <a:pt x="110" y="67"/>
                  </a:lnTo>
                  <a:lnTo>
                    <a:pt x="110" y="82"/>
                  </a:lnTo>
                  <a:lnTo>
                    <a:pt x="32" y="82"/>
                  </a:lnTo>
                  <a:close/>
                  <a:moveTo>
                    <a:pt x="80" y="62"/>
                  </a:moveTo>
                  <a:lnTo>
                    <a:pt x="80" y="54"/>
                  </a:lnTo>
                  <a:lnTo>
                    <a:pt x="80" y="54"/>
                  </a:lnTo>
                  <a:lnTo>
                    <a:pt x="78" y="41"/>
                  </a:lnTo>
                  <a:lnTo>
                    <a:pt x="75" y="30"/>
                  </a:lnTo>
                  <a:lnTo>
                    <a:pt x="71" y="26"/>
                  </a:lnTo>
                  <a:lnTo>
                    <a:pt x="67" y="22"/>
                  </a:lnTo>
                  <a:lnTo>
                    <a:pt x="63" y="20"/>
                  </a:lnTo>
                  <a:lnTo>
                    <a:pt x="56" y="20"/>
                  </a:lnTo>
                  <a:lnTo>
                    <a:pt x="56" y="20"/>
                  </a:lnTo>
                  <a:lnTo>
                    <a:pt x="50" y="20"/>
                  </a:lnTo>
                  <a:lnTo>
                    <a:pt x="45" y="24"/>
                  </a:lnTo>
                  <a:lnTo>
                    <a:pt x="39" y="28"/>
                  </a:lnTo>
                  <a:lnTo>
                    <a:pt x="37" y="32"/>
                  </a:lnTo>
                  <a:lnTo>
                    <a:pt x="32" y="45"/>
                  </a:lnTo>
                  <a:lnTo>
                    <a:pt x="32" y="60"/>
                  </a:lnTo>
                  <a:lnTo>
                    <a:pt x="32" y="62"/>
                  </a:lnTo>
                  <a:lnTo>
                    <a:pt x="80" y="62"/>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95" name="Google Shape;295;p18"/>
            <p:cNvSpPr/>
            <p:nvPr/>
          </p:nvSpPr>
          <p:spPr>
            <a:xfrm>
              <a:off x="4811713" y="1079500"/>
              <a:ext cx="376238" cy="285750"/>
            </a:xfrm>
            <a:custGeom>
              <a:avLst/>
              <a:gdLst/>
              <a:ahLst/>
              <a:cxnLst/>
              <a:rect l="l" t="t" r="r" b="b"/>
              <a:pathLst>
                <a:path w="237" h="180" extrusionOk="0">
                  <a:moveTo>
                    <a:pt x="237" y="131"/>
                  </a:moveTo>
                  <a:lnTo>
                    <a:pt x="237" y="131"/>
                  </a:lnTo>
                  <a:lnTo>
                    <a:pt x="237" y="118"/>
                  </a:lnTo>
                  <a:lnTo>
                    <a:pt x="235" y="105"/>
                  </a:lnTo>
                  <a:lnTo>
                    <a:pt x="231" y="92"/>
                  </a:lnTo>
                  <a:lnTo>
                    <a:pt x="227" y="81"/>
                  </a:lnTo>
                  <a:lnTo>
                    <a:pt x="222" y="69"/>
                  </a:lnTo>
                  <a:lnTo>
                    <a:pt x="214" y="58"/>
                  </a:lnTo>
                  <a:lnTo>
                    <a:pt x="207" y="49"/>
                  </a:lnTo>
                  <a:lnTo>
                    <a:pt x="196" y="38"/>
                  </a:lnTo>
                  <a:lnTo>
                    <a:pt x="196" y="38"/>
                  </a:lnTo>
                  <a:lnTo>
                    <a:pt x="186" y="28"/>
                  </a:lnTo>
                  <a:lnTo>
                    <a:pt x="175" y="21"/>
                  </a:lnTo>
                  <a:lnTo>
                    <a:pt x="164" y="15"/>
                  </a:lnTo>
                  <a:lnTo>
                    <a:pt x="151" y="10"/>
                  </a:lnTo>
                  <a:lnTo>
                    <a:pt x="140" y="6"/>
                  </a:lnTo>
                  <a:lnTo>
                    <a:pt x="126" y="2"/>
                  </a:lnTo>
                  <a:lnTo>
                    <a:pt x="98" y="0"/>
                  </a:lnTo>
                  <a:lnTo>
                    <a:pt x="0" y="0"/>
                  </a:lnTo>
                  <a:lnTo>
                    <a:pt x="0" y="21"/>
                  </a:lnTo>
                  <a:lnTo>
                    <a:pt x="0" y="21"/>
                  </a:lnTo>
                  <a:lnTo>
                    <a:pt x="0" y="32"/>
                  </a:lnTo>
                  <a:lnTo>
                    <a:pt x="3" y="43"/>
                  </a:lnTo>
                  <a:lnTo>
                    <a:pt x="9" y="53"/>
                  </a:lnTo>
                  <a:lnTo>
                    <a:pt x="16" y="62"/>
                  </a:lnTo>
                  <a:lnTo>
                    <a:pt x="16" y="62"/>
                  </a:lnTo>
                  <a:lnTo>
                    <a:pt x="26" y="69"/>
                  </a:lnTo>
                  <a:lnTo>
                    <a:pt x="35" y="75"/>
                  </a:lnTo>
                  <a:lnTo>
                    <a:pt x="44" y="79"/>
                  </a:lnTo>
                  <a:lnTo>
                    <a:pt x="57" y="79"/>
                  </a:lnTo>
                  <a:lnTo>
                    <a:pt x="98" y="79"/>
                  </a:lnTo>
                  <a:lnTo>
                    <a:pt x="98" y="79"/>
                  </a:lnTo>
                  <a:lnTo>
                    <a:pt x="113" y="81"/>
                  </a:lnTo>
                  <a:lnTo>
                    <a:pt x="128" y="82"/>
                  </a:lnTo>
                  <a:lnTo>
                    <a:pt x="143" y="86"/>
                  </a:lnTo>
                  <a:lnTo>
                    <a:pt x="156" y="92"/>
                  </a:lnTo>
                  <a:lnTo>
                    <a:pt x="169" y="97"/>
                  </a:lnTo>
                  <a:lnTo>
                    <a:pt x="181" y="105"/>
                  </a:lnTo>
                  <a:lnTo>
                    <a:pt x="192" y="112"/>
                  </a:lnTo>
                  <a:lnTo>
                    <a:pt x="201" y="120"/>
                  </a:lnTo>
                  <a:lnTo>
                    <a:pt x="201" y="120"/>
                  </a:lnTo>
                  <a:lnTo>
                    <a:pt x="212" y="133"/>
                  </a:lnTo>
                  <a:lnTo>
                    <a:pt x="223" y="148"/>
                  </a:lnTo>
                  <a:lnTo>
                    <a:pt x="231" y="163"/>
                  </a:lnTo>
                  <a:lnTo>
                    <a:pt x="237" y="180"/>
                  </a:lnTo>
                  <a:lnTo>
                    <a:pt x="237" y="131"/>
                  </a:lnTo>
                  <a:close/>
                </a:path>
              </a:pathLst>
            </a:custGeom>
            <a:solidFill>
              <a:srgbClr val="002E6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96" name="Google Shape;296;p18"/>
            <p:cNvSpPr/>
            <p:nvPr/>
          </p:nvSpPr>
          <p:spPr>
            <a:xfrm>
              <a:off x="5210175" y="1397000"/>
              <a:ext cx="371475" cy="242888"/>
            </a:xfrm>
            <a:custGeom>
              <a:avLst/>
              <a:gdLst/>
              <a:ahLst/>
              <a:cxnLst/>
              <a:rect l="l" t="t" r="r" b="b"/>
              <a:pathLst>
                <a:path w="234" h="153" extrusionOk="0">
                  <a:moveTo>
                    <a:pt x="34" y="118"/>
                  </a:moveTo>
                  <a:lnTo>
                    <a:pt x="34" y="118"/>
                  </a:lnTo>
                  <a:lnTo>
                    <a:pt x="45" y="127"/>
                  </a:lnTo>
                  <a:lnTo>
                    <a:pt x="55" y="134"/>
                  </a:lnTo>
                  <a:lnTo>
                    <a:pt x="66" y="140"/>
                  </a:lnTo>
                  <a:lnTo>
                    <a:pt x="79" y="146"/>
                  </a:lnTo>
                  <a:lnTo>
                    <a:pt x="92" y="149"/>
                  </a:lnTo>
                  <a:lnTo>
                    <a:pt x="107" y="151"/>
                  </a:lnTo>
                  <a:lnTo>
                    <a:pt x="122" y="153"/>
                  </a:lnTo>
                  <a:lnTo>
                    <a:pt x="137" y="153"/>
                  </a:lnTo>
                  <a:lnTo>
                    <a:pt x="234" y="153"/>
                  </a:lnTo>
                  <a:lnTo>
                    <a:pt x="234" y="133"/>
                  </a:lnTo>
                  <a:lnTo>
                    <a:pt x="234" y="133"/>
                  </a:lnTo>
                  <a:lnTo>
                    <a:pt x="234" y="121"/>
                  </a:lnTo>
                  <a:lnTo>
                    <a:pt x="230" y="110"/>
                  </a:lnTo>
                  <a:lnTo>
                    <a:pt x="224" y="99"/>
                  </a:lnTo>
                  <a:lnTo>
                    <a:pt x="217" y="92"/>
                  </a:lnTo>
                  <a:lnTo>
                    <a:pt x="217" y="92"/>
                  </a:lnTo>
                  <a:lnTo>
                    <a:pt x="208" y="84"/>
                  </a:lnTo>
                  <a:lnTo>
                    <a:pt x="198" y="78"/>
                  </a:lnTo>
                  <a:lnTo>
                    <a:pt x="187" y="75"/>
                  </a:lnTo>
                  <a:lnTo>
                    <a:pt x="176" y="75"/>
                  </a:lnTo>
                  <a:lnTo>
                    <a:pt x="176" y="75"/>
                  </a:lnTo>
                  <a:lnTo>
                    <a:pt x="125" y="75"/>
                  </a:lnTo>
                  <a:lnTo>
                    <a:pt x="125" y="75"/>
                  </a:lnTo>
                  <a:lnTo>
                    <a:pt x="114" y="75"/>
                  </a:lnTo>
                  <a:lnTo>
                    <a:pt x="103" y="73"/>
                  </a:lnTo>
                  <a:lnTo>
                    <a:pt x="92" y="69"/>
                  </a:lnTo>
                  <a:lnTo>
                    <a:pt x="84" y="62"/>
                  </a:lnTo>
                  <a:lnTo>
                    <a:pt x="84" y="62"/>
                  </a:lnTo>
                  <a:lnTo>
                    <a:pt x="79" y="56"/>
                  </a:lnTo>
                  <a:lnTo>
                    <a:pt x="75" y="50"/>
                  </a:lnTo>
                  <a:lnTo>
                    <a:pt x="71" y="39"/>
                  </a:lnTo>
                  <a:lnTo>
                    <a:pt x="70" y="30"/>
                  </a:lnTo>
                  <a:lnTo>
                    <a:pt x="70" y="28"/>
                  </a:lnTo>
                  <a:lnTo>
                    <a:pt x="70" y="28"/>
                  </a:lnTo>
                  <a:lnTo>
                    <a:pt x="71" y="17"/>
                  </a:lnTo>
                  <a:lnTo>
                    <a:pt x="75" y="8"/>
                  </a:lnTo>
                  <a:lnTo>
                    <a:pt x="79" y="0"/>
                  </a:lnTo>
                  <a:lnTo>
                    <a:pt x="79" y="0"/>
                  </a:lnTo>
                  <a:lnTo>
                    <a:pt x="73" y="0"/>
                  </a:lnTo>
                  <a:lnTo>
                    <a:pt x="58" y="2"/>
                  </a:lnTo>
                  <a:lnTo>
                    <a:pt x="47" y="6"/>
                  </a:lnTo>
                  <a:lnTo>
                    <a:pt x="38" y="9"/>
                  </a:lnTo>
                  <a:lnTo>
                    <a:pt x="28" y="15"/>
                  </a:lnTo>
                  <a:lnTo>
                    <a:pt x="19" y="22"/>
                  </a:lnTo>
                  <a:lnTo>
                    <a:pt x="19" y="22"/>
                  </a:lnTo>
                  <a:lnTo>
                    <a:pt x="14" y="28"/>
                  </a:lnTo>
                  <a:lnTo>
                    <a:pt x="8" y="36"/>
                  </a:lnTo>
                  <a:lnTo>
                    <a:pt x="4" y="45"/>
                  </a:lnTo>
                  <a:lnTo>
                    <a:pt x="0" y="54"/>
                  </a:lnTo>
                  <a:lnTo>
                    <a:pt x="2" y="67"/>
                  </a:lnTo>
                  <a:lnTo>
                    <a:pt x="8" y="82"/>
                  </a:lnTo>
                  <a:lnTo>
                    <a:pt x="17" y="99"/>
                  </a:lnTo>
                  <a:lnTo>
                    <a:pt x="34" y="118"/>
                  </a:lnTo>
                  <a:lnTo>
                    <a:pt x="34" y="118"/>
                  </a:lnTo>
                  <a:close/>
                </a:path>
              </a:pathLst>
            </a:custGeom>
            <a:solidFill>
              <a:srgbClr val="63A70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97" name="Google Shape;297;p18"/>
            <p:cNvSpPr/>
            <p:nvPr/>
          </p:nvSpPr>
          <p:spPr>
            <a:xfrm>
              <a:off x="5059363" y="1314450"/>
              <a:ext cx="261938" cy="325438"/>
            </a:xfrm>
            <a:custGeom>
              <a:avLst/>
              <a:gdLst/>
              <a:ahLst/>
              <a:cxnLst/>
              <a:rect l="l" t="t" r="r" b="b"/>
              <a:pathLst>
                <a:path w="165" h="205" extrusionOk="0">
                  <a:moveTo>
                    <a:pt x="112" y="170"/>
                  </a:moveTo>
                  <a:lnTo>
                    <a:pt x="112" y="170"/>
                  </a:lnTo>
                  <a:lnTo>
                    <a:pt x="99" y="153"/>
                  </a:lnTo>
                  <a:lnTo>
                    <a:pt x="94" y="144"/>
                  </a:lnTo>
                  <a:lnTo>
                    <a:pt x="88" y="134"/>
                  </a:lnTo>
                  <a:lnTo>
                    <a:pt x="86" y="125"/>
                  </a:lnTo>
                  <a:lnTo>
                    <a:pt x="82" y="114"/>
                  </a:lnTo>
                  <a:lnTo>
                    <a:pt x="81" y="88"/>
                  </a:lnTo>
                  <a:lnTo>
                    <a:pt x="81" y="58"/>
                  </a:lnTo>
                  <a:lnTo>
                    <a:pt x="81" y="58"/>
                  </a:lnTo>
                  <a:lnTo>
                    <a:pt x="79" y="46"/>
                  </a:lnTo>
                  <a:lnTo>
                    <a:pt x="77" y="35"/>
                  </a:lnTo>
                  <a:lnTo>
                    <a:pt x="71" y="26"/>
                  </a:lnTo>
                  <a:lnTo>
                    <a:pt x="62" y="17"/>
                  </a:lnTo>
                  <a:lnTo>
                    <a:pt x="62" y="17"/>
                  </a:lnTo>
                  <a:lnTo>
                    <a:pt x="54" y="9"/>
                  </a:lnTo>
                  <a:lnTo>
                    <a:pt x="43" y="4"/>
                  </a:lnTo>
                  <a:lnTo>
                    <a:pt x="34" y="2"/>
                  </a:lnTo>
                  <a:lnTo>
                    <a:pt x="21" y="0"/>
                  </a:lnTo>
                  <a:lnTo>
                    <a:pt x="0" y="0"/>
                  </a:lnTo>
                  <a:lnTo>
                    <a:pt x="2" y="99"/>
                  </a:lnTo>
                  <a:lnTo>
                    <a:pt x="2" y="99"/>
                  </a:lnTo>
                  <a:lnTo>
                    <a:pt x="2" y="123"/>
                  </a:lnTo>
                  <a:lnTo>
                    <a:pt x="6" y="145"/>
                  </a:lnTo>
                  <a:lnTo>
                    <a:pt x="8" y="155"/>
                  </a:lnTo>
                  <a:lnTo>
                    <a:pt x="12" y="162"/>
                  </a:lnTo>
                  <a:lnTo>
                    <a:pt x="17" y="172"/>
                  </a:lnTo>
                  <a:lnTo>
                    <a:pt x="25" y="179"/>
                  </a:lnTo>
                  <a:lnTo>
                    <a:pt x="25" y="179"/>
                  </a:lnTo>
                  <a:lnTo>
                    <a:pt x="34" y="188"/>
                  </a:lnTo>
                  <a:lnTo>
                    <a:pt x="45" y="194"/>
                  </a:lnTo>
                  <a:lnTo>
                    <a:pt x="56" y="200"/>
                  </a:lnTo>
                  <a:lnTo>
                    <a:pt x="67" y="203"/>
                  </a:lnTo>
                  <a:lnTo>
                    <a:pt x="81" y="205"/>
                  </a:lnTo>
                  <a:lnTo>
                    <a:pt x="94" y="205"/>
                  </a:lnTo>
                  <a:lnTo>
                    <a:pt x="122" y="205"/>
                  </a:lnTo>
                  <a:lnTo>
                    <a:pt x="165" y="205"/>
                  </a:lnTo>
                  <a:lnTo>
                    <a:pt x="165" y="205"/>
                  </a:lnTo>
                  <a:lnTo>
                    <a:pt x="150" y="200"/>
                  </a:lnTo>
                  <a:lnTo>
                    <a:pt x="137" y="192"/>
                  </a:lnTo>
                  <a:lnTo>
                    <a:pt x="125" y="181"/>
                  </a:lnTo>
                  <a:lnTo>
                    <a:pt x="112" y="170"/>
                  </a:lnTo>
                  <a:lnTo>
                    <a:pt x="112" y="170"/>
                  </a:lnTo>
                  <a:close/>
                </a:path>
              </a:pathLst>
            </a:custGeom>
            <a:solidFill>
              <a:srgbClr val="002E6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98" name="Google Shape;298;p18"/>
            <p:cNvSpPr/>
            <p:nvPr/>
          </p:nvSpPr>
          <p:spPr>
            <a:xfrm>
              <a:off x="5205413" y="1127125"/>
              <a:ext cx="400050" cy="238125"/>
            </a:xfrm>
            <a:custGeom>
              <a:avLst/>
              <a:gdLst/>
              <a:ahLst/>
              <a:cxnLst/>
              <a:rect l="l" t="t" r="r" b="b"/>
              <a:pathLst>
                <a:path w="252" h="150" extrusionOk="0">
                  <a:moveTo>
                    <a:pt x="237" y="39"/>
                  </a:moveTo>
                  <a:lnTo>
                    <a:pt x="237" y="39"/>
                  </a:lnTo>
                  <a:lnTo>
                    <a:pt x="244" y="32"/>
                  </a:lnTo>
                  <a:lnTo>
                    <a:pt x="248" y="23"/>
                  </a:lnTo>
                  <a:lnTo>
                    <a:pt x="252" y="13"/>
                  </a:lnTo>
                  <a:lnTo>
                    <a:pt x="252" y="4"/>
                  </a:lnTo>
                  <a:lnTo>
                    <a:pt x="252" y="0"/>
                  </a:lnTo>
                  <a:lnTo>
                    <a:pt x="147" y="0"/>
                  </a:lnTo>
                  <a:lnTo>
                    <a:pt x="147" y="0"/>
                  </a:lnTo>
                  <a:lnTo>
                    <a:pt x="132" y="0"/>
                  </a:lnTo>
                  <a:lnTo>
                    <a:pt x="119" y="2"/>
                  </a:lnTo>
                  <a:lnTo>
                    <a:pt x="106" y="6"/>
                  </a:lnTo>
                  <a:lnTo>
                    <a:pt x="95" y="9"/>
                  </a:lnTo>
                  <a:lnTo>
                    <a:pt x="82" y="13"/>
                  </a:lnTo>
                  <a:lnTo>
                    <a:pt x="73" y="21"/>
                  </a:lnTo>
                  <a:lnTo>
                    <a:pt x="61" y="26"/>
                  </a:lnTo>
                  <a:lnTo>
                    <a:pt x="52" y="34"/>
                  </a:lnTo>
                  <a:lnTo>
                    <a:pt x="52" y="34"/>
                  </a:lnTo>
                  <a:lnTo>
                    <a:pt x="41" y="47"/>
                  </a:lnTo>
                  <a:lnTo>
                    <a:pt x="28" y="62"/>
                  </a:lnTo>
                  <a:lnTo>
                    <a:pt x="15" y="80"/>
                  </a:lnTo>
                  <a:lnTo>
                    <a:pt x="5" y="103"/>
                  </a:lnTo>
                  <a:lnTo>
                    <a:pt x="3" y="108"/>
                  </a:lnTo>
                  <a:lnTo>
                    <a:pt x="3" y="108"/>
                  </a:lnTo>
                  <a:lnTo>
                    <a:pt x="2" y="122"/>
                  </a:lnTo>
                  <a:lnTo>
                    <a:pt x="0" y="135"/>
                  </a:lnTo>
                  <a:lnTo>
                    <a:pt x="0" y="150"/>
                  </a:lnTo>
                  <a:lnTo>
                    <a:pt x="0" y="150"/>
                  </a:lnTo>
                  <a:lnTo>
                    <a:pt x="7" y="136"/>
                  </a:lnTo>
                  <a:lnTo>
                    <a:pt x="15" y="123"/>
                  </a:lnTo>
                  <a:lnTo>
                    <a:pt x="24" y="110"/>
                  </a:lnTo>
                  <a:lnTo>
                    <a:pt x="39" y="97"/>
                  </a:lnTo>
                  <a:lnTo>
                    <a:pt x="39" y="97"/>
                  </a:lnTo>
                  <a:lnTo>
                    <a:pt x="50" y="88"/>
                  </a:lnTo>
                  <a:lnTo>
                    <a:pt x="63" y="79"/>
                  </a:lnTo>
                  <a:lnTo>
                    <a:pt x="76" y="71"/>
                  </a:lnTo>
                  <a:lnTo>
                    <a:pt x="89" y="65"/>
                  </a:lnTo>
                  <a:lnTo>
                    <a:pt x="102" y="60"/>
                  </a:lnTo>
                  <a:lnTo>
                    <a:pt x="115" y="58"/>
                  </a:lnTo>
                  <a:lnTo>
                    <a:pt x="130" y="56"/>
                  </a:lnTo>
                  <a:lnTo>
                    <a:pt x="145" y="54"/>
                  </a:lnTo>
                  <a:lnTo>
                    <a:pt x="199" y="54"/>
                  </a:lnTo>
                  <a:lnTo>
                    <a:pt x="199" y="54"/>
                  </a:lnTo>
                  <a:lnTo>
                    <a:pt x="211" y="54"/>
                  </a:lnTo>
                  <a:lnTo>
                    <a:pt x="220" y="51"/>
                  </a:lnTo>
                  <a:lnTo>
                    <a:pt x="229" y="47"/>
                  </a:lnTo>
                  <a:lnTo>
                    <a:pt x="237" y="39"/>
                  </a:lnTo>
                  <a:lnTo>
                    <a:pt x="237" y="39"/>
                  </a:lnTo>
                  <a:close/>
                </a:path>
              </a:pathLst>
            </a:custGeom>
            <a:solidFill>
              <a:srgbClr val="63A70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99" name="Google Shape;299;p18"/>
            <p:cNvSpPr/>
            <p:nvPr/>
          </p:nvSpPr>
          <p:spPr>
            <a:xfrm>
              <a:off x="4799013" y="1068388"/>
              <a:ext cx="817563" cy="584200"/>
            </a:xfrm>
            <a:custGeom>
              <a:avLst/>
              <a:gdLst/>
              <a:ahLst/>
              <a:cxnLst/>
              <a:rect l="l" t="t" r="r" b="b"/>
              <a:pathLst>
                <a:path w="515" h="368" extrusionOk="0">
                  <a:moveTo>
                    <a:pt x="455" y="99"/>
                  </a:moveTo>
                  <a:lnTo>
                    <a:pt x="455" y="99"/>
                  </a:lnTo>
                  <a:lnTo>
                    <a:pt x="468" y="97"/>
                  </a:lnTo>
                  <a:lnTo>
                    <a:pt x="480" y="95"/>
                  </a:lnTo>
                  <a:lnTo>
                    <a:pt x="489" y="89"/>
                  </a:lnTo>
                  <a:lnTo>
                    <a:pt x="498" y="82"/>
                  </a:lnTo>
                  <a:lnTo>
                    <a:pt x="498" y="82"/>
                  </a:lnTo>
                  <a:lnTo>
                    <a:pt x="506" y="73"/>
                  </a:lnTo>
                  <a:lnTo>
                    <a:pt x="511" y="61"/>
                  </a:lnTo>
                  <a:lnTo>
                    <a:pt x="515" y="52"/>
                  </a:lnTo>
                  <a:lnTo>
                    <a:pt x="515" y="39"/>
                  </a:lnTo>
                  <a:lnTo>
                    <a:pt x="515" y="37"/>
                  </a:lnTo>
                  <a:lnTo>
                    <a:pt x="515" y="30"/>
                  </a:lnTo>
                  <a:lnTo>
                    <a:pt x="515" y="30"/>
                  </a:lnTo>
                  <a:lnTo>
                    <a:pt x="515" y="7"/>
                  </a:lnTo>
                  <a:lnTo>
                    <a:pt x="515" y="0"/>
                  </a:lnTo>
                  <a:lnTo>
                    <a:pt x="508" y="0"/>
                  </a:lnTo>
                  <a:lnTo>
                    <a:pt x="403" y="0"/>
                  </a:lnTo>
                  <a:lnTo>
                    <a:pt x="403" y="0"/>
                  </a:lnTo>
                  <a:lnTo>
                    <a:pt x="386" y="2"/>
                  </a:lnTo>
                  <a:lnTo>
                    <a:pt x="371" y="4"/>
                  </a:lnTo>
                  <a:lnTo>
                    <a:pt x="356" y="5"/>
                  </a:lnTo>
                  <a:lnTo>
                    <a:pt x="342" y="11"/>
                  </a:lnTo>
                  <a:lnTo>
                    <a:pt x="329" y="17"/>
                  </a:lnTo>
                  <a:lnTo>
                    <a:pt x="315" y="24"/>
                  </a:lnTo>
                  <a:lnTo>
                    <a:pt x="304" y="32"/>
                  </a:lnTo>
                  <a:lnTo>
                    <a:pt x="293" y="43"/>
                  </a:lnTo>
                  <a:lnTo>
                    <a:pt x="293" y="43"/>
                  </a:lnTo>
                  <a:lnTo>
                    <a:pt x="278" y="60"/>
                  </a:lnTo>
                  <a:lnTo>
                    <a:pt x="265" y="76"/>
                  </a:lnTo>
                  <a:lnTo>
                    <a:pt x="256" y="95"/>
                  </a:lnTo>
                  <a:lnTo>
                    <a:pt x="250" y="116"/>
                  </a:lnTo>
                  <a:lnTo>
                    <a:pt x="250" y="116"/>
                  </a:lnTo>
                  <a:lnTo>
                    <a:pt x="246" y="95"/>
                  </a:lnTo>
                  <a:lnTo>
                    <a:pt x="237" y="76"/>
                  </a:lnTo>
                  <a:lnTo>
                    <a:pt x="226" y="58"/>
                  </a:lnTo>
                  <a:lnTo>
                    <a:pt x="209" y="39"/>
                  </a:lnTo>
                  <a:lnTo>
                    <a:pt x="209" y="39"/>
                  </a:lnTo>
                  <a:lnTo>
                    <a:pt x="200" y="30"/>
                  </a:lnTo>
                  <a:lnTo>
                    <a:pt x="189" y="22"/>
                  </a:lnTo>
                  <a:lnTo>
                    <a:pt x="176" y="15"/>
                  </a:lnTo>
                  <a:lnTo>
                    <a:pt x="164" y="11"/>
                  </a:lnTo>
                  <a:lnTo>
                    <a:pt x="151" y="5"/>
                  </a:lnTo>
                  <a:lnTo>
                    <a:pt x="136" y="4"/>
                  </a:lnTo>
                  <a:lnTo>
                    <a:pt x="121" y="2"/>
                  </a:lnTo>
                  <a:lnTo>
                    <a:pt x="106" y="0"/>
                  </a:lnTo>
                  <a:lnTo>
                    <a:pt x="8" y="0"/>
                  </a:lnTo>
                  <a:lnTo>
                    <a:pt x="0" y="0"/>
                  </a:lnTo>
                  <a:lnTo>
                    <a:pt x="0" y="7"/>
                  </a:lnTo>
                  <a:lnTo>
                    <a:pt x="0" y="28"/>
                  </a:lnTo>
                  <a:lnTo>
                    <a:pt x="0" y="28"/>
                  </a:lnTo>
                  <a:lnTo>
                    <a:pt x="0" y="41"/>
                  </a:lnTo>
                  <a:lnTo>
                    <a:pt x="4" y="52"/>
                  </a:lnTo>
                  <a:lnTo>
                    <a:pt x="11" y="63"/>
                  </a:lnTo>
                  <a:lnTo>
                    <a:pt x="19" y="74"/>
                  </a:lnTo>
                  <a:lnTo>
                    <a:pt x="19" y="74"/>
                  </a:lnTo>
                  <a:lnTo>
                    <a:pt x="28" y="82"/>
                  </a:lnTo>
                  <a:lnTo>
                    <a:pt x="39" y="88"/>
                  </a:lnTo>
                  <a:lnTo>
                    <a:pt x="52" y="91"/>
                  </a:lnTo>
                  <a:lnTo>
                    <a:pt x="65" y="93"/>
                  </a:lnTo>
                  <a:lnTo>
                    <a:pt x="106" y="93"/>
                  </a:lnTo>
                  <a:lnTo>
                    <a:pt x="106" y="93"/>
                  </a:lnTo>
                  <a:lnTo>
                    <a:pt x="121" y="95"/>
                  </a:lnTo>
                  <a:lnTo>
                    <a:pt x="134" y="97"/>
                  </a:lnTo>
                  <a:lnTo>
                    <a:pt x="149" y="101"/>
                  </a:lnTo>
                  <a:lnTo>
                    <a:pt x="162" y="106"/>
                  </a:lnTo>
                  <a:lnTo>
                    <a:pt x="174" y="112"/>
                  </a:lnTo>
                  <a:lnTo>
                    <a:pt x="185" y="117"/>
                  </a:lnTo>
                  <a:lnTo>
                    <a:pt x="194" y="125"/>
                  </a:lnTo>
                  <a:lnTo>
                    <a:pt x="204" y="132"/>
                  </a:lnTo>
                  <a:lnTo>
                    <a:pt x="204" y="132"/>
                  </a:lnTo>
                  <a:lnTo>
                    <a:pt x="217" y="145"/>
                  </a:lnTo>
                  <a:lnTo>
                    <a:pt x="226" y="162"/>
                  </a:lnTo>
                  <a:lnTo>
                    <a:pt x="226" y="162"/>
                  </a:lnTo>
                  <a:lnTo>
                    <a:pt x="217" y="155"/>
                  </a:lnTo>
                  <a:lnTo>
                    <a:pt x="207" y="151"/>
                  </a:lnTo>
                  <a:lnTo>
                    <a:pt x="198" y="149"/>
                  </a:lnTo>
                  <a:lnTo>
                    <a:pt x="187" y="147"/>
                  </a:lnTo>
                  <a:lnTo>
                    <a:pt x="185" y="147"/>
                  </a:lnTo>
                  <a:lnTo>
                    <a:pt x="185" y="147"/>
                  </a:lnTo>
                  <a:lnTo>
                    <a:pt x="164" y="147"/>
                  </a:lnTo>
                  <a:lnTo>
                    <a:pt x="159" y="147"/>
                  </a:lnTo>
                  <a:lnTo>
                    <a:pt x="159" y="155"/>
                  </a:lnTo>
                  <a:lnTo>
                    <a:pt x="159" y="254"/>
                  </a:lnTo>
                  <a:lnTo>
                    <a:pt x="159" y="254"/>
                  </a:lnTo>
                  <a:lnTo>
                    <a:pt x="159" y="280"/>
                  </a:lnTo>
                  <a:lnTo>
                    <a:pt x="162" y="302"/>
                  </a:lnTo>
                  <a:lnTo>
                    <a:pt x="166" y="312"/>
                  </a:lnTo>
                  <a:lnTo>
                    <a:pt x="170" y="321"/>
                  </a:lnTo>
                  <a:lnTo>
                    <a:pt x="176" y="330"/>
                  </a:lnTo>
                  <a:lnTo>
                    <a:pt x="183" y="340"/>
                  </a:lnTo>
                  <a:lnTo>
                    <a:pt x="183" y="340"/>
                  </a:lnTo>
                  <a:lnTo>
                    <a:pt x="183" y="340"/>
                  </a:lnTo>
                  <a:lnTo>
                    <a:pt x="183" y="340"/>
                  </a:lnTo>
                  <a:lnTo>
                    <a:pt x="192" y="349"/>
                  </a:lnTo>
                  <a:lnTo>
                    <a:pt x="204" y="355"/>
                  </a:lnTo>
                  <a:lnTo>
                    <a:pt x="213" y="360"/>
                  </a:lnTo>
                  <a:lnTo>
                    <a:pt x="224" y="364"/>
                  </a:lnTo>
                  <a:lnTo>
                    <a:pt x="235" y="366"/>
                  </a:lnTo>
                  <a:lnTo>
                    <a:pt x="248" y="368"/>
                  </a:lnTo>
                  <a:lnTo>
                    <a:pt x="274" y="368"/>
                  </a:lnTo>
                  <a:lnTo>
                    <a:pt x="274" y="368"/>
                  </a:lnTo>
                  <a:lnTo>
                    <a:pt x="500" y="368"/>
                  </a:lnTo>
                  <a:lnTo>
                    <a:pt x="500" y="340"/>
                  </a:lnTo>
                  <a:lnTo>
                    <a:pt x="500" y="340"/>
                  </a:lnTo>
                  <a:lnTo>
                    <a:pt x="498" y="327"/>
                  </a:lnTo>
                  <a:lnTo>
                    <a:pt x="495" y="313"/>
                  </a:lnTo>
                  <a:lnTo>
                    <a:pt x="489" y="302"/>
                  </a:lnTo>
                  <a:lnTo>
                    <a:pt x="481" y="293"/>
                  </a:lnTo>
                  <a:lnTo>
                    <a:pt x="481" y="293"/>
                  </a:lnTo>
                  <a:lnTo>
                    <a:pt x="472" y="285"/>
                  </a:lnTo>
                  <a:lnTo>
                    <a:pt x="461" y="280"/>
                  </a:lnTo>
                  <a:lnTo>
                    <a:pt x="448" y="276"/>
                  </a:lnTo>
                  <a:lnTo>
                    <a:pt x="435" y="274"/>
                  </a:lnTo>
                  <a:lnTo>
                    <a:pt x="435" y="274"/>
                  </a:lnTo>
                  <a:lnTo>
                    <a:pt x="418" y="274"/>
                  </a:lnTo>
                  <a:lnTo>
                    <a:pt x="418" y="274"/>
                  </a:lnTo>
                  <a:lnTo>
                    <a:pt x="384" y="274"/>
                  </a:lnTo>
                  <a:lnTo>
                    <a:pt x="384" y="274"/>
                  </a:lnTo>
                  <a:lnTo>
                    <a:pt x="384" y="274"/>
                  </a:lnTo>
                  <a:lnTo>
                    <a:pt x="384" y="274"/>
                  </a:lnTo>
                  <a:lnTo>
                    <a:pt x="373" y="274"/>
                  </a:lnTo>
                  <a:lnTo>
                    <a:pt x="364" y="271"/>
                  </a:lnTo>
                  <a:lnTo>
                    <a:pt x="355" y="267"/>
                  </a:lnTo>
                  <a:lnTo>
                    <a:pt x="349" y="263"/>
                  </a:lnTo>
                  <a:lnTo>
                    <a:pt x="349" y="263"/>
                  </a:lnTo>
                  <a:lnTo>
                    <a:pt x="343" y="257"/>
                  </a:lnTo>
                  <a:lnTo>
                    <a:pt x="340" y="250"/>
                  </a:lnTo>
                  <a:lnTo>
                    <a:pt x="338" y="243"/>
                  </a:lnTo>
                  <a:lnTo>
                    <a:pt x="338" y="237"/>
                  </a:lnTo>
                  <a:lnTo>
                    <a:pt x="338" y="237"/>
                  </a:lnTo>
                  <a:lnTo>
                    <a:pt x="338" y="228"/>
                  </a:lnTo>
                  <a:lnTo>
                    <a:pt x="340" y="220"/>
                  </a:lnTo>
                  <a:lnTo>
                    <a:pt x="345" y="211"/>
                  </a:lnTo>
                  <a:lnTo>
                    <a:pt x="345" y="211"/>
                  </a:lnTo>
                  <a:lnTo>
                    <a:pt x="353" y="200"/>
                  </a:lnTo>
                  <a:lnTo>
                    <a:pt x="353" y="200"/>
                  </a:lnTo>
                  <a:lnTo>
                    <a:pt x="383" y="200"/>
                  </a:lnTo>
                  <a:lnTo>
                    <a:pt x="416" y="200"/>
                  </a:lnTo>
                  <a:lnTo>
                    <a:pt x="416" y="200"/>
                  </a:lnTo>
                  <a:lnTo>
                    <a:pt x="416" y="200"/>
                  </a:lnTo>
                  <a:lnTo>
                    <a:pt x="416" y="200"/>
                  </a:lnTo>
                  <a:lnTo>
                    <a:pt x="437" y="198"/>
                  </a:lnTo>
                  <a:lnTo>
                    <a:pt x="450" y="194"/>
                  </a:lnTo>
                  <a:lnTo>
                    <a:pt x="459" y="188"/>
                  </a:lnTo>
                  <a:lnTo>
                    <a:pt x="468" y="181"/>
                  </a:lnTo>
                  <a:lnTo>
                    <a:pt x="468" y="181"/>
                  </a:lnTo>
                  <a:lnTo>
                    <a:pt x="476" y="172"/>
                  </a:lnTo>
                  <a:lnTo>
                    <a:pt x="481" y="160"/>
                  </a:lnTo>
                  <a:lnTo>
                    <a:pt x="485" y="149"/>
                  </a:lnTo>
                  <a:lnTo>
                    <a:pt x="485" y="136"/>
                  </a:lnTo>
                  <a:lnTo>
                    <a:pt x="485" y="117"/>
                  </a:lnTo>
                  <a:lnTo>
                    <a:pt x="485" y="110"/>
                  </a:lnTo>
                  <a:lnTo>
                    <a:pt x="478" y="110"/>
                  </a:lnTo>
                  <a:lnTo>
                    <a:pt x="384" y="110"/>
                  </a:lnTo>
                  <a:lnTo>
                    <a:pt x="384" y="110"/>
                  </a:lnTo>
                  <a:lnTo>
                    <a:pt x="368" y="112"/>
                  </a:lnTo>
                  <a:lnTo>
                    <a:pt x="353" y="114"/>
                  </a:lnTo>
                  <a:lnTo>
                    <a:pt x="338" y="116"/>
                  </a:lnTo>
                  <a:lnTo>
                    <a:pt x="325" y="121"/>
                  </a:lnTo>
                  <a:lnTo>
                    <a:pt x="325" y="121"/>
                  </a:lnTo>
                  <a:lnTo>
                    <a:pt x="342" y="112"/>
                  </a:lnTo>
                  <a:lnTo>
                    <a:pt x="360" y="104"/>
                  </a:lnTo>
                  <a:lnTo>
                    <a:pt x="381" y="101"/>
                  </a:lnTo>
                  <a:lnTo>
                    <a:pt x="401" y="99"/>
                  </a:lnTo>
                  <a:lnTo>
                    <a:pt x="455" y="99"/>
                  </a:lnTo>
                  <a:close/>
                  <a:moveTo>
                    <a:pt x="299" y="48"/>
                  </a:moveTo>
                  <a:lnTo>
                    <a:pt x="299" y="48"/>
                  </a:lnTo>
                  <a:lnTo>
                    <a:pt x="310" y="37"/>
                  </a:lnTo>
                  <a:lnTo>
                    <a:pt x="321" y="30"/>
                  </a:lnTo>
                  <a:lnTo>
                    <a:pt x="334" y="22"/>
                  </a:lnTo>
                  <a:lnTo>
                    <a:pt x="347" y="17"/>
                  </a:lnTo>
                  <a:lnTo>
                    <a:pt x="360" y="13"/>
                  </a:lnTo>
                  <a:lnTo>
                    <a:pt x="373" y="9"/>
                  </a:lnTo>
                  <a:lnTo>
                    <a:pt x="388" y="7"/>
                  </a:lnTo>
                  <a:lnTo>
                    <a:pt x="403" y="7"/>
                  </a:lnTo>
                  <a:lnTo>
                    <a:pt x="508" y="7"/>
                  </a:lnTo>
                  <a:lnTo>
                    <a:pt x="508" y="30"/>
                  </a:lnTo>
                  <a:lnTo>
                    <a:pt x="508" y="30"/>
                  </a:lnTo>
                  <a:lnTo>
                    <a:pt x="508" y="30"/>
                  </a:lnTo>
                  <a:lnTo>
                    <a:pt x="403" y="30"/>
                  </a:lnTo>
                  <a:lnTo>
                    <a:pt x="403" y="30"/>
                  </a:lnTo>
                  <a:lnTo>
                    <a:pt x="388" y="30"/>
                  </a:lnTo>
                  <a:lnTo>
                    <a:pt x="373" y="32"/>
                  </a:lnTo>
                  <a:lnTo>
                    <a:pt x="360" y="35"/>
                  </a:lnTo>
                  <a:lnTo>
                    <a:pt x="347" y="39"/>
                  </a:lnTo>
                  <a:lnTo>
                    <a:pt x="336" y="45"/>
                  </a:lnTo>
                  <a:lnTo>
                    <a:pt x="323" y="50"/>
                  </a:lnTo>
                  <a:lnTo>
                    <a:pt x="314" y="58"/>
                  </a:lnTo>
                  <a:lnTo>
                    <a:pt x="302" y="65"/>
                  </a:lnTo>
                  <a:lnTo>
                    <a:pt x="302" y="65"/>
                  </a:lnTo>
                  <a:lnTo>
                    <a:pt x="289" y="78"/>
                  </a:lnTo>
                  <a:lnTo>
                    <a:pt x="276" y="95"/>
                  </a:lnTo>
                  <a:lnTo>
                    <a:pt x="265" y="116"/>
                  </a:lnTo>
                  <a:lnTo>
                    <a:pt x="256" y="136"/>
                  </a:lnTo>
                  <a:lnTo>
                    <a:pt x="256" y="136"/>
                  </a:lnTo>
                  <a:lnTo>
                    <a:pt x="256" y="123"/>
                  </a:lnTo>
                  <a:lnTo>
                    <a:pt x="259" y="112"/>
                  </a:lnTo>
                  <a:lnTo>
                    <a:pt x="263" y="99"/>
                  </a:lnTo>
                  <a:lnTo>
                    <a:pt x="267" y="88"/>
                  </a:lnTo>
                  <a:lnTo>
                    <a:pt x="273" y="78"/>
                  </a:lnTo>
                  <a:lnTo>
                    <a:pt x="280" y="67"/>
                  </a:lnTo>
                  <a:lnTo>
                    <a:pt x="299" y="48"/>
                  </a:lnTo>
                  <a:lnTo>
                    <a:pt x="299" y="48"/>
                  </a:lnTo>
                  <a:close/>
                  <a:moveTo>
                    <a:pt x="209" y="127"/>
                  </a:moveTo>
                  <a:lnTo>
                    <a:pt x="209" y="127"/>
                  </a:lnTo>
                  <a:lnTo>
                    <a:pt x="200" y="119"/>
                  </a:lnTo>
                  <a:lnTo>
                    <a:pt x="189" y="112"/>
                  </a:lnTo>
                  <a:lnTo>
                    <a:pt x="177" y="104"/>
                  </a:lnTo>
                  <a:lnTo>
                    <a:pt x="164" y="99"/>
                  </a:lnTo>
                  <a:lnTo>
                    <a:pt x="151" y="93"/>
                  </a:lnTo>
                  <a:lnTo>
                    <a:pt x="136" y="89"/>
                  </a:lnTo>
                  <a:lnTo>
                    <a:pt x="121" y="88"/>
                  </a:lnTo>
                  <a:lnTo>
                    <a:pt x="106" y="86"/>
                  </a:lnTo>
                  <a:lnTo>
                    <a:pt x="65" y="86"/>
                  </a:lnTo>
                  <a:lnTo>
                    <a:pt x="65" y="86"/>
                  </a:lnTo>
                  <a:lnTo>
                    <a:pt x="52" y="86"/>
                  </a:lnTo>
                  <a:lnTo>
                    <a:pt x="43" y="82"/>
                  </a:lnTo>
                  <a:lnTo>
                    <a:pt x="34" y="76"/>
                  </a:lnTo>
                  <a:lnTo>
                    <a:pt x="24" y="69"/>
                  </a:lnTo>
                  <a:lnTo>
                    <a:pt x="24" y="69"/>
                  </a:lnTo>
                  <a:lnTo>
                    <a:pt x="17" y="60"/>
                  </a:lnTo>
                  <a:lnTo>
                    <a:pt x="11" y="50"/>
                  </a:lnTo>
                  <a:lnTo>
                    <a:pt x="8" y="39"/>
                  </a:lnTo>
                  <a:lnTo>
                    <a:pt x="8" y="28"/>
                  </a:lnTo>
                  <a:lnTo>
                    <a:pt x="8" y="7"/>
                  </a:lnTo>
                  <a:lnTo>
                    <a:pt x="106" y="7"/>
                  </a:lnTo>
                  <a:lnTo>
                    <a:pt x="106" y="7"/>
                  </a:lnTo>
                  <a:lnTo>
                    <a:pt x="134" y="9"/>
                  </a:lnTo>
                  <a:lnTo>
                    <a:pt x="148" y="13"/>
                  </a:lnTo>
                  <a:lnTo>
                    <a:pt x="159" y="17"/>
                  </a:lnTo>
                  <a:lnTo>
                    <a:pt x="172" y="22"/>
                  </a:lnTo>
                  <a:lnTo>
                    <a:pt x="183" y="28"/>
                  </a:lnTo>
                  <a:lnTo>
                    <a:pt x="194" y="35"/>
                  </a:lnTo>
                  <a:lnTo>
                    <a:pt x="204" y="45"/>
                  </a:lnTo>
                  <a:lnTo>
                    <a:pt x="204" y="45"/>
                  </a:lnTo>
                  <a:lnTo>
                    <a:pt x="215" y="56"/>
                  </a:lnTo>
                  <a:lnTo>
                    <a:pt x="222" y="65"/>
                  </a:lnTo>
                  <a:lnTo>
                    <a:pt x="230" y="76"/>
                  </a:lnTo>
                  <a:lnTo>
                    <a:pt x="235" y="88"/>
                  </a:lnTo>
                  <a:lnTo>
                    <a:pt x="239" y="99"/>
                  </a:lnTo>
                  <a:lnTo>
                    <a:pt x="243" y="112"/>
                  </a:lnTo>
                  <a:lnTo>
                    <a:pt x="245" y="125"/>
                  </a:lnTo>
                  <a:lnTo>
                    <a:pt x="245" y="138"/>
                  </a:lnTo>
                  <a:lnTo>
                    <a:pt x="245" y="187"/>
                  </a:lnTo>
                  <a:lnTo>
                    <a:pt x="245" y="187"/>
                  </a:lnTo>
                  <a:lnTo>
                    <a:pt x="239" y="170"/>
                  </a:lnTo>
                  <a:lnTo>
                    <a:pt x="231" y="155"/>
                  </a:lnTo>
                  <a:lnTo>
                    <a:pt x="220" y="140"/>
                  </a:lnTo>
                  <a:lnTo>
                    <a:pt x="209" y="127"/>
                  </a:lnTo>
                  <a:lnTo>
                    <a:pt x="209" y="127"/>
                  </a:lnTo>
                  <a:close/>
                  <a:moveTo>
                    <a:pt x="286" y="360"/>
                  </a:moveTo>
                  <a:lnTo>
                    <a:pt x="286" y="360"/>
                  </a:lnTo>
                  <a:lnTo>
                    <a:pt x="258" y="360"/>
                  </a:lnTo>
                  <a:lnTo>
                    <a:pt x="245" y="360"/>
                  </a:lnTo>
                  <a:lnTo>
                    <a:pt x="231" y="358"/>
                  </a:lnTo>
                  <a:lnTo>
                    <a:pt x="220" y="355"/>
                  </a:lnTo>
                  <a:lnTo>
                    <a:pt x="209" y="349"/>
                  </a:lnTo>
                  <a:lnTo>
                    <a:pt x="198" y="343"/>
                  </a:lnTo>
                  <a:lnTo>
                    <a:pt x="189" y="334"/>
                  </a:lnTo>
                  <a:lnTo>
                    <a:pt x="189" y="334"/>
                  </a:lnTo>
                  <a:lnTo>
                    <a:pt x="181" y="327"/>
                  </a:lnTo>
                  <a:lnTo>
                    <a:pt x="176" y="317"/>
                  </a:lnTo>
                  <a:lnTo>
                    <a:pt x="172" y="310"/>
                  </a:lnTo>
                  <a:lnTo>
                    <a:pt x="170" y="300"/>
                  </a:lnTo>
                  <a:lnTo>
                    <a:pt x="166" y="278"/>
                  </a:lnTo>
                  <a:lnTo>
                    <a:pt x="166" y="254"/>
                  </a:lnTo>
                  <a:lnTo>
                    <a:pt x="164" y="155"/>
                  </a:lnTo>
                  <a:lnTo>
                    <a:pt x="185" y="155"/>
                  </a:lnTo>
                  <a:lnTo>
                    <a:pt x="185" y="155"/>
                  </a:lnTo>
                  <a:lnTo>
                    <a:pt x="198" y="157"/>
                  </a:lnTo>
                  <a:lnTo>
                    <a:pt x="207" y="159"/>
                  </a:lnTo>
                  <a:lnTo>
                    <a:pt x="218" y="164"/>
                  </a:lnTo>
                  <a:lnTo>
                    <a:pt x="226" y="172"/>
                  </a:lnTo>
                  <a:lnTo>
                    <a:pt x="226" y="172"/>
                  </a:lnTo>
                  <a:lnTo>
                    <a:pt x="235" y="181"/>
                  </a:lnTo>
                  <a:lnTo>
                    <a:pt x="241" y="190"/>
                  </a:lnTo>
                  <a:lnTo>
                    <a:pt x="243" y="201"/>
                  </a:lnTo>
                  <a:lnTo>
                    <a:pt x="245" y="213"/>
                  </a:lnTo>
                  <a:lnTo>
                    <a:pt x="245" y="243"/>
                  </a:lnTo>
                  <a:lnTo>
                    <a:pt x="245" y="243"/>
                  </a:lnTo>
                  <a:lnTo>
                    <a:pt x="246" y="269"/>
                  </a:lnTo>
                  <a:lnTo>
                    <a:pt x="250" y="280"/>
                  </a:lnTo>
                  <a:lnTo>
                    <a:pt x="252" y="289"/>
                  </a:lnTo>
                  <a:lnTo>
                    <a:pt x="258" y="299"/>
                  </a:lnTo>
                  <a:lnTo>
                    <a:pt x="263" y="308"/>
                  </a:lnTo>
                  <a:lnTo>
                    <a:pt x="276" y="325"/>
                  </a:lnTo>
                  <a:lnTo>
                    <a:pt x="276" y="325"/>
                  </a:lnTo>
                  <a:lnTo>
                    <a:pt x="289" y="336"/>
                  </a:lnTo>
                  <a:lnTo>
                    <a:pt x="301" y="347"/>
                  </a:lnTo>
                  <a:lnTo>
                    <a:pt x="314" y="355"/>
                  </a:lnTo>
                  <a:lnTo>
                    <a:pt x="329" y="360"/>
                  </a:lnTo>
                  <a:lnTo>
                    <a:pt x="286" y="360"/>
                  </a:lnTo>
                  <a:close/>
                  <a:moveTo>
                    <a:pt x="329" y="235"/>
                  </a:moveTo>
                  <a:lnTo>
                    <a:pt x="329" y="235"/>
                  </a:lnTo>
                  <a:lnTo>
                    <a:pt x="329" y="237"/>
                  </a:lnTo>
                  <a:lnTo>
                    <a:pt x="330" y="246"/>
                  </a:lnTo>
                  <a:lnTo>
                    <a:pt x="334" y="257"/>
                  </a:lnTo>
                  <a:lnTo>
                    <a:pt x="338" y="263"/>
                  </a:lnTo>
                  <a:lnTo>
                    <a:pt x="343" y="269"/>
                  </a:lnTo>
                  <a:lnTo>
                    <a:pt x="343" y="269"/>
                  </a:lnTo>
                  <a:lnTo>
                    <a:pt x="351" y="276"/>
                  </a:lnTo>
                  <a:lnTo>
                    <a:pt x="362" y="280"/>
                  </a:lnTo>
                  <a:lnTo>
                    <a:pt x="373" y="282"/>
                  </a:lnTo>
                  <a:lnTo>
                    <a:pt x="384" y="282"/>
                  </a:lnTo>
                  <a:lnTo>
                    <a:pt x="384" y="282"/>
                  </a:lnTo>
                  <a:lnTo>
                    <a:pt x="435" y="282"/>
                  </a:lnTo>
                  <a:lnTo>
                    <a:pt x="435" y="282"/>
                  </a:lnTo>
                  <a:lnTo>
                    <a:pt x="446" y="282"/>
                  </a:lnTo>
                  <a:lnTo>
                    <a:pt x="457" y="285"/>
                  </a:lnTo>
                  <a:lnTo>
                    <a:pt x="467" y="291"/>
                  </a:lnTo>
                  <a:lnTo>
                    <a:pt x="476" y="299"/>
                  </a:lnTo>
                  <a:lnTo>
                    <a:pt x="476" y="299"/>
                  </a:lnTo>
                  <a:lnTo>
                    <a:pt x="483" y="306"/>
                  </a:lnTo>
                  <a:lnTo>
                    <a:pt x="489" y="317"/>
                  </a:lnTo>
                  <a:lnTo>
                    <a:pt x="493" y="328"/>
                  </a:lnTo>
                  <a:lnTo>
                    <a:pt x="493" y="340"/>
                  </a:lnTo>
                  <a:lnTo>
                    <a:pt x="493" y="360"/>
                  </a:lnTo>
                  <a:lnTo>
                    <a:pt x="396" y="360"/>
                  </a:lnTo>
                  <a:lnTo>
                    <a:pt x="396" y="360"/>
                  </a:lnTo>
                  <a:lnTo>
                    <a:pt x="381" y="360"/>
                  </a:lnTo>
                  <a:lnTo>
                    <a:pt x="366" y="358"/>
                  </a:lnTo>
                  <a:lnTo>
                    <a:pt x="351" y="356"/>
                  </a:lnTo>
                  <a:lnTo>
                    <a:pt x="338" y="353"/>
                  </a:lnTo>
                  <a:lnTo>
                    <a:pt x="325" y="347"/>
                  </a:lnTo>
                  <a:lnTo>
                    <a:pt x="314" y="341"/>
                  </a:lnTo>
                  <a:lnTo>
                    <a:pt x="304" y="334"/>
                  </a:lnTo>
                  <a:lnTo>
                    <a:pt x="293" y="325"/>
                  </a:lnTo>
                  <a:lnTo>
                    <a:pt x="293" y="325"/>
                  </a:lnTo>
                  <a:lnTo>
                    <a:pt x="276" y="306"/>
                  </a:lnTo>
                  <a:lnTo>
                    <a:pt x="267" y="289"/>
                  </a:lnTo>
                  <a:lnTo>
                    <a:pt x="261" y="274"/>
                  </a:lnTo>
                  <a:lnTo>
                    <a:pt x="259" y="261"/>
                  </a:lnTo>
                  <a:lnTo>
                    <a:pt x="263" y="252"/>
                  </a:lnTo>
                  <a:lnTo>
                    <a:pt x="267" y="243"/>
                  </a:lnTo>
                  <a:lnTo>
                    <a:pt x="273" y="235"/>
                  </a:lnTo>
                  <a:lnTo>
                    <a:pt x="278" y="229"/>
                  </a:lnTo>
                  <a:lnTo>
                    <a:pt x="278" y="229"/>
                  </a:lnTo>
                  <a:lnTo>
                    <a:pt x="287" y="222"/>
                  </a:lnTo>
                  <a:lnTo>
                    <a:pt x="297" y="216"/>
                  </a:lnTo>
                  <a:lnTo>
                    <a:pt x="306" y="213"/>
                  </a:lnTo>
                  <a:lnTo>
                    <a:pt x="317" y="209"/>
                  </a:lnTo>
                  <a:lnTo>
                    <a:pt x="332" y="207"/>
                  </a:lnTo>
                  <a:lnTo>
                    <a:pt x="338" y="207"/>
                  </a:lnTo>
                  <a:lnTo>
                    <a:pt x="338" y="207"/>
                  </a:lnTo>
                  <a:lnTo>
                    <a:pt x="334" y="215"/>
                  </a:lnTo>
                  <a:lnTo>
                    <a:pt x="330" y="224"/>
                  </a:lnTo>
                  <a:lnTo>
                    <a:pt x="329" y="235"/>
                  </a:lnTo>
                  <a:lnTo>
                    <a:pt x="329" y="235"/>
                  </a:lnTo>
                  <a:close/>
                  <a:moveTo>
                    <a:pt x="384" y="117"/>
                  </a:moveTo>
                  <a:lnTo>
                    <a:pt x="478" y="117"/>
                  </a:lnTo>
                  <a:lnTo>
                    <a:pt x="480" y="136"/>
                  </a:lnTo>
                  <a:lnTo>
                    <a:pt x="480" y="136"/>
                  </a:lnTo>
                  <a:lnTo>
                    <a:pt x="478" y="147"/>
                  </a:lnTo>
                  <a:lnTo>
                    <a:pt x="474" y="159"/>
                  </a:lnTo>
                  <a:lnTo>
                    <a:pt x="470" y="168"/>
                  </a:lnTo>
                  <a:lnTo>
                    <a:pt x="463" y="175"/>
                  </a:lnTo>
                  <a:lnTo>
                    <a:pt x="463" y="175"/>
                  </a:lnTo>
                  <a:lnTo>
                    <a:pt x="455" y="183"/>
                  </a:lnTo>
                  <a:lnTo>
                    <a:pt x="446" y="187"/>
                  </a:lnTo>
                  <a:lnTo>
                    <a:pt x="435" y="190"/>
                  </a:lnTo>
                  <a:lnTo>
                    <a:pt x="416" y="192"/>
                  </a:lnTo>
                  <a:lnTo>
                    <a:pt x="383" y="192"/>
                  </a:lnTo>
                  <a:lnTo>
                    <a:pt x="383" y="192"/>
                  </a:lnTo>
                  <a:lnTo>
                    <a:pt x="342" y="194"/>
                  </a:lnTo>
                  <a:lnTo>
                    <a:pt x="315" y="198"/>
                  </a:lnTo>
                  <a:lnTo>
                    <a:pt x="299" y="201"/>
                  </a:lnTo>
                  <a:lnTo>
                    <a:pt x="287" y="209"/>
                  </a:lnTo>
                  <a:lnTo>
                    <a:pt x="287" y="209"/>
                  </a:lnTo>
                  <a:lnTo>
                    <a:pt x="278" y="216"/>
                  </a:lnTo>
                  <a:lnTo>
                    <a:pt x="271" y="226"/>
                  </a:lnTo>
                  <a:lnTo>
                    <a:pt x="263" y="237"/>
                  </a:lnTo>
                  <a:lnTo>
                    <a:pt x="256" y="250"/>
                  </a:lnTo>
                  <a:lnTo>
                    <a:pt x="256" y="250"/>
                  </a:lnTo>
                  <a:lnTo>
                    <a:pt x="256" y="213"/>
                  </a:lnTo>
                  <a:lnTo>
                    <a:pt x="256" y="213"/>
                  </a:lnTo>
                  <a:lnTo>
                    <a:pt x="256" y="205"/>
                  </a:lnTo>
                  <a:lnTo>
                    <a:pt x="258" y="198"/>
                  </a:lnTo>
                  <a:lnTo>
                    <a:pt x="265" y="183"/>
                  </a:lnTo>
                  <a:lnTo>
                    <a:pt x="276" y="166"/>
                  </a:lnTo>
                  <a:lnTo>
                    <a:pt x="291" y="151"/>
                  </a:lnTo>
                  <a:lnTo>
                    <a:pt x="291" y="151"/>
                  </a:lnTo>
                  <a:lnTo>
                    <a:pt x="301" y="142"/>
                  </a:lnTo>
                  <a:lnTo>
                    <a:pt x="312" y="136"/>
                  </a:lnTo>
                  <a:lnTo>
                    <a:pt x="323" y="131"/>
                  </a:lnTo>
                  <a:lnTo>
                    <a:pt x="334" y="125"/>
                  </a:lnTo>
                  <a:lnTo>
                    <a:pt x="345" y="121"/>
                  </a:lnTo>
                  <a:lnTo>
                    <a:pt x="358" y="119"/>
                  </a:lnTo>
                  <a:lnTo>
                    <a:pt x="384" y="117"/>
                  </a:lnTo>
                  <a:lnTo>
                    <a:pt x="384" y="117"/>
                  </a:lnTo>
                  <a:close/>
                  <a:moveTo>
                    <a:pt x="295" y="134"/>
                  </a:moveTo>
                  <a:lnTo>
                    <a:pt x="295" y="134"/>
                  </a:lnTo>
                  <a:lnTo>
                    <a:pt x="280" y="147"/>
                  </a:lnTo>
                  <a:lnTo>
                    <a:pt x="271" y="160"/>
                  </a:lnTo>
                  <a:lnTo>
                    <a:pt x="263" y="173"/>
                  </a:lnTo>
                  <a:lnTo>
                    <a:pt x="256" y="187"/>
                  </a:lnTo>
                  <a:lnTo>
                    <a:pt x="256" y="172"/>
                  </a:lnTo>
                  <a:lnTo>
                    <a:pt x="256" y="172"/>
                  </a:lnTo>
                  <a:lnTo>
                    <a:pt x="258" y="159"/>
                  </a:lnTo>
                  <a:lnTo>
                    <a:pt x="259" y="145"/>
                  </a:lnTo>
                  <a:lnTo>
                    <a:pt x="261" y="140"/>
                  </a:lnTo>
                  <a:lnTo>
                    <a:pt x="261" y="140"/>
                  </a:lnTo>
                  <a:lnTo>
                    <a:pt x="271" y="117"/>
                  </a:lnTo>
                  <a:lnTo>
                    <a:pt x="284" y="99"/>
                  </a:lnTo>
                  <a:lnTo>
                    <a:pt x="297" y="84"/>
                  </a:lnTo>
                  <a:lnTo>
                    <a:pt x="308" y="71"/>
                  </a:lnTo>
                  <a:lnTo>
                    <a:pt x="308" y="71"/>
                  </a:lnTo>
                  <a:lnTo>
                    <a:pt x="317" y="63"/>
                  </a:lnTo>
                  <a:lnTo>
                    <a:pt x="329" y="58"/>
                  </a:lnTo>
                  <a:lnTo>
                    <a:pt x="338" y="50"/>
                  </a:lnTo>
                  <a:lnTo>
                    <a:pt x="351" y="46"/>
                  </a:lnTo>
                  <a:lnTo>
                    <a:pt x="362" y="43"/>
                  </a:lnTo>
                  <a:lnTo>
                    <a:pt x="375" y="39"/>
                  </a:lnTo>
                  <a:lnTo>
                    <a:pt x="388" y="37"/>
                  </a:lnTo>
                  <a:lnTo>
                    <a:pt x="403" y="37"/>
                  </a:lnTo>
                  <a:lnTo>
                    <a:pt x="508" y="37"/>
                  </a:lnTo>
                  <a:lnTo>
                    <a:pt x="508" y="41"/>
                  </a:lnTo>
                  <a:lnTo>
                    <a:pt x="508" y="41"/>
                  </a:lnTo>
                  <a:lnTo>
                    <a:pt x="508" y="50"/>
                  </a:lnTo>
                  <a:lnTo>
                    <a:pt x="504" y="60"/>
                  </a:lnTo>
                  <a:lnTo>
                    <a:pt x="500" y="69"/>
                  </a:lnTo>
                  <a:lnTo>
                    <a:pt x="493" y="76"/>
                  </a:lnTo>
                  <a:lnTo>
                    <a:pt x="493" y="76"/>
                  </a:lnTo>
                  <a:lnTo>
                    <a:pt x="485" y="84"/>
                  </a:lnTo>
                  <a:lnTo>
                    <a:pt x="476" y="88"/>
                  </a:lnTo>
                  <a:lnTo>
                    <a:pt x="467" y="91"/>
                  </a:lnTo>
                  <a:lnTo>
                    <a:pt x="455" y="91"/>
                  </a:lnTo>
                  <a:lnTo>
                    <a:pt x="401" y="91"/>
                  </a:lnTo>
                  <a:lnTo>
                    <a:pt x="401" y="91"/>
                  </a:lnTo>
                  <a:lnTo>
                    <a:pt x="386" y="93"/>
                  </a:lnTo>
                  <a:lnTo>
                    <a:pt x="371" y="95"/>
                  </a:lnTo>
                  <a:lnTo>
                    <a:pt x="358" y="97"/>
                  </a:lnTo>
                  <a:lnTo>
                    <a:pt x="345" y="102"/>
                  </a:lnTo>
                  <a:lnTo>
                    <a:pt x="332" y="108"/>
                  </a:lnTo>
                  <a:lnTo>
                    <a:pt x="319" y="116"/>
                  </a:lnTo>
                  <a:lnTo>
                    <a:pt x="306" y="125"/>
                  </a:lnTo>
                  <a:lnTo>
                    <a:pt x="295" y="134"/>
                  </a:lnTo>
                  <a:lnTo>
                    <a:pt x="295" y="1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300" name="Google Shape;300;p18"/>
            <p:cNvSpPr/>
            <p:nvPr/>
          </p:nvSpPr>
          <p:spPr>
            <a:xfrm>
              <a:off x="5205413" y="1079500"/>
              <a:ext cx="400050" cy="204788"/>
            </a:xfrm>
            <a:custGeom>
              <a:avLst/>
              <a:gdLst/>
              <a:ahLst/>
              <a:cxnLst/>
              <a:rect l="l" t="t" r="r" b="b"/>
              <a:pathLst>
                <a:path w="252" h="129" extrusionOk="0">
                  <a:moveTo>
                    <a:pt x="46" y="58"/>
                  </a:moveTo>
                  <a:lnTo>
                    <a:pt x="46" y="58"/>
                  </a:lnTo>
                  <a:lnTo>
                    <a:pt x="58" y="51"/>
                  </a:lnTo>
                  <a:lnTo>
                    <a:pt x="67" y="43"/>
                  </a:lnTo>
                  <a:lnTo>
                    <a:pt x="80" y="38"/>
                  </a:lnTo>
                  <a:lnTo>
                    <a:pt x="91" y="32"/>
                  </a:lnTo>
                  <a:lnTo>
                    <a:pt x="104" y="28"/>
                  </a:lnTo>
                  <a:lnTo>
                    <a:pt x="117" y="25"/>
                  </a:lnTo>
                  <a:lnTo>
                    <a:pt x="132" y="23"/>
                  </a:lnTo>
                  <a:lnTo>
                    <a:pt x="147" y="23"/>
                  </a:lnTo>
                  <a:lnTo>
                    <a:pt x="252" y="23"/>
                  </a:lnTo>
                  <a:lnTo>
                    <a:pt x="252" y="23"/>
                  </a:lnTo>
                  <a:lnTo>
                    <a:pt x="252" y="23"/>
                  </a:lnTo>
                  <a:lnTo>
                    <a:pt x="252" y="0"/>
                  </a:lnTo>
                  <a:lnTo>
                    <a:pt x="147" y="0"/>
                  </a:lnTo>
                  <a:lnTo>
                    <a:pt x="147" y="0"/>
                  </a:lnTo>
                  <a:lnTo>
                    <a:pt x="132" y="0"/>
                  </a:lnTo>
                  <a:lnTo>
                    <a:pt x="117" y="2"/>
                  </a:lnTo>
                  <a:lnTo>
                    <a:pt x="104" y="6"/>
                  </a:lnTo>
                  <a:lnTo>
                    <a:pt x="91" y="10"/>
                  </a:lnTo>
                  <a:lnTo>
                    <a:pt x="78" y="15"/>
                  </a:lnTo>
                  <a:lnTo>
                    <a:pt x="65" y="23"/>
                  </a:lnTo>
                  <a:lnTo>
                    <a:pt x="54" y="30"/>
                  </a:lnTo>
                  <a:lnTo>
                    <a:pt x="43" y="41"/>
                  </a:lnTo>
                  <a:lnTo>
                    <a:pt x="43" y="41"/>
                  </a:lnTo>
                  <a:lnTo>
                    <a:pt x="24" y="60"/>
                  </a:lnTo>
                  <a:lnTo>
                    <a:pt x="17" y="71"/>
                  </a:lnTo>
                  <a:lnTo>
                    <a:pt x="11" y="81"/>
                  </a:lnTo>
                  <a:lnTo>
                    <a:pt x="7" y="92"/>
                  </a:lnTo>
                  <a:lnTo>
                    <a:pt x="3" y="105"/>
                  </a:lnTo>
                  <a:lnTo>
                    <a:pt x="0" y="116"/>
                  </a:lnTo>
                  <a:lnTo>
                    <a:pt x="0" y="129"/>
                  </a:lnTo>
                  <a:lnTo>
                    <a:pt x="0" y="129"/>
                  </a:lnTo>
                  <a:lnTo>
                    <a:pt x="9" y="109"/>
                  </a:lnTo>
                  <a:lnTo>
                    <a:pt x="20" y="88"/>
                  </a:lnTo>
                  <a:lnTo>
                    <a:pt x="33" y="71"/>
                  </a:lnTo>
                  <a:lnTo>
                    <a:pt x="46" y="58"/>
                  </a:lnTo>
                  <a:lnTo>
                    <a:pt x="46" y="58"/>
                  </a:lnTo>
                  <a:close/>
                </a:path>
              </a:pathLst>
            </a:custGeom>
            <a:solidFill>
              <a:srgbClr val="002E6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301" name="Google Shape;301;p18"/>
            <p:cNvSpPr/>
            <p:nvPr/>
          </p:nvSpPr>
          <p:spPr>
            <a:xfrm>
              <a:off x="5205413" y="1254125"/>
              <a:ext cx="355600" cy="211138"/>
            </a:xfrm>
            <a:custGeom>
              <a:avLst/>
              <a:gdLst/>
              <a:ahLst/>
              <a:cxnLst/>
              <a:rect l="l" t="t" r="r" b="b"/>
              <a:pathLst>
                <a:path w="224" h="133" extrusionOk="0">
                  <a:moveTo>
                    <a:pt x="0" y="96"/>
                  </a:moveTo>
                  <a:lnTo>
                    <a:pt x="0" y="96"/>
                  </a:lnTo>
                  <a:lnTo>
                    <a:pt x="0" y="133"/>
                  </a:lnTo>
                  <a:lnTo>
                    <a:pt x="0" y="133"/>
                  </a:lnTo>
                  <a:lnTo>
                    <a:pt x="7" y="120"/>
                  </a:lnTo>
                  <a:lnTo>
                    <a:pt x="15" y="109"/>
                  </a:lnTo>
                  <a:lnTo>
                    <a:pt x="22" y="99"/>
                  </a:lnTo>
                  <a:lnTo>
                    <a:pt x="31" y="92"/>
                  </a:lnTo>
                  <a:lnTo>
                    <a:pt x="31" y="92"/>
                  </a:lnTo>
                  <a:lnTo>
                    <a:pt x="43" y="84"/>
                  </a:lnTo>
                  <a:lnTo>
                    <a:pt x="59" y="81"/>
                  </a:lnTo>
                  <a:lnTo>
                    <a:pt x="86" y="77"/>
                  </a:lnTo>
                  <a:lnTo>
                    <a:pt x="127" y="75"/>
                  </a:lnTo>
                  <a:lnTo>
                    <a:pt x="160" y="75"/>
                  </a:lnTo>
                  <a:lnTo>
                    <a:pt x="160" y="75"/>
                  </a:lnTo>
                  <a:lnTo>
                    <a:pt x="179" y="73"/>
                  </a:lnTo>
                  <a:lnTo>
                    <a:pt x="190" y="70"/>
                  </a:lnTo>
                  <a:lnTo>
                    <a:pt x="199" y="66"/>
                  </a:lnTo>
                  <a:lnTo>
                    <a:pt x="207" y="58"/>
                  </a:lnTo>
                  <a:lnTo>
                    <a:pt x="207" y="58"/>
                  </a:lnTo>
                  <a:lnTo>
                    <a:pt x="214" y="51"/>
                  </a:lnTo>
                  <a:lnTo>
                    <a:pt x="218" y="42"/>
                  </a:lnTo>
                  <a:lnTo>
                    <a:pt x="222" y="30"/>
                  </a:lnTo>
                  <a:lnTo>
                    <a:pt x="224" y="19"/>
                  </a:lnTo>
                  <a:lnTo>
                    <a:pt x="222" y="0"/>
                  </a:lnTo>
                  <a:lnTo>
                    <a:pt x="128" y="0"/>
                  </a:lnTo>
                  <a:lnTo>
                    <a:pt x="128" y="0"/>
                  </a:lnTo>
                  <a:lnTo>
                    <a:pt x="102" y="2"/>
                  </a:lnTo>
                  <a:lnTo>
                    <a:pt x="89" y="4"/>
                  </a:lnTo>
                  <a:lnTo>
                    <a:pt x="78" y="8"/>
                  </a:lnTo>
                  <a:lnTo>
                    <a:pt x="67" y="14"/>
                  </a:lnTo>
                  <a:lnTo>
                    <a:pt x="56" y="19"/>
                  </a:lnTo>
                  <a:lnTo>
                    <a:pt x="45" y="25"/>
                  </a:lnTo>
                  <a:lnTo>
                    <a:pt x="35" y="34"/>
                  </a:lnTo>
                  <a:lnTo>
                    <a:pt x="35" y="34"/>
                  </a:lnTo>
                  <a:lnTo>
                    <a:pt x="20" y="49"/>
                  </a:lnTo>
                  <a:lnTo>
                    <a:pt x="9" y="66"/>
                  </a:lnTo>
                  <a:lnTo>
                    <a:pt x="2" y="81"/>
                  </a:lnTo>
                  <a:lnTo>
                    <a:pt x="0" y="88"/>
                  </a:lnTo>
                  <a:lnTo>
                    <a:pt x="0" y="96"/>
                  </a:lnTo>
                  <a:lnTo>
                    <a:pt x="0" y="96"/>
                  </a:lnTo>
                  <a:close/>
                </a:path>
              </a:pathLst>
            </a:custGeom>
            <a:solidFill>
              <a:srgbClr val="63A70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pic>
          <p:nvPicPr>
            <p:cNvPr id="302" name="Google Shape;302;p18"/>
            <p:cNvPicPr preferRelativeResize="0"/>
            <p:nvPr/>
          </p:nvPicPr>
          <p:blipFill rotWithShape="1">
            <a:blip r:embed="rId2">
              <a:alphaModFix/>
            </a:blip>
            <a:srcRect/>
            <a:stretch/>
          </p:blipFill>
          <p:spPr>
            <a:xfrm>
              <a:off x="3197226" y="1152029"/>
              <a:ext cx="1409888" cy="1142403"/>
            </a:xfrm>
            <a:prstGeom prst="rect">
              <a:avLst/>
            </a:prstGeom>
            <a:noFill/>
            <a:ln>
              <a:noFill/>
            </a:ln>
          </p:spPr>
        </p:pic>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3"/>
        <p:cNvGrpSpPr/>
        <p:nvPr/>
      </p:nvGrpSpPr>
      <p:grpSpPr>
        <a:xfrm>
          <a:off x="0" y="0"/>
          <a:ext cx="0" cy="0"/>
          <a:chOff x="0" y="0"/>
          <a:chExt cx="0" cy="0"/>
        </a:xfrm>
      </p:grpSpPr>
      <p:sp>
        <p:nvSpPr>
          <p:cNvPr id="304" name="Google Shape;304;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6000"/>
              <a:buFont typeface="Helvetica Neue"/>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5" name="Google Shape;305;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06" name="Google Shape;30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7" name="Google Shape;30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8" name="Google Shape;30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pic>
        <p:nvPicPr>
          <p:cNvPr id="309" name="Google Shape;309;p19"/>
          <p:cNvPicPr preferRelativeResize="0"/>
          <p:nvPr/>
        </p:nvPicPr>
        <p:blipFill rotWithShape="1">
          <a:blip r:embed="rId2">
            <a:alphaModFix/>
          </a:blip>
          <a:srcRect/>
          <a:stretch/>
        </p:blipFill>
        <p:spPr>
          <a:xfrm>
            <a:off x="10898004" y="254646"/>
            <a:ext cx="987792" cy="951207"/>
          </a:xfrm>
          <a:prstGeom prst="rect">
            <a:avLst/>
          </a:prstGeom>
          <a:noFill/>
          <a:ln>
            <a:noFill/>
          </a:ln>
        </p:spPr>
      </p:pic>
      <p:grpSp>
        <p:nvGrpSpPr>
          <p:cNvPr id="310" name="Google Shape;310;p19"/>
          <p:cNvGrpSpPr/>
          <p:nvPr/>
        </p:nvGrpSpPr>
        <p:grpSpPr>
          <a:xfrm>
            <a:off x="10360139" y="6459467"/>
            <a:ext cx="1659832" cy="307777"/>
            <a:chOff x="10325849" y="6425177"/>
            <a:chExt cx="1659832" cy="307777"/>
          </a:xfrm>
        </p:grpSpPr>
        <p:pic>
          <p:nvPicPr>
            <p:cNvPr id="311" name="Google Shape;311;p19" descr="TE Words White.pdf"/>
            <p:cNvPicPr preferRelativeResize="0"/>
            <p:nvPr/>
          </p:nvPicPr>
          <p:blipFill rotWithShape="1">
            <a:blip r:embed="rId3">
              <a:alphaModFix/>
            </a:blip>
            <a:srcRect/>
            <a:stretch/>
          </p:blipFill>
          <p:spPr>
            <a:xfrm>
              <a:off x="10547439" y="6453066"/>
              <a:ext cx="1438242" cy="252000"/>
            </a:xfrm>
            <a:prstGeom prst="rect">
              <a:avLst/>
            </a:prstGeom>
            <a:noFill/>
            <a:ln>
              <a:noFill/>
            </a:ln>
          </p:spPr>
        </p:pic>
        <p:sp>
          <p:nvSpPr>
            <p:cNvPr id="312" name="Google Shape;312;p19"/>
            <p:cNvSpPr txBox="1"/>
            <p:nvPr/>
          </p:nvSpPr>
          <p:spPr>
            <a:xfrm>
              <a:off x="10325849" y="6425177"/>
              <a:ext cx="317716"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74083"/>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13"/>
        <p:cNvGrpSpPr/>
        <p:nvPr/>
      </p:nvGrpSpPr>
      <p:grpSpPr>
        <a:xfrm>
          <a:off x="0" y="0"/>
          <a:ext cx="0" cy="0"/>
          <a:chOff x="0" y="0"/>
          <a:chExt cx="0" cy="0"/>
        </a:xfrm>
      </p:grpSpPr>
      <p:sp>
        <p:nvSpPr>
          <p:cNvPr id="314" name="Google Shape;314;p2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5" name="Google Shape;315;p2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316" name="Google Shape;316;p2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317" name="Google Shape;317;p2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318" name="Google Shape;318;p2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319" name="Google Shape;31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0" name="Google Shape;32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1" name="Google Shape;32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pic>
        <p:nvPicPr>
          <p:cNvPr id="322" name="Google Shape;322;p20"/>
          <p:cNvPicPr preferRelativeResize="0"/>
          <p:nvPr/>
        </p:nvPicPr>
        <p:blipFill rotWithShape="1">
          <a:blip r:embed="rId2">
            <a:alphaModFix/>
          </a:blip>
          <a:srcRect/>
          <a:stretch/>
        </p:blipFill>
        <p:spPr>
          <a:xfrm>
            <a:off x="10898004" y="254646"/>
            <a:ext cx="987792" cy="951207"/>
          </a:xfrm>
          <a:prstGeom prst="rect">
            <a:avLst/>
          </a:prstGeom>
          <a:noFill/>
          <a:ln>
            <a:noFill/>
          </a:ln>
        </p:spPr>
      </p:pic>
      <p:grpSp>
        <p:nvGrpSpPr>
          <p:cNvPr id="323" name="Google Shape;323;p20"/>
          <p:cNvGrpSpPr/>
          <p:nvPr/>
        </p:nvGrpSpPr>
        <p:grpSpPr>
          <a:xfrm>
            <a:off x="10360139" y="6459467"/>
            <a:ext cx="1659832" cy="307777"/>
            <a:chOff x="10325849" y="6425177"/>
            <a:chExt cx="1659832" cy="307777"/>
          </a:xfrm>
        </p:grpSpPr>
        <p:pic>
          <p:nvPicPr>
            <p:cNvPr id="324" name="Google Shape;324;p20" descr="TE Words White.pdf"/>
            <p:cNvPicPr preferRelativeResize="0"/>
            <p:nvPr/>
          </p:nvPicPr>
          <p:blipFill rotWithShape="1">
            <a:blip r:embed="rId3">
              <a:alphaModFix/>
            </a:blip>
            <a:srcRect/>
            <a:stretch/>
          </p:blipFill>
          <p:spPr>
            <a:xfrm>
              <a:off x="10547439" y="6453066"/>
              <a:ext cx="1438242" cy="252000"/>
            </a:xfrm>
            <a:prstGeom prst="rect">
              <a:avLst/>
            </a:prstGeom>
            <a:noFill/>
            <a:ln>
              <a:noFill/>
            </a:ln>
          </p:spPr>
        </p:pic>
        <p:sp>
          <p:nvSpPr>
            <p:cNvPr id="325" name="Google Shape;325;p20"/>
            <p:cNvSpPr txBox="1"/>
            <p:nvPr/>
          </p:nvSpPr>
          <p:spPr>
            <a:xfrm>
              <a:off x="10325849" y="6425177"/>
              <a:ext cx="317716"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74083"/>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6"/>
        <p:cNvGrpSpPr/>
        <p:nvPr/>
      </p:nvGrpSpPr>
      <p:grpSpPr>
        <a:xfrm>
          <a:off x="0" y="0"/>
          <a:ext cx="0" cy="0"/>
          <a:chOff x="0" y="0"/>
          <a:chExt cx="0" cy="0"/>
        </a:xfrm>
      </p:grpSpPr>
      <p:sp>
        <p:nvSpPr>
          <p:cNvPr id="327" name="Google Shape;327;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8" name="Google Shape;328;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9" name="Google Shape;32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0" name="Google Shape;330;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pic>
        <p:nvPicPr>
          <p:cNvPr id="331" name="Google Shape;331;p21"/>
          <p:cNvPicPr preferRelativeResize="0"/>
          <p:nvPr/>
        </p:nvPicPr>
        <p:blipFill rotWithShape="1">
          <a:blip r:embed="rId2">
            <a:alphaModFix/>
          </a:blip>
          <a:srcRect/>
          <a:stretch/>
        </p:blipFill>
        <p:spPr>
          <a:xfrm>
            <a:off x="10898004" y="254646"/>
            <a:ext cx="987792" cy="951207"/>
          </a:xfrm>
          <a:prstGeom prst="rect">
            <a:avLst/>
          </a:prstGeom>
          <a:noFill/>
          <a:ln>
            <a:noFill/>
          </a:ln>
        </p:spPr>
      </p:pic>
      <p:grpSp>
        <p:nvGrpSpPr>
          <p:cNvPr id="332" name="Google Shape;332;p21"/>
          <p:cNvGrpSpPr/>
          <p:nvPr/>
        </p:nvGrpSpPr>
        <p:grpSpPr>
          <a:xfrm>
            <a:off x="10360139" y="6459467"/>
            <a:ext cx="1659832" cy="307777"/>
            <a:chOff x="10325849" y="6425177"/>
            <a:chExt cx="1659832" cy="307777"/>
          </a:xfrm>
        </p:grpSpPr>
        <p:pic>
          <p:nvPicPr>
            <p:cNvPr id="333" name="Google Shape;333;p21" descr="TE Words White.pdf"/>
            <p:cNvPicPr preferRelativeResize="0"/>
            <p:nvPr/>
          </p:nvPicPr>
          <p:blipFill rotWithShape="1">
            <a:blip r:embed="rId3">
              <a:alphaModFix/>
            </a:blip>
            <a:srcRect/>
            <a:stretch/>
          </p:blipFill>
          <p:spPr>
            <a:xfrm>
              <a:off x="10547439" y="6453066"/>
              <a:ext cx="1438242" cy="252000"/>
            </a:xfrm>
            <a:prstGeom prst="rect">
              <a:avLst/>
            </a:prstGeom>
            <a:noFill/>
            <a:ln>
              <a:noFill/>
            </a:ln>
          </p:spPr>
        </p:pic>
        <p:sp>
          <p:nvSpPr>
            <p:cNvPr id="334" name="Google Shape;334;p21"/>
            <p:cNvSpPr txBox="1"/>
            <p:nvPr/>
          </p:nvSpPr>
          <p:spPr>
            <a:xfrm>
              <a:off x="10325849" y="6425177"/>
              <a:ext cx="317716"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74083"/>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1"/>
        <p:cNvGrpSpPr/>
        <p:nvPr/>
      </p:nvGrpSpPr>
      <p:grpSpPr>
        <a:xfrm>
          <a:off x="0" y="0"/>
          <a:ext cx="0" cy="0"/>
          <a:chOff x="0" y="0"/>
          <a:chExt cx="0" cy="0"/>
        </a:xfrm>
      </p:grpSpPr>
      <p:sp>
        <p:nvSpPr>
          <p:cNvPr id="32" name="Google Shape;3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34" name="Google Shape;34;p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35" name="Google Shape;35;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38" name="Google Shape;38;p3"/>
          <p:cNvPicPr preferRelativeResize="0"/>
          <p:nvPr/>
        </p:nvPicPr>
        <p:blipFill rotWithShape="1">
          <a:blip r:embed="rId2">
            <a:alphaModFix/>
          </a:blip>
          <a:srcRect/>
          <a:stretch/>
        </p:blipFill>
        <p:spPr>
          <a:xfrm>
            <a:off x="10898004" y="254646"/>
            <a:ext cx="987792" cy="951207"/>
          </a:xfrm>
          <a:prstGeom prst="rect">
            <a:avLst/>
          </a:prstGeom>
          <a:noFill/>
          <a:ln>
            <a:noFill/>
          </a:ln>
        </p:spPr>
      </p:pic>
      <p:grpSp>
        <p:nvGrpSpPr>
          <p:cNvPr id="39" name="Google Shape;39;p3"/>
          <p:cNvGrpSpPr/>
          <p:nvPr/>
        </p:nvGrpSpPr>
        <p:grpSpPr>
          <a:xfrm>
            <a:off x="10360139" y="6459467"/>
            <a:ext cx="1659832" cy="307777"/>
            <a:chOff x="10325849" y="6425177"/>
            <a:chExt cx="1659832" cy="307777"/>
          </a:xfrm>
        </p:grpSpPr>
        <p:pic>
          <p:nvPicPr>
            <p:cNvPr id="40" name="Google Shape;40;p3" descr="TE Words White.pdf"/>
            <p:cNvPicPr preferRelativeResize="0"/>
            <p:nvPr/>
          </p:nvPicPr>
          <p:blipFill rotWithShape="1">
            <a:blip r:embed="rId3">
              <a:alphaModFix/>
            </a:blip>
            <a:srcRect/>
            <a:stretch/>
          </p:blipFill>
          <p:spPr>
            <a:xfrm>
              <a:off x="10547439" y="6453066"/>
              <a:ext cx="1438242" cy="252000"/>
            </a:xfrm>
            <a:prstGeom prst="rect">
              <a:avLst/>
            </a:prstGeom>
            <a:noFill/>
            <a:ln>
              <a:noFill/>
            </a:ln>
          </p:spPr>
        </p:pic>
        <p:sp>
          <p:nvSpPr>
            <p:cNvPr id="41" name="Google Shape;41;p3"/>
            <p:cNvSpPr txBox="1"/>
            <p:nvPr/>
          </p:nvSpPr>
          <p:spPr>
            <a:xfrm>
              <a:off x="10325849" y="6425177"/>
              <a:ext cx="317716"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rgbClr val="074083"/>
                  </a:solidFill>
                  <a:latin typeface="Arial"/>
                  <a:ea typeface="Arial"/>
                  <a:cs typeface="Arial"/>
                  <a:sym typeface="Arial"/>
                </a:rPr>
                <a:t>©</a:t>
              </a: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5"/>
        <p:cNvGrpSpPr/>
        <p:nvPr/>
      </p:nvGrpSpPr>
      <p:grpSpPr>
        <a:xfrm>
          <a:off x="0" y="0"/>
          <a:ext cx="0" cy="0"/>
          <a:chOff x="0" y="0"/>
          <a:chExt cx="0" cy="0"/>
        </a:xfrm>
      </p:grpSpPr>
      <p:sp>
        <p:nvSpPr>
          <p:cNvPr id="336" name="Google Shape;33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7" name="Google Shape;33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8" name="Google Shape;33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pic>
        <p:nvPicPr>
          <p:cNvPr id="339" name="Google Shape;339;p22"/>
          <p:cNvPicPr preferRelativeResize="0"/>
          <p:nvPr/>
        </p:nvPicPr>
        <p:blipFill rotWithShape="1">
          <a:blip r:embed="rId2">
            <a:alphaModFix/>
          </a:blip>
          <a:srcRect/>
          <a:stretch/>
        </p:blipFill>
        <p:spPr>
          <a:xfrm>
            <a:off x="10898004" y="254646"/>
            <a:ext cx="987792" cy="951207"/>
          </a:xfrm>
          <a:prstGeom prst="rect">
            <a:avLst/>
          </a:prstGeom>
          <a:noFill/>
          <a:ln>
            <a:noFill/>
          </a:ln>
        </p:spPr>
      </p:pic>
      <p:grpSp>
        <p:nvGrpSpPr>
          <p:cNvPr id="340" name="Google Shape;340;p22"/>
          <p:cNvGrpSpPr/>
          <p:nvPr/>
        </p:nvGrpSpPr>
        <p:grpSpPr>
          <a:xfrm>
            <a:off x="10360139" y="6459467"/>
            <a:ext cx="1659832" cy="307777"/>
            <a:chOff x="10325849" y="6425177"/>
            <a:chExt cx="1659832" cy="307777"/>
          </a:xfrm>
        </p:grpSpPr>
        <p:pic>
          <p:nvPicPr>
            <p:cNvPr id="341" name="Google Shape;341;p22" descr="TE Words White.pdf"/>
            <p:cNvPicPr preferRelativeResize="0"/>
            <p:nvPr/>
          </p:nvPicPr>
          <p:blipFill rotWithShape="1">
            <a:blip r:embed="rId3">
              <a:alphaModFix/>
            </a:blip>
            <a:srcRect/>
            <a:stretch/>
          </p:blipFill>
          <p:spPr>
            <a:xfrm>
              <a:off x="10547439" y="6453066"/>
              <a:ext cx="1438242" cy="252000"/>
            </a:xfrm>
            <a:prstGeom prst="rect">
              <a:avLst/>
            </a:prstGeom>
            <a:noFill/>
            <a:ln>
              <a:noFill/>
            </a:ln>
          </p:spPr>
        </p:pic>
        <p:sp>
          <p:nvSpPr>
            <p:cNvPr id="342" name="Google Shape;342;p22"/>
            <p:cNvSpPr txBox="1"/>
            <p:nvPr/>
          </p:nvSpPr>
          <p:spPr>
            <a:xfrm>
              <a:off x="10325849" y="6425177"/>
              <a:ext cx="317716"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74083"/>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43"/>
        <p:cNvGrpSpPr/>
        <p:nvPr/>
      </p:nvGrpSpPr>
      <p:grpSpPr>
        <a:xfrm>
          <a:off x="0" y="0"/>
          <a:ext cx="0" cy="0"/>
          <a:chOff x="0" y="0"/>
          <a:chExt cx="0" cy="0"/>
        </a:xfrm>
      </p:grpSpPr>
      <p:sp>
        <p:nvSpPr>
          <p:cNvPr id="344" name="Google Shape;344;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Helvetica Neue"/>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5" name="Google Shape;345;p2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lt1"/>
              </a:buClr>
              <a:buSzPts val="2000"/>
              <a:buChar char="•"/>
              <a:defRPr sz="2000"/>
            </a:lvl6pPr>
            <a:lvl7pPr marL="3200400" lvl="6" indent="-355600" algn="l">
              <a:lnSpc>
                <a:spcPct val="90000"/>
              </a:lnSpc>
              <a:spcBef>
                <a:spcPts val="500"/>
              </a:spcBef>
              <a:spcAft>
                <a:spcPts val="0"/>
              </a:spcAft>
              <a:buClr>
                <a:schemeClr val="lt1"/>
              </a:buClr>
              <a:buSzPts val="2000"/>
              <a:buChar char="•"/>
              <a:defRPr sz="2000"/>
            </a:lvl7pPr>
            <a:lvl8pPr marL="3657600" lvl="7" indent="-355600" algn="l">
              <a:lnSpc>
                <a:spcPct val="90000"/>
              </a:lnSpc>
              <a:spcBef>
                <a:spcPts val="500"/>
              </a:spcBef>
              <a:spcAft>
                <a:spcPts val="0"/>
              </a:spcAft>
              <a:buClr>
                <a:schemeClr val="lt1"/>
              </a:buClr>
              <a:buSzPts val="2000"/>
              <a:buChar char="•"/>
              <a:defRPr sz="2000"/>
            </a:lvl8pPr>
            <a:lvl9pPr marL="4114800" lvl="8" indent="-355600" algn="l">
              <a:lnSpc>
                <a:spcPct val="90000"/>
              </a:lnSpc>
              <a:spcBef>
                <a:spcPts val="500"/>
              </a:spcBef>
              <a:spcAft>
                <a:spcPts val="0"/>
              </a:spcAft>
              <a:buClr>
                <a:schemeClr val="lt1"/>
              </a:buClr>
              <a:buSzPts val="2000"/>
              <a:buChar char="•"/>
              <a:defRPr sz="2000"/>
            </a:lvl9pPr>
          </a:lstStyle>
          <a:p>
            <a:endParaRPr/>
          </a:p>
        </p:txBody>
      </p:sp>
      <p:sp>
        <p:nvSpPr>
          <p:cNvPr id="346" name="Google Shape;346;p2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347" name="Google Shape;34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8" name="Google Shape;34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9" name="Google Shape;34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pic>
        <p:nvPicPr>
          <p:cNvPr id="350" name="Google Shape;350;p23"/>
          <p:cNvPicPr preferRelativeResize="0"/>
          <p:nvPr/>
        </p:nvPicPr>
        <p:blipFill rotWithShape="1">
          <a:blip r:embed="rId2">
            <a:alphaModFix/>
          </a:blip>
          <a:srcRect/>
          <a:stretch/>
        </p:blipFill>
        <p:spPr>
          <a:xfrm>
            <a:off x="10898004" y="254646"/>
            <a:ext cx="987792" cy="951207"/>
          </a:xfrm>
          <a:prstGeom prst="rect">
            <a:avLst/>
          </a:prstGeom>
          <a:noFill/>
          <a:ln>
            <a:noFill/>
          </a:ln>
        </p:spPr>
      </p:pic>
      <p:grpSp>
        <p:nvGrpSpPr>
          <p:cNvPr id="351" name="Google Shape;351;p23"/>
          <p:cNvGrpSpPr/>
          <p:nvPr/>
        </p:nvGrpSpPr>
        <p:grpSpPr>
          <a:xfrm>
            <a:off x="10360139" y="6459467"/>
            <a:ext cx="1659832" cy="307777"/>
            <a:chOff x="10325849" y="6425177"/>
            <a:chExt cx="1659832" cy="307777"/>
          </a:xfrm>
        </p:grpSpPr>
        <p:pic>
          <p:nvPicPr>
            <p:cNvPr id="352" name="Google Shape;352;p23" descr="TE Words White.pdf"/>
            <p:cNvPicPr preferRelativeResize="0"/>
            <p:nvPr/>
          </p:nvPicPr>
          <p:blipFill rotWithShape="1">
            <a:blip r:embed="rId3">
              <a:alphaModFix/>
            </a:blip>
            <a:srcRect/>
            <a:stretch/>
          </p:blipFill>
          <p:spPr>
            <a:xfrm>
              <a:off x="10547439" y="6453066"/>
              <a:ext cx="1438242" cy="252000"/>
            </a:xfrm>
            <a:prstGeom prst="rect">
              <a:avLst/>
            </a:prstGeom>
            <a:noFill/>
            <a:ln>
              <a:noFill/>
            </a:ln>
          </p:spPr>
        </p:pic>
        <p:sp>
          <p:nvSpPr>
            <p:cNvPr id="353" name="Google Shape;353;p23"/>
            <p:cNvSpPr txBox="1"/>
            <p:nvPr/>
          </p:nvSpPr>
          <p:spPr>
            <a:xfrm>
              <a:off x="10325849" y="6425177"/>
              <a:ext cx="317716"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74083"/>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54"/>
        <p:cNvGrpSpPr/>
        <p:nvPr/>
      </p:nvGrpSpPr>
      <p:grpSpPr>
        <a:xfrm>
          <a:off x="0" y="0"/>
          <a:ext cx="0" cy="0"/>
          <a:chOff x="0" y="0"/>
          <a:chExt cx="0" cy="0"/>
        </a:xfrm>
      </p:grpSpPr>
      <p:sp>
        <p:nvSpPr>
          <p:cNvPr id="355" name="Google Shape;355;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Helvetica Neue"/>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6" name="Google Shape;356;p24"/>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Helvetica Neue"/>
                <a:ea typeface="Helvetica Neue"/>
                <a:cs typeface="Helvetica Neue"/>
                <a:sym typeface="Helvetica Neue"/>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Helvetica Neue"/>
                <a:ea typeface="Helvetica Neue"/>
                <a:cs typeface="Helvetica Neue"/>
                <a:sym typeface="Helvetica Neue"/>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Helvetica Neue"/>
                <a:ea typeface="Helvetica Neue"/>
                <a:cs typeface="Helvetica Neue"/>
                <a:sym typeface="Helvetica Neue"/>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Helvetica Neue"/>
                <a:ea typeface="Helvetica Neue"/>
                <a:cs typeface="Helvetica Neue"/>
                <a:sym typeface="Helvetica Neue"/>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Helvetica Neue"/>
                <a:ea typeface="Helvetica Neue"/>
                <a:cs typeface="Helvetica Neue"/>
                <a:sym typeface="Helvetica Neue"/>
              </a:defRPr>
            </a:lvl5pPr>
            <a:lvl6pPr marR="0" lvl="5"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Helvetica Neue"/>
                <a:ea typeface="Helvetica Neue"/>
                <a:cs typeface="Helvetica Neue"/>
                <a:sym typeface="Helvetica Neue"/>
              </a:defRPr>
            </a:lvl6pPr>
            <a:lvl7pPr marR="0" lvl="6"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Helvetica Neue"/>
                <a:ea typeface="Helvetica Neue"/>
                <a:cs typeface="Helvetica Neue"/>
                <a:sym typeface="Helvetica Neue"/>
              </a:defRPr>
            </a:lvl7pPr>
            <a:lvl8pPr marR="0" lvl="7"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Helvetica Neue"/>
                <a:ea typeface="Helvetica Neue"/>
                <a:cs typeface="Helvetica Neue"/>
                <a:sym typeface="Helvetica Neue"/>
              </a:defRPr>
            </a:lvl8pPr>
            <a:lvl9pPr marR="0" lvl="8"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357" name="Google Shape;357;p2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358" name="Google Shape;35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9" name="Google Shape;35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0" name="Google Shape;36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pic>
        <p:nvPicPr>
          <p:cNvPr id="361" name="Google Shape;361;p24"/>
          <p:cNvPicPr preferRelativeResize="0"/>
          <p:nvPr/>
        </p:nvPicPr>
        <p:blipFill rotWithShape="1">
          <a:blip r:embed="rId2">
            <a:alphaModFix/>
          </a:blip>
          <a:srcRect/>
          <a:stretch/>
        </p:blipFill>
        <p:spPr>
          <a:xfrm>
            <a:off x="10898004" y="254646"/>
            <a:ext cx="987792" cy="951207"/>
          </a:xfrm>
          <a:prstGeom prst="rect">
            <a:avLst/>
          </a:prstGeom>
          <a:noFill/>
          <a:ln>
            <a:noFill/>
          </a:ln>
        </p:spPr>
      </p:pic>
      <p:grpSp>
        <p:nvGrpSpPr>
          <p:cNvPr id="362" name="Google Shape;362;p24"/>
          <p:cNvGrpSpPr/>
          <p:nvPr/>
        </p:nvGrpSpPr>
        <p:grpSpPr>
          <a:xfrm>
            <a:off x="10360139" y="6459467"/>
            <a:ext cx="1659832" cy="307777"/>
            <a:chOff x="10325849" y="6425177"/>
            <a:chExt cx="1659832" cy="307777"/>
          </a:xfrm>
        </p:grpSpPr>
        <p:pic>
          <p:nvPicPr>
            <p:cNvPr id="363" name="Google Shape;363;p24" descr="TE Words White.pdf"/>
            <p:cNvPicPr preferRelativeResize="0"/>
            <p:nvPr/>
          </p:nvPicPr>
          <p:blipFill rotWithShape="1">
            <a:blip r:embed="rId3">
              <a:alphaModFix/>
            </a:blip>
            <a:srcRect/>
            <a:stretch/>
          </p:blipFill>
          <p:spPr>
            <a:xfrm>
              <a:off x="10547439" y="6453066"/>
              <a:ext cx="1438242" cy="252000"/>
            </a:xfrm>
            <a:prstGeom prst="rect">
              <a:avLst/>
            </a:prstGeom>
            <a:noFill/>
            <a:ln>
              <a:noFill/>
            </a:ln>
          </p:spPr>
        </p:pic>
        <p:sp>
          <p:nvSpPr>
            <p:cNvPr id="364" name="Google Shape;364;p24"/>
            <p:cNvSpPr txBox="1"/>
            <p:nvPr/>
          </p:nvSpPr>
          <p:spPr>
            <a:xfrm>
              <a:off x="10325849" y="6425177"/>
              <a:ext cx="317716"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74083"/>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65"/>
        <p:cNvGrpSpPr/>
        <p:nvPr/>
      </p:nvGrpSpPr>
      <p:grpSpPr>
        <a:xfrm>
          <a:off x="0" y="0"/>
          <a:ext cx="0" cy="0"/>
          <a:chOff x="0" y="0"/>
          <a:chExt cx="0" cy="0"/>
        </a:xfrm>
      </p:grpSpPr>
      <p:sp>
        <p:nvSpPr>
          <p:cNvPr id="366" name="Google Shape;366;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7" name="Google Shape;367;p2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368" name="Google Shape;368;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9" name="Google Shape;369;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0" name="Google Shape;370;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71"/>
        <p:cNvGrpSpPr/>
        <p:nvPr/>
      </p:nvGrpSpPr>
      <p:grpSpPr>
        <a:xfrm>
          <a:off x="0" y="0"/>
          <a:ext cx="0" cy="0"/>
          <a:chOff x="0" y="0"/>
          <a:chExt cx="0" cy="0"/>
        </a:xfrm>
      </p:grpSpPr>
      <p:sp>
        <p:nvSpPr>
          <p:cNvPr id="372" name="Google Shape;372;p2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3" name="Google Shape;373;p2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374" name="Google Shape;374;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5" name="Google Shape;375;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6" name="Google Shape;376;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2"/>
        <p:cNvGrpSpPr/>
        <p:nvPr/>
      </p:nvGrpSpPr>
      <p:grpSpPr>
        <a:xfrm>
          <a:off x="0" y="0"/>
          <a:ext cx="0" cy="0"/>
          <a:chOff x="0" y="0"/>
          <a:chExt cx="0" cy="0"/>
        </a:xfrm>
      </p:grpSpPr>
      <p:sp>
        <p:nvSpPr>
          <p:cNvPr id="43" name="Google Shape;43;p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6000"/>
              <a:buFont typeface="Helvetica Neue"/>
              <a:buNone/>
              <a:defRPr sz="6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45" name="Google Shape;45;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8"/>
        <p:cNvGrpSpPr/>
        <p:nvPr/>
      </p:nvGrpSpPr>
      <p:grpSpPr>
        <a:xfrm>
          <a:off x="0" y="0"/>
          <a:ext cx="0" cy="0"/>
          <a:chOff x="0" y="0"/>
          <a:chExt cx="0" cy="0"/>
        </a:xfrm>
      </p:grpSpPr>
      <p:sp>
        <p:nvSpPr>
          <p:cNvPr id="49" name="Google Shape;49;p5"/>
          <p:cNvSpPr txBox="1">
            <a:spLocks noGrp="1"/>
          </p:cNvSpPr>
          <p:nvPr>
            <p:ph type="title"/>
          </p:nvPr>
        </p:nvSpPr>
        <p:spPr>
          <a:xfrm>
            <a:off x="838200" y="1044818"/>
            <a:ext cx="10515600" cy="849977"/>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5"/>
          <p:cNvSpPr txBox="1">
            <a:spLocks noGrp="1"/>
          </p:cNvSpPr>
          <p:nvPr>
            <p:ph type="body" idx="1"/>
          </p:nvPr>
        </p:nvSpPr>
        <p:spPr>
          <a:xfrm>
            <a:off x="838200" y="2065564"/>
            <a:ext cx="10515600" cy="4111399"/>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51" name="Google Shape;51;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4" name="Google Shape;54;p5"/>
          <p:cNvSpPr/>
          <p:nvPr/>
        </p:nvSpPr>
        <p:spPr>
          <a:xfrm>
            <a:off x="0" y="0"/>
            <a:ext cx="12192000" cy="812398"/>
          </a:xfrm>
          <a:prstGeom prst="rect">
            <a:avLst/>
          </a:prstGeom>
          <a:solidFill>
            <a:srgbClr val="092E6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55" name="Google Shape;55;p5"/>
          <p:cNvSpPr txBox="1"/>
          <p:nvPr/>
        </p:nvSpPr>
        <p:spPr>
          <a:xfrm>
            <a:off x="107301" y="155600"/>
            <a:ext cx="4668806"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chemeClr val="accent6"/>
                </a:solidFill>
                <a:latin typeface="Helvetica Neue"/>
                <a:ea typeface="Helvetica Neue"/>
                <a:cs typeface="Helvetica Neue"/>
                <a:sym typeface="Helvetica Neue"/>
              </a:rPr>
              <a:t>#</a:t>
            </a:r>
            <a:r>
              <a:rPr lang="en-US" sz="2800">
                <a:solidFill>
                  <a:schemeClr val="lt1"/>
                </a:solidFill>
                <a:latin typeface="Helvetica Neue"/>
                <a:ea typeface="Helvetica Neue"/>
                <a:cs typeface="Helvetica Neue"/>
                <a:sym typeface="Helvetica Neue"/>
              </a:rPr>
              <a:t>TextileExchange18</a:t>
            </a:r>
            <a:endParaRPr/>
          </a:p>
        </p:txBody>
      </p:sp>
      <p:grpSp>
        <p:nvGrpSpPr>
          <p:cNvPr id="56" name="Google Shape;56;p5"/>
          <p:cNvGrpSpPr/>
          <p:nvPr/>
        </p:nvGrpSpPr>
        <p:grpSpPr>
          <a:xfrm>
            <a:off x="10056700" y="96627"/>
            <a:ext cx="1974963" cy="564680"/>
            <a:chOff x="2971800" y="996950"/>
            <a:chExt cx="5535613" cy="1582738"/>
          </a:xfrm>
        </p:grpSpPr>
        <p:sp>
          <p:nvSpPr>
            <p:cNvPr id="57" name="Google Shape;57;p5"/>
            <p:cNvSpPr/>
            <p:nvPr/>
          </p:nvSpPr>
          <p:spPr>
            <a:xfrm>
              <a:off x="2971800" y="996950"/>
              <a:ext cx="5535613" cy="15827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58" name="Google Shape;58;p5"/>
            <p:cNvSpPr/>
            <p:nvPr/>
          </p:nvSpPr>
          <p:spPr>
            <a:xfrm>
              <a:off x="3225800" y="2366963"/>
              <a:ext cx="190500" cy="209550"/>
            </a:xfrm>
            <a:custGeom>
              <a:avLst/>
              <a:gdLst/>
              <a:ahLst/>
              <a:cxnLst/>
              <a:rect l="l" t="t" r="r" b="b"/>
              <a:pathLst>
                <a:path w="120" h="132" extrusionOk="0">
                  <a:moveTo>
                    <a:pt x="0" y="132"/>
                  </a:moveTo>
                  <a:lnTo>
                    <a:pt x="0" y="0"/>
                  </a:lnTo>
                  <a:lnTo>
                    <a:pt x="43" y="0"/>
                  </a:lnTo>
                  <a:lnTo>
                    <a:pt x="60" y="78"/>
                  </a:lnTo>
                  <a:lnTo>
                    <a:pt x="60" y="78"/>
                  </a:lnTo>
                  <a:lnTo>
                    <a:pt x="77" y="0"/>
                  </a:lnTo>
                  <a:lnTo>
                    <a:pt x="120" y="0"/>
                  </a:lnTo>
                  <a:lnTo>
                    <a:pt x="120" y="132"/>
                  </a:lnTo>
                  <a:lnTo>
                    <a:pt x="90" y="132"/>
                  </a:lnTo>
                  <a:lnTo>
                    <a:pt x="94" y="28"/>
                  </a:lnTo>
                  <a:lnTo>
                    <a:pt x="94" y="28"/>
                  </a:lnTo>
                  <a:lnTo>
                    <a:pt x="71" y="132"/>
                  </a:lnTo>
                  <a:lnTo>
                    <a:pt x="49" y="132"/>
                  </a:lnTo>
                  <a:lnTo>
                    <a:pt x="27" y="28"/>
                  </a:lnTo>
                  <a:lnTo>
                    <a:pt x="27" y="28"/>
                  </a:lnTo>
                  <a:lnTo>
                    <a:pt x="30" y="132"/>
                  </a:lnTo>
                  <a:lnTo>
                    <a:pt x="0" y="132"/>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59" name="Google Shape;59;p5"/>
            <p:cNvSpPr/>
            <p:nvPr/>
          </p:nvSpPr>
          <p:spPr>
            <a:xfrm>
              <a:off x="3448050" y="2366963"/>
              <a:ext cx="50800" cy="20955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60" name="Google Shape;60;p5"/>
            <p:cNvSpPr/>
            <p:nvPr/>
          </p:nvSpPr>
          <p:spPr>
            <a:xfrm>
              <a:off x="3525838" y="2366963"/>
              <a:ext cx="109538" cy="209550"/>
            </a:xfrm>
            <a:custGeom>
              <a:avLst/>
              <a:gdLst/>
              <a:ahLst/>
              <a:cxnLst/>
              <a:rect l="l" t="t" r="r" b="b"/>
              <a:pathLst>
                <a:path w="69" h="132" extrusionOk="0">
                  <a:moveTo>
                    <a:pt x="0" y="132"/>
                  </a:moveTo>
                  <a:lnTo>
                    <a:pt x="0" y="0"/>
                  </a:lnTo>
                  <a:lnTo>
                    <a:pt x="32" y="0"/>
                  </a:lnTo>
                  <a:lnTo>
                    <a:pt x="32" y="106"/>
                  </a:lnTo>
                  <a:lnTo>
                    <a:pt x="69" y="106"/>
                  </a:lnTo>
                  <a:lnTo>
                    <a:pt x="69" y="132"/>
                  </a:lnTo>
                  <a:lnTo>
                    <a:pt x="0" y="132"/>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61" name="Google Shape;61;p5"/>
            <p:cNvSpPr/>
            <p:nvPr/>
          </p:nvSpPr>
          <p:spPr>
            <a:xfrm>
              <a:off x="3005138" y="996950"/>
              <a:ext cx="1811338" cy="1346200"/>
            </a:xfrm>
            <a:custGeom>
              <a:avLst/>
              <a:gdLst/>
              <a:ahLst/>
              <a:cxnLst/>
              <a:rect l="l" t="t" r="r" b="b"/>
              <a:pathLst>
                <a:path w="1141" h="848" extrusionOk="0">
                  <a:moveTo>
                    <a:pt x="70" y="848"/>
                  </a:moveTo>
                  <a:lnTo>
                    <a:pt x="70" y="848"/>
                  </a:lnTo>
                  <a:lnTo>
                    <a:pt x="54" y="816"/>
                  </a:lnTo>
                  <a:lnTo>
                    <a:pt x="41" y="782"/>
                  </a:lnTo>
                  <a:lnTo>
                    <a:pt x="28" y="749"/>
                  </a:lnTo>
                  <a:lnTo>
                    <a:pt x="18" y="713"/>
                  </a:lnTo>
                  <a:lnTo>
                    <a:pt x="9" y="680"/>
                  </a:lnTo>
                  <a:lnTo>
                    <a:pt x="3" y="642"/>
                  </a:lnTo>
                  <a:lnTo>
                    <a:pt x="0" y="607"/>
                  </a:lnTo>
                  <a:lnTo>
                    <a:pt x="0" y="571"/>
                  </a:lnTo>
                  <a:lnTo>
                    <a:pt x="0" y="571"/>
                  </a:lnTo>
                  <a:lnTo>
                    <a:pt x="0" y="541"/>
                  </a:lnTo>
                  <a:lnTo>
                    <a:pt x="1" y="512"/>
                  </a:lnTo>
                  <a:lnTo>
                    <a:pt x="5" y="484"/>
                  </a:lnTo>
                  <a:lnTo>
                    <a:pt x="11" y="456"/>
                  </a:lnTo>
                  <a:lnTo>
                    <a:pt x="18" y="428"/>
                  </a:lnTo>
                  <a:lnTo>
                    <a:pt x="26" y="401"/>
                  </a:lnTo>
                  <a:lnTo>
                    <a:pt x="33" y="375"/>
                  </a:lnTo>
                  <a:lnTo>
                    <a:pt x="44" y="349"/>
                  </a:lnTo>
                  <a:lnTo>
                    <a:pt x="55" y="323"/>
                  </a:lnTo>
                  <a:lnTo>
                    <a:pt x="69" y="299"/>
                  </a:lnTo>
                  <a:lnTo>
                    <a:pt x="82" y="274"/>
                  </a:lnTo>
                  <a:lnTo>
                    <a:pt x="97" y="252"/>
                  </a:lnTo>
                  <a:lnTo>
                    <a:pt x="113" y="230"/>
                  </a:lnTo>
                  <a:lnTo>
                    <a:pt x="130" y="207"/>
                  </a:lnTo>
                  <a:lnTo>
                    <a:pt x="147" y="187"/>
                  </a:lnTo>
                  <a:lnTo>
                    <a:pt x="167" y="166"/>
                  </a:lnTo>
                  <a:lnTo>
                    <a:pt x="186" y="147"/>
                  </a:lnTo>
                  <a:lnTo>
                    <a:pt x="207" y="131"/>
                  </a:lnTo>
                  <a:lnTo>
                    <a:pt x="229" y="112"/>
                  </a:lnTo>
                  <a:lnTo>
                    <a:pt x="251" y="97"/>
                  </a:lnTo>
                  <a:lnTo>
                    <a:pt x="274" y="82"/>
                  </a:lnTo>
                  <a:lnTo>
                    <a:pt x="298" y="69"/>
                  </a:lnTo>
                  <a:lnTo>
                    <a:pt x="322" y="56"/>
                  </a:lnTo>
                  <a:lnTo>
                    <a:pt x="348" y="45"/>
                  </a:lnTo>
                  <a:lnTo>
                    <a:pt x="375" y="34"/>
                  </a:lnTo>
                  <a:lnTo>
                    <a:pt x="401" y="24"/>
                  </a:lnTo>
                  <a:lnTo>
                    <a:pt x="429" y="17"/>
                  </a:lnTo>
                  <a:lnTo>
                    <a:pt x="455" y="11"/>
                  </a:lnTo>
                  <a:lnTo>
                    <a:pt x="483" y="6"/>
                  </a:lnTo>
                  <a:lnTo>
                    <a:pt x="513" y="2"/>
                  </a:lnTo>
                  <a:lnTo>
                    <a:pt x="541" y="0"/>
                  </a:lnTo>
                  <a:lnTo>
                    <a:pt x="570" y="0"/>
                  </a:lnTo>
                  <a:lnTo>
                    <a:pt x="570" y="0"/>
                  </a:lnTo>
                  <a:lnTo>
                    <a:pt x="600" y="0"/>
                  </a:lnTo>
                  <a:lnTo>
                    <a:pt x="628" y="2"/>
                  </a:lnTo>
                  <a:lnTo>
                    <a:pt x="658" y="6"/>
                  </a:lnTo>
                  <a:lnTo>
                    <a:pt x="686" y="11"/>
                  </a:lnTo>
                  <a:lnTo>
                    <a:pt x="714" y="17"/>
                  </a:lnTo>
                  <a:lnTo>
                    <a:pt x="740" y="24"/>
                  </a:lnTo>
                  <a:lnTo>
                    <a:pt x="766" y="34"/>
                  </a:lnTo>
                  <a:lnTo>
                    <a:pt x="792" y="45"/>
                  </a:lnTo>
                  <a:lnTo>
                    <a:pt x="819" y="56"/>
                  </a:lnTo>
                  <a:lnTo>
                    <a:pt x="843" y="69"/>
                  </a:lnTo>
                  <a:lnTo>
                    <a:pt x="867" y="82"/>
                  </a:lnTo>
                  <a:lnTo>
                    <a:pt x="889" y="97"/>
                  </a:lnTo>
                  <a:lnTo>
                    <a:pt x="912" y="112"/>
                  </a:lnTo>
                  <a:lnTo>
                    <a:pt x="934" y="131"/>
                  </a:lnTo>
                  <a:lnTo>
                    <a:pt x="955" y="147"/>
                  </a:lnTo>
                  <a:lnTo>
                    <a:pt x="973" y="166"/>
                  </a:lnTo>
                  <a:lnTo>
                    <a:pt x="994" y="187"/>
                  </a:lnTo>
                  <a:lnTo>
                    <a:pt x="1011" y="207"/>
                  </a:lnTo>
                  <a:lnTo>
                    <a:pt x="1028" y="230"/>
                  </a:lnTo>
                  <a:lnTo>
                    <a:pt x="1044" y="252"/>
                  </a:lnTo>
                  <a:lnTo>
                    <a:pt x="1059" y="274"/>
                  </a:lnTo>
                  <a:lnTo>
                    <a:pt x="1072" y="299"/>
                  </a:lnTo>
                  <a:lnTo>
                    <a:pt x="1085" y="323"/>
                  </a:lnTo>
                  <a:lnTo>
                    <a:pt x="1097" y="349"/>
                  </a:lnTo>
                  <a:lnTo>
                    <a:pt x="1108" y="375"/>
                  </a:lnTo>
                  <a:lnTo>
                    <a:pt x="1115" y="401"/>
                  </a:lnTo>
                  <a:lnTo>
                    <a:pt x="1125" y="428"/>
                  </a:lnTo>
                  <a:lnTo>
                    <a:pt x="1130" y="456"/>
                  </a:lnTo>
                  <a:lnTo>
                    <a:pt x="1136" y="484"/>
                  </a:lnTo>
                  <a:lnTo>
                    <a:pt x="1139" y="512"/>
                  </a:lnTo>
                  <a:lnTo>
                    <a:pt x="1141" y="541"/>
                  </a:lnTo>
                  <a:lnTo>
                    <a:pt x="1141" y="571"/>
                  </a:lnTo>
                  <a:lnTo>
                    <a:pt x="1141" y="571"/>
                  </a:lnTo>
                  <a:lnTo>
                    <a:pt x="1141" y="607"/>
                  </a:lnTo>
                  <a:lnTo>
                    <a:pt x="1138" y="642"/>
                  </a:lnTo>
                  <a:lnTo>
                    <a:pt x="1132" y="680"/>
                  </a:lnTo>
                  <a:lnTo>
                    <a:pt x="1125" y="713"/>
                  </a:lnTo>
                  <a:lnTo>
                    <a:pt x="1113" y="749"/>
                  </a:lnTo>
                  <a:lnTo>
                    <a:pt x="1102" y="782"/>
                  </a:lnTo>
                  <a:lnTo>
                    <a:pt x="1087" y="816"/>
                  </a:lnTo>
                  <a:lnTo>
                    <a:pt x="1070" y="848"/>
                  </a:lnTo>
                  <a:lnTo>
                    <a:pt x="1057" y="840"/>
                  </a:lnTo>
                  <a:lnTo>
                    <a:pt x="1057" y="840"/>
                  </a:lnTo>
                  <a:lnTo>
                    <a:pt x="1072" y="808"/>
                  </a:lnTo>
                  <a:lnTo>
                    <a:pt x="1087" y="777"/>
                  </a:lnTo>
                  <a:lnTo>
                    <a:pt x="1098" y="743"/>
                  </a:lnTo>
                  <a:lnTo>
                    <a:pt x="1108" y="709"/>
                  </a:lnTo>
                  <a:lnTo>
                    <a:pt x="1115" y="676"/>
                  </a:lnTo>
                  <a:lnTo>
                    <a:pt x="1121" y="640"/>
                  </a:lnTo>
                  <a:lnTo>
                    <a:pt x="1125" y="607"/>
                  </a:lnTo>
                  <a:lnTo>
                    <a:pt x="1126" y="571"/>
                  </a:lnTo>
                  <a:lnTo>
                    <a:pt x="1126" y="571"/>
                  </a:lnTo>
                  <a:lnTo>
                    <a:pt x="1125" y="541"/>
                  </a:lnTo>
                  <a:lnTo>
                    <a:pt x="1123" y="513"/>
                  </a:lnTo>
                  <a:lnTo>
                    <a:pt x="1119" y="485"/>
                  </a:lnTo>
                  <a:lnTo>
                    <a:pt x="1115" y="459"/>
                  </a:lnTo>
                  <a:lnTo>
                    <a:pt x="1108" y="431"/>
                  </a:lnTo>
                  <a:lnTo>
                    <a:pt x="1100" y="405"/>
                  </a:lnTo>
                  <a:lnTo>
                    <a:pt x="1093" y="379"/>
                  </a:lnTo>
                  <a:lnTo>
                    <a:pt x="1082" y="355"/>
                  </a:lnTo>
                  <a:lnTo>
                    <a:pt x="1070" y="330"/>
                  </a:lnTo>
                  <a:lnTo>
                    <a:pt x="1059" y="306"/>
                  </a:lnTo>
                  <a:lnTo>
                    <a:pt x="1046" y="284"/>
                  </a:lnTo>
                  <a:lnTo>
                    <a:pt x="1031" y="260"/>
                  </a:lnTo>
                  <a:lnTo>
                    <a:pt x="1016" y="239"/>
                  </a:lnTo>
                  <a:lnTo>
                    <a:pt x="1000" y="218"/>
                  </a:lnTo>
                  <a:lnTo>
                    <a:pt x="981" y="198"/>
                  </a:lnTo>
                  <a:lnTo>
                    <a:pt x="962" y="177"/>
                  </a:lnTo>
                  <a:lnTo>
                    <a:pt x="944" y="159"/>
                  </a:lnTo>
                  <a:lnTo>
                    <a:pt x="923" y="142"/>
                  </a:lnTo>
                  <a:lnTo>
                    <a:pt x="903" y="125"/>
                  </a:lnTo>
                  <a:lnTo>
                    <a:pt x="880" y="110"/>
                  </a:lnTo>
                  <a:lnTo>
                    <a:pt x="858" y="95"/>
                  </a:lnTo>
                  <a:lnTo>
                    <a:pt x="835" y="82"/>
                  </a:lnTo>
                  <a:lnTo>
                    <a:pt x="811" y="69"/>
                  </a:lnTo>
                  <a:lnTo>
                    <a:pt x="787" y="60"/>
                  </a:lnTo>
                  <a:lnTo>
                    <a:pt x="761" y="49"/>
                  </a:lnTo>
                  <a:lnTo>
                    <a:pt x="735" y="39"/>
                  </a:lnTo>
                  <a:lnTo>
                    <a:pt x="708" y="32"/>
                  </a:lnTo>
                  <a:lnTo>
                    <a:pt x="682" y="26"/>
                  </a:lnTo>
                  <a:lnTo>
                    <a:pt x="654" y="22"/>
                  </a:lnTo>
                  <a:lnTo>
                    <a:pt x="626" y="19"/>
                  </a:lnTo>
                  <a:lnTo>
                    <a:pt x="598" y="15"/>
                  </a:lnTo>
                  <a:lnTo>
                    <a:pt x="570" y="15"/>
                  </a:lnTo>
                  <a:lnTo>
                    <a:pt x="570" y="15"/>
                  </a:lnTo>
                  <a:lnTo>
                    <a:pt x="542" y="15"/>
                  </a:lnTo>
                  <a:lnTo>
                    <a:pt x="514" y="19"/>
                  </a:lnTo>
                  <a:lnTo>
                    <a:pt x="486" y="22"/>
                  </a:lnTo>
                  <a:lnTo>
                    <a:pt x="458" y="26"/>
                  </a:lnTo>
                  <a:lnTo>
                    <a:pt x="432" y="32"/>
                  </a:lnTo>
                  <a:lnTo>
                    <a:pt x="406" y="39"/>
                  </a:lnTo>
                  <a:lnTo>
                    <a:pt x="380" y="49"/>
                  </a:lnTo>
                  <a:lnTo>
                    <a:pt x="354" y="60"/>
                  </a:lnTo>
                  <a:lnTo>
                    <a:pt x="330" y="69"/>
                  </a:lnTo>
                  <a:lnTo>
                    <a:pt x="305" y="82"/>
                  </a:lnTo>
                  <a:lnTo>
                    <a:pt x="283" y="95"/>
                  </a:lnTo>
                  <a:lnTo>
                    <a:pt x="261" y="110"/>
                  </a:lnTo>
                  <a:lnTo>
                    <a:pt x="238" y="125"/>
                  </a:lnTo>
                  <a:lnTo>
                    <a:pt x="218" y="142"/>
                  </a:lnTo>
                  <a:lnTo>
                    <a:pt x="197" y="159"/>
                  </a:lnTo>
                  <a:lnTo>
                    <a:pt x="179" y="177"/>
                  </a:lnTo>
                  <a:lnTo>
                    <a:pt x="160" y="198"/>
                  </a:lnTo>
                  <a:lnTo>
                    <a:pt x="141" y="218"/>
                  </a:lnTo>
                  <a:lnTo>
                    <a:pt x="126" y="239"/>
                  </a:lnTo>
                  <a:lnTo>
                    <a:pt x="110" y="260"/>
                  </a:lnTo>
                  <a:lnTo>
                    <a:pt x="97" y="284"/>
                  </a:lnTo>
                  <a:lnTo>
                    <a:pt x="82" y="306"/>
                  </a:lnTo>
                  <a:lnTo>
                    <a:pt x="70" y="330"/>
                  </a:lnTo>
                  <a:lnTo>
                    <a:pt x="59" y="355"/>
                  </a:lnTo>
                  <a:lnTo>
                    <a:pt x="48" y="379"/>
                  </a:lnTo>
                  <a:lnTo>
                    <a:pt x="41" y="405"/>
                  </a:lnTo>
                  <a:lnTo>
                    <a:pt x="33" y="431"/>
                  </a:lnTo>
                  <a:lnTo>
                    <a:pt x="26" y="459"/>
                  </a:lnTo>
                  <a:lnTo>
                    <a:pt x="22" y="485"/>
                  </a:lnTo>
                  <a:lnTo>
                    <a:pt x="18" y="513"/>
                  </a:lnTo>
                  <a:lnTo>
                    <a:pt x="16" y="541"/>
                  </a:lnTo>
                  <a:lnTo>
                    <a:pt x="14" y="571"/>
                  </a:lnTo>
                  <a:lnTo>
                    <a:pt x="14" y="571"/>
                  </a:lnTo>
                  <a:lnTo>
                    <a:pt x="16" y="607"/>
                  </a:lnTo>
                  <a:lnTo>
                    <a:pt x="20" y="640"/>
                  </a:lnTo>
                  <a:lnTo>
                    <a:pt x="26" y="676"/>
                  </a:lnTo>
                  <a:lnTo>
                    <a:pt x="33" y="709"/>
                  </a:lnTo>
                  <a:lnTo>
                    <a:pt x="42" y="743"/>
                  </a:lnTo>
                  <a:lnTo>
                    <a:pt x="54" y="777"/>
                  </a:lnTo>
                  <a:lnTo>
                    <a:pt x="69" y="808"/>
                  </a:lnTo>
                  <a:lnTo>
                    <a:pt x="85" y="840"/>
                  </a:lnTo>
                  <a:lnTo>
                    <a:pt x="70" y="848"/>
                  </a:lnTo>
                  <a:close/>
                </a:path>
              </a:pathLst>
            </a:custGeom>
            <a:solidFill>
              <a:srgbClr val="6CB34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62" name="Google Shape;62;p5"/>
            <p:cNvSpPr/>
            <p:nvPr/>
          </p:nvSpPr>
          <p:spPr>
            <a:xfrm>
              <a:off x="3646488" y="2366963"/>
              <a:ext cx="152400" cy="209550"/>
            </a:xfrm>
            <a:custGeom>
              <a:avLst/>
              <a:gdLst/>
              <a:ahLst/>
              <a:cxnLst/>
              <a:rect l="l" t="t" r="r" b="b"/>
              <a:pathLst>
                <a:path w="96" h="132" extrusionOk="0">
                  <a:moveTo>
                    <a:pt x="0" y="132"/>
                  </a:moveTo>
                  <a:lnTo>
                    <a:pt x="30" y="0"/>
                  </a:lnTo>
                  <a:lnTo>
                    <a:pt x="68" y="0"/>
                  </a:lnTo>
                  <a:lnTo>
                    <a:pt x="96" y="132"/>
                  </a:lnTo>
                  <a:lnTo>
                    <a:pt x="64" y="132"/>
                  </a:lnTo>
                  <a:lnTo>
                    <a:pt x="60" y="106"/>
                  </a:lnTo>
                  <a:lnTo>
                    <a:pt x="36" y="106"/>
                  </a:lnTo>
                  <a:lnTo>
                    <a:pt x="32" y="132"/>
                  </a:lnTo>
                  <a:lnTo>
                    <a:pt x="0" y="132"/>
                  </a:lnTo>
                  <a:close/>
                  <a:moveTo>
                    <a:pt x="49" y="24"/>
                  </a:moveTo>
                  <a:lnTo>
                    <a:pt x="49" y="24"/>
                  </a:lnTo>
                  <a:lnTo>
                    <a:pt x="40" y="82"/>
                  </a:lnTo>
                  <a:lnTo>
                    <a:pt x="56" y="82"/>
                  </a:lnTo>
                  <a:lnTo>
                    <a:pt x="49"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63" name="Google Shape;63;p5"/>
            <p:cNvSpPr/>
            <p:nvPr/>
          </p:nvSpPr>
          <p:spPr>
            <a:xfrm>
              <a:off x="3816350" y="2366963"/>
              <a:ext cx="133350" cy="209550"/>
            </a:xfrm>
            <a:custGeom>
              <a:avLst/>
              <a:gdLst/>
              <a:ahLst/>
              <a:cxnLst/>
              <a:rect l="l" t="t" r="r" b="b"/>
              <a:pathLst>
                <a:path w="84" h="132" extrusionOk="0">
                  <a:moveTo>
                    <a:pt x="28" y="57"/>
                  </a:moveTo>
                  <a:lnTo>
                    <a:pt x="28" y="57"/>
                  </a:lnTo>
                  <a:lnTo>
                    <a:pt x="30" y="132"/>
                  </a:lnTo>
                  <a:lnTo>
                    <a:pt x="0" y="132"/>
                  </a:lnTo>
                  <a:lnTo>
                    <a:pt x="0" y="0"/>
                  </a:lnTo>
                  <a:lnTo>
                    <a:pt x="33" y="0"/>
                  </a:lnTo>
                  <a:lnTo>
                    <a:pt x="56" y="72"/>
                  </a:lnTo>
                  <a:lnTo>
                    <a:pt x="58" y="72"/>
                  </a:lnTo>
                  <a:lnTo>
                    <a:pt x="54" y="0"/>
                  </a:lnTo>
                  <a:lnTo>
                    <a:pt x="84" y="0"/>
                  </a:lnTo>
                  <a:lnTo>
                    <a:pt x="84" y="132"/>
                  </a:lnTo>
                  <a:lnTo>
                    <a:pt x="52" y="132"/>
                  </a:lnTo>
                  <a:lnTo>
                    <a:pt x="28" y="57"/>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64" name="Google Shape;64;p5"/>
            <p:cNvSpPr/>
            <p:nvPr/>
          </p:nvSpPr>
          <p:spPr>
            <a:xfrm>
              <a:off x="4046538" y="2366963"/>
              <a:ext cx="125413" cy="209550"/>
            </a:xfrm>
            <a:custGeom>
              <a:avLst/>
              <a:gdLst/>
              <a:ahLst/>
              <a:cxnLst/>
              <a:rect l="l" t="t" r="r" b="b"/>
              <a:pathLst>
                <a:path w="79" h="132" extrusionOk="0">
                  <a:moveTo>
                    <a:pt x="0" y="46"/>
                  </a:moveTo>
                  <a:lnTo>
                    <a:pt x="0" y="41"/>
                  </a:lnTo>
                  <a:lnTo>
                    <a:pt x="0" y="41"/>
                  </a:lnTo>
                  <a:lnTo>
                    <a:pt x="0" y="31"/>
                  </a:lnTo>
                  <a:lnTo>
                    <a:pt x="2" y="22"/>
                  </a:lnTo>
                  <a:lnTo>
                    <a:pt x="6" y="16"/>
                  </a:lnTo>
                  <a:lnTo>
                    <a:pt x="10" y="11"/>
                  </a:lnTo>
                  <a:lnTo>
                    <a:pt x="10" y="11"/>
                  </a:lnTo>
                  <a:lnTo>
                    <a:pt x="15" y="5"/>
                  </a:lnTo>
                  <a:lnTo>
                    <a:pt x="23" y="1"/>
                  </a:lnTo>
                  <a:lnTo>
                    <a:pt x="30" y="0"/>
                  </a:lnTo>
                  <a:lnTo>
                    <a:pt x="39" y="0"/>
                  </a:lnTo>
                  <a:lnTo>
                    <a:pt x="39" y="0"/>
                  </a:lnTo>
                  <a:lnTo>
                    <a:pt x="49" y="0"/>
                  </a:lnTo>
                  <a:lnTo>
                    <a:pt x="56" y="1"/>
                  </a:lnTo>
                  <a:lnTo>
                    <a:pt x="64" y="5"/>
                  </a:lnTo>
                  <a:lnTo>
                    <a:pt x="69" y="9"/>
                  </a:lnTo>
                  <a:lnTo>
                    <a:pt x="69" y="9"/>
                  </a:lnTo>
                  <a:lnTo>
                    <a:pt x="73" y="13"/>
                  </a:lnTo>
                  <a:lnTo>
                    <a:pt x="77" y="20"/>
                  </a:lnTo>
                  <a:lnTo>
                    <a:pt x="79" y="28"/>
                  </a:lnTo>
                  <a:lnTo>
                    <a:pt x="79" y="35"/>
                  </a:lnTo>
                  <a:lnTo>
                    <a:pt x="79" y="35"/>
                  </a:lnTo>
                  <a:lnTo>
                    <a:pt x="77" y="46"/>
                  </a:lnTo>
                  <a:lnTo>
                    <a:pt x="77" y="46"/>
                  </a:lnTo>
                  <a:lnTo>
                    <a:pt x="75" y="56"/>
                  </a:lnTo>
                  <a:lnTo>
                    <a:pt x="75" y="56"/>
                  </a:lnTo>
                  <a:lnTo>
                    <a:pt x="69" y="65"/>
                  </a:lnTo>
                  <a:lnTo>
                    <a:pt x="69" y="65"/>
                  </a:lnTo>
                  <a:lnTo>
                    <a:pt x="62" y="74"/>
                  </a:lnTo>
                  <a:lnTo>
                    <a:pt x="51" y="85"/>
                  </a:lnTo>
                  <a:lnTo>
                    <a:pt x="51" y="85"/>
                  </a:lnTo>
                  <a:lnTo>
                    <a:pt x="47" y="89"/>
                  </a:lnTo>
                  <a:lnTo>
                    <a:pt x="47" y="89"/>
                  </a:lnTo>
                  <a:lnTo>
                    <a:pt x="41" y="95"/>
                  </a:lnTo>
                  <a:lnTo>
                    <a:pt x="41" y="95"/>
                  </a:lnTo>
                  <a:lnTo>
                    <a:pt x="36" y="102"/>
                  </a:lnTo>
                  <a:lnTo>
                    <a:pt x="36" y="102"/>
                  </a:lnTo>
                  <a:lnTo>
                    <a:pt x="34" y="108"/>
                  </a:lnTo>
                  <a:lnTo>
                    <a:pt x="79" y="108"/>
                  </a:lnTo>
                  <a:lnTo>
                    <a:pt x="79" y="132"/>
                  </a:lnTo>
                  <a:lnTo>
                    <a:pt x="0" y="132"/>
                  </a:lnTo>
                  <a:lnTo>
                    <a:pt x="0" y="127"/>
                  </a:lnTo>
                  <a:lnTo>
                    <a:pt x="0" y="127"/>
                  </a:lnTo>
                  <a:lnTo>
                    <a:pt x="0" y="119"/>
                  </a:lnTo>
                  <a:lnTo>
                    <a:pt x="2" y="112"/>
                  </a:lnTo>
                  <a:lnTo>
                    <a:pt x="2" y="112"/>
                  </a:lnTo>
                  <a:lnTo>
                    <a:pt x="8" y="97"/>
                  </a:lnTo>
                  <a:lnTo>
                    <a:pt x="8" y="97"/>
                  </a:lnTo>
                  <a:lnTo>
                    <a:pt x="17" y="84"/>
                  </a:lnTo>
                  <a:lnTo>
                    <a:pt x="17" y="84"/>
                  </a:lnTo>
                  <a:lnTo>
                    <a:pt x="26" y="71"/>
                  </a:lnTo>
                  <a:lnTo>
                    <a:pt x="41" y="57"/>
                  </a:lnTo>
                  <a:lnTo>
                    <a:pt x="41" y="57"/>
                  </a:lnTo>
                  <a:lnTo>
                    <a:pt x="45" y="52"/>
                  </a:lnTo>
                  <a:lnTo>
                    <a:pt x="47" y="46"/>
                  </a:lnTo>
                  <a:lnTo>
                    <a:pt x="47" y="46"/>
                  </a:lnTo>
                  <a:lnTo>
                    <a:pt x="49" y="35"/>
                  </a:lnTo>
                  <a:lnTo>
                    <a:pt x="49" y="35"/>
                  </a:lnTo>
                  <a:lnTo>
                    <a:pt x="49" y="29"/>
                  </a:lnTo>
                  <a:lnTo>
                    <a:pt x="49" y="29"/>
                  </a:lnTo>
                  <a:lnTo>
                    <a:pt x="47" y="26"/>
                  </a:lnTo>
                  <a:lnTo>
                    <a:pt x="47" y="26"/>
                  </a:lnTo>
                  <a:lnTo>
                    <a:pt x="43" y="22"/>
                  </a:lnTo>
                  <a:lnTo>
                    <a:pt x="43" y="22"/>
                  </a:lnTo>
                  <a:lnTo>
                    <a:pt x="38" y="22"/>
                  </a:lnTo>
                  <a:lnTo>
                    <a:pt x="38" y="22"/>
                  </a:lnTo>
                  <a:lnTo>
                    <a:pt x="36" y="22"/>
                  </a:lnTo>
                  <a:lnTo>
                    <a:pt x="32" y="24"/>
                  </a:lnTo>
                  <a:lnTo>
                    <a:pt x="32" y="24"/>
                  </a:lnTo>
                  <a:lnTo>
                    <a:pt x="30" y="29"/>
                  </a:lnTo>
                  <a:lnTo>
                    <a:pt x="30" y="29"/>
                  </a:lnTo>
                  <a:lnTo>
                    <a:pt x="28" y="35"/>
                  </a:lnTo>
                  <a:lnTo>
                    <a:pt x="28" y="35"/>
                  </a:lnTo>
                  <a:lnTo>
                    <a:pt x="28" y="41"/>
                  </a:lnTo>
                  <a:lnTo>
                    <a:pt x="28" y="46"/>
                  </a:lnTo>
                  <a:lnTo>
                    <a:pt x="0" y="4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65" name="Google Shape;65;p5"/>
            <p:cNvSpPr/>
            <p:nvPr/>
          </p:nvSpPr>
          <p:spPr>
            <a:xfrm>
              <a:off x="4192588" y="2366963"/>
              <a:ext cx="123825" cy="212725"/>
            </a:xfrm>
            <a:custGeom>
              <a:avLst/>
              <a:gdLst/>
              <a:ahLst/>
              <a:cxnLst/>
              <a:rect l="l" t="t" r="r" b="b"/>
              <a:pathLst>
                <a:path w="78" h="134" extrusionOk="0">
                  <a:moveTo>
                    <a:pt x="0" y="37"/>
                  </a:moveTo>
                  <a:lnTo>
                    <a:pt x="0" y="37"/>
                  </a:lnTo>
                  <a:lnTo>
                    <a:pt x="0" y="28"/>
                  </a:lnTo>
                  <a:lnTo>
                    <a:pt x="2" y="20"/>
                  </a:lnTo>
                  <a:lnTo>
                    <a:pt x="5" y="13"/>
                  </a:lnTo>
                  <a:lnTo>
                    <a:pt x="9" y="9"/>
                  </a:lnTo>
                  <a:lnTo>
                    <a:pt x="9" y="9"/>
                  </a:lnTo>
                  <a:lnTo>
                    <a:pt x="15" y="3"/>
                  </a:lnTo>
                  <a:lnTo>
                    <a:pt x="22" y="1"/>
                  </a:lnTo>
                  <a:lnTo>
                    <a:pt x="30" y="0"/>
                  </a:lnTo>
                  <a:lnTo>
                    <a:pt x="39" y="0"/>
                  </a:lnTo>
                  <a:lnTo>
                    <a:pt x="39" y="0"/>
                  </a:lnTo>
                  <a:lnTo>
                    <a:pt x="50" y="0"/>
                  </a:lnTo>
                  <a:lnTo>
                    <a:pt x="58" y="1"/>
                  </a:lnTo>
                  <a:lnTo>
                    <a:pt x="58" y="1"/>
                  </a:lnTo>
                  <a:lnTo>
                    <a:pt x="65" y="5"/>
                  </a:lnTo>
                  <a:lnTo>
                    <a:pt x="71" y="11"/>
                  </a:lnTo>
                  <a:lnTo>
                    <a:pt x="71" y="11"/>
                  </a:lnTo>
                  <a:lnTo>
                    <a:pt x="74" y="16"/>
                  </a:lnTo>
                  <a:lnTo>
                    <a:pt x="76" y="24"/>
                  </a:lnTo>
                  <a:lnTo>
                    <a:pt x="76" y="24"/>
                  </a:lnTo>
                  <a:lnTo>
                    <a:pt x="78" y="44"/>
                  </a:lnTo>
                  <a:lnTo>
                    <a:pt x="78" y="91"/>
                  </a:lnTo>
                  <a:lnTo>
                    <a:pt x="78" y="91"/>
                  </a:lnTo>
                  <a:lnTo>
                    <a:pt x="76" y="112"/>
                  </a:lnTo>
                  <a:lnTo>
                    <a:pt x="76" y="112"/>
                  </a:lnTo>
                  <a:lnTo>
                    <a:pt x="72" y="119"/>
                  </a:lnTo>
                  <a:lnTo>
                    <a:pt x="69" y="125"/>
                  </a:lnTo>
                  <a:lnTo>
                    <a:pt x="69" y="125"/>
                  </a:lnTo>
                  <a:lnTo>
                    <a:pt x="63" y="128"/>
                  </a:lnTo>
                  <a:lnTo>
                    <a:pt x="58" y="132"/>
                  </a:lnTo>
                  <a:lnTo>
                    <a:pt x="58" y="132"/>
                  </a:lnTo>
                  <a:lnTo>
                    <a:pt x="48" y="134"/>
                  </a:lnTo>
                  <a:lnTo>
                    <a:pt x="39" y="134"/>
                  </a:lnTo>
                  <a:lnTo>
                    <a:pt x="39" y="134"/>
                  </a:lnTo>
                  <a:lnTo>
                    <a:pt x="30" y="134"/>
                  </a:lnTo>
                  <a:lnTo>
                    <a:pt x="22" y="132"/>
                  </a:lnTo>
                  <a:lnTo>
                    <a:pt x="15" y="130"/>
                  </a:lnTo>
                  <a:lnTo>
                    <a:pt x="9" y="127"/>
                  </a:lnTo>
                  <a:lnTo>
                    <a:pt x="9" y="127"/>
                  </a:lnTo>
                  <a:lnTo>
                    <a:pt x="5" y="121"/>
                  </a:lnTo>
                  <a:lnTo>
                    <a:pt x="2" y="115"/>
                  </a:lnTo>
                  <a:lnTo>
                    <a:pt x="0" y="108"/>
                  </a:lnTo>
                  <a:lnTo>
                    <a:pt x="0" y="99"/>
                  </a:lnTo>
                  <a:lnTo>
                    <a:pt x="0" y="37"/>
                  </a:lnTo>
                  <a:close/>
                  <a:moveTo>
                    <a:pt x="48" y="37"/>
                  </a:moveTo>
                  <a:lnTo>
                    <a:pt x="48" y="37"/>
                  </a:lnTo>
                  <a:lnTo>
                    <a:pt x="48" y="33"/>
                  </a:lnTo>
                  <a:lnTo>
                    <a:pt x="48" y="33"/>
                  </a:lnTo>
                  <a:lnTo>
                    <a:pt x="48" y="28"/>
                  </a:lnTo>
                  <a:lnTo>
                    <a:pt x="48" y="28"/>
                  </a:lnTo>
                  <a:lnTo>
                    <a:pt x="44" y="24"/>
                  </a:lnTo>
                  <a:lnTo>
                    <a:pt x="44" y="24"/>
                  </a:lnTo>
                  <a:lnTo>
                    <a:pt x="43" y="22"/>
                  </a:lnTo>
                  <a:lnTo>
                    <a:pt x="39" y="22"/>
                  </a:lnTo>
                  <a:lnTo>
                    <a:pt x="39" y="22"/>
                  </a:lnTo>
                  <a:lnTo>
                    <a:pt x="33" y="22"/>
                  </a:lnTo>
                  <a:lnTo>
                    <a:pt x="33" y="22"/>
                  </a:lnTo>
                  <a:lnTo>
                    <a:pt x="30" y="26"/>
                  </a:lnTo>
                  <a:lnTo>
                    <a:pt x="30" y="26"/>
                  </a:lnTo>
                  <a:lnTo>
                    <a:pt x="30" y="31"/>
                  </a:lnTo>
                  <a:lnTo>
                    <a:pt x="30" y="31"/>
                  </a:lnTo>
                  <a:lnTo>
                    <a:pt x="30" y="37"/>
                  </a:lnTo>
                  <a:lnTo>
                    <a:pt x="30" y="97"/>
                  </a:lnTo>
                  <a:lnTo>
                    <a:pt x="30" y="97"/>
                  </a:lnTo>
                  <a:lnTo>
                    <a:pt x="30" y="102"/>
                  </a:lnTo>
                  <a:lnTo>
                    <a:pt x="30" y="102"/>
                  </a:lnTo>
                  <a:lnTo>
                    <a:pt x="30" y="108"/>
                  </a:lnTo>
                  <a:lnTo>
                    <a:pt x="30" y="108"/>
                  </a:lnTo>
                  <a:lnTo>
                    <a:pt x="33" y="112"/>
                  </a:lnTo>
                  <a:lnTo>
                    <a:pt x="33" y="112"/>
                  </a:lnTo>
                  <a:lnTo>
                    <a:pt x="39" y="113"/>
                  </a:lnTo>
                  <a:lnTo>
                    <a:pt x="39" y="113"/>
                  </a:lnTo>
                  <a:lnTo>
                    <a:pt x="43" y="112"/>
                  </a:lnTo>
                  <a:lnTo>
                    <a:pt x="44" y="112"/>
                  </a:lnTo>
                  <a:lnTo>
                    <a:pt x="44" y="112"/>
                  </a:lnTo>
                  <a:lnTo>
                    <a:pt x="46" y="106"/>
                  </a:lnTo>
                  <a:lnTo>
                    <a:pt x="46" y="106"/>
                  </a:lnTo>
                  <a:lnTo>
                    <a:pt x="48" y="100"/>
                  </a:lnTo>
                  <a:lnTo>
                    <a:pt x="48" y="100"/>
                  </a:lnTo>
                  <a:lnTo>
                    <a:pt x="48" y="97"/>
                  </a:lnTo>
                  <a:lnTo>
                    <a:pt x="48" y="37"/>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66" name="Google Shape;66;p5"/>
            <p:cNvSpPr/>
            <p:nvPr/>
          </p:nvSpPr>
          <p:spPr>
            <a:xfrm>
              <a:off x="4337050" y="2368550"/>
              <a:ext cx="88900" cy="207963"/>
            </a:xfrm>
            <a:custGeom>
              <a:avLst/>
              <a:gdLst/>
              <a:ahLst/>
              <a:cxnLst/>
              <a:rect l="l" t="t" r="r" b="b"/>
              <a:pathLst>
                <a:path w="56" h="131" extrusionOk="0">
                  <a:moveTo>
                    <a:pt x="28" y="42"/>
                  </a:moveTo>
                  <a:lnTo>
                    <a:pt x="0" y="42"/>
                  </a:lnTo>
                  <a:lnTo>
                    <a:pt x="0" y="21"/>
                  </a:lnTo>
                  <a:lnTo>
                    <a:pt x="0" y="21"/>
                  </a:lnTo>
                  <a:lnTo>
                    <a:pt x="11" y="21"/>
                  </a:lnTo>
                  <a:lnTo>
                    <a:pt x="11" y="21"/>
                  </a:lnTo>
                  <a:lnTo>
                    <a:pt x="22" y="17"/>
                  </a:lnTo>
                  <a:lnTo>
                    <a:pt x="22" y="17"/>
                  </a:lnTo>
                  <a:lnTo>
                    <a:pt x="32" y="12"/>
                  </a:lnTo>
                  <a:lnTo>
                    <a:pt x="32" y="12"/>
                  </a:lnTo>
                  <a:lnTo>
                    <a:pt x="34" y="6"/>
                  </a:lnTo>
                  <a:lnTo>
                    <a:pt x="36" y="0"/>
                  </a:lnTo>
                  <a:lnTo>
                    <a:pt x="56" y="0"/>
                  </a:lnTo>
                  <a:lnTo>
                    <a:pt x="56" y="131"/>
                  </a:lnTo>
                  <a:lnTo>
                    <a:pt x="28" y="131"/>
                  </a:lnTo>
                  <a:lnTo>
                    <a:pt x="28" y="42"/>
                  </a:lnTo>
                  <a:close/>
                </a:path>
              </a:pathLst>
            </a:custGeom>
            <a:solidFill>
              <a:srgbClr val="6CB34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67" name="Google Shape;67;p5"/>
            <p:cNvSpPr/>
            <p:nvPr/>
          </p:nvSpPr>
          <p:spPr>
            <a:xfrm>
              <a:off x="4479925" y="2366963"/>
              <a:ext cx="123825" cy="212725"/>
            </a:xfrm>
            <a:custGeom>
              <a:avLst/>
              <a:gdLst/>
              <a:ahLst/>
              <a:cxnLst/>
              <a:rect l="l" t="t" r="r" b="b"/>
              <a:pathLst>
                <a:path w="78" h="134" extrusionOk="0">
                  <a:moveTo>
                    <a:pt x="16" y="61"/>
                  </a:moveTo>
                  <a:lnTo>
                    <a:pt x="16" y="61"/>
                  </a:lnTo>
                  <a:lnTo>
                    <a:pt x="9" y="57"/>
                  </a:lnTo>
                  <a:lnTo>
                    <a:pt x="5" y="50"/>
                  </a:lnTo>
                  <a:lnTo>
                    <a:pt x="5" y="50"/>
                  </a:lnTo>
                  <a:lnTo>
                    <a:pt x="2" y="43"/>
                  </a:lnTo>
                  <a:lnTo>
                    <a:pt x="2" y="33"/>
                  </a:lnTo>
                  <a:lnTo>
                    <a:pt x="2" y="33"/>
                  </a:lnTo>
                  <a:lnTo>
                    <a:pt x="2" y="26"/>
                  </a:lnTo>
                  <a:lnTo>
                    <a:pt x="3" y="18"/>
                  </a:lnTo>
                  <a:lnTo>
                    <a:pt x="3" y="18"/>
                  </a:lnTo>
                  <a:lnTo>
                    <a:pt x="7" y="13"/>
                  </a:lnTo>
                  <a:lnTo>
                    <a:pt x="11" y="7"/>
                  </a:lnTo>
                  <a:lnTo>
                    <a:pt x="11" y="7"/>
                  </a:lnTo>
                  <a:lnTo>
                    <a:pt x="16" y="3"/>
                  </a:lnTo>
                  <a:lnTo>
                    <a:pt x="24" y="1"/>
                  </a:lnTo>
                  <a:lnTo>
                    <a:pt x="24" y="1"/>
                  </a:lnTo>
                  <a:lnTo>
                    <a:pt x="31" y="0"/>
                  </a:lnTo>
                  <a:lnTo>
                    <a:pt x="39" y="0"/>
                  </a:lnTo>
                  <a:lnTo>
                    <a:pt x="39" y="0"/>
                  </a:lnTo>
                  <a:lnTo>
                    <a:pt x="48" y="0"/>
                  </a:lnTo>
                  <a:lnTo>
                    <a:pt x="56" y="1"/>
                  </a:lnTo>
                  <a:lnTo>
                    <a:pt x="61" y="3"/>
                  </a:lnTo>
                  <a:lnTo>
                    <a:pt x="67" y="7"/>
                  </a:lnTo>
                  <a:lnTo>
                    <a:pt x="67" y="7"/>
                  </a:lnTo>
                  <a:lnTo>
                    <a:pt x="72" y="13"/>
                  </a:lnTo>
                  <a:lnTo>
                    <a:pt x="74" y="18"/>
                  </a:lnTo>
                  <a:lnTo>
                    <a:pt x="76" y="26"/>
                  </a:lnTo>
                  <a:lnTo>
                    <a:pt x="78" y="33"/>
                  </a:lnTo>
                  <a:lnTo>
                    <a:pt x="78" y="33"/>
                  </a:lnTo>
                  <a:lnTo>
                    <a:pt x="76" y="43"/>
                  </a:lnTo>
                  <a:lnTo>
                    <a:pt x="74" y="50"/>
                  </a:lnTo>
                  <a:lnTo>
                    <a:pt x="74" y="50"/>
                  </a:lnTo>
                  <a:lnTo>
                    <a:pt x="69" y="56"/>
                  </a:lnTo>
                  <a:lnTo>
                    <a:pt x="61" y="61"/>
                  </a:lnTo>
                  <a:lnTo>
                    <a:pt x="61" y="63"/>
                  </a:lnTo>
                  <a:lnTo>
                    <a:pt x="61" y="63"/>
                  </a:lnTo>
                  <a:lnTo>
                    <a:pt x="71" y="69"/>
                  </a:lnTo>
                  <a:lnTo>
                    <a:pt x="71" y="69"/>
                  </a:lnTo>
                  <a:lnTo>
                    <a:pt x="74" y="76"/>
                  </a:lnTo>
                  <a:lnTo>
                    <a:pt x="74" y="76"/>
                  </a:lnTo>
                  <a:lnTo>
                    <a:pt x="78" y="84"/>
                  </a:lnTo>
                  <a:lnTo>
                    <a:pt x="78" y="84"/>
                  </a:lnTo>
                  <a:lnTo>
                    <a:pt x="78" y="95"/>
                  </a:lnTo>
                  <a:lnTo>
                    <a:pt x="78" y="95"/>
                  </a:lnTo>
                  <a:lnTo>
                    <a:pt x="78" y="104"/>
                  </a:lnTo>
                  <a:lnTo>
                    <a:pt x="76" y="113"/>
                  </a:lnTo>
                  <a:lnTo>
                    <a:pt x="72" y="119"/>
                  </a:lnTo>
                  <a:lnTo>
                    <a:pt x="69" y="125"/>
                  </a:lnTo>
                  <a:lnTo>
                    <a:pt x="69" y="125"/>
                  </a:lnTo>
                  <a:lnTo>
                    <a:pt x="61" y="130"/>
                  </a:lnTo>
                  <a:lnTo>
                    <a:pt x="56" y="132"/>
                  </a:lnTo>
                  <a:lnTo>
                    <a:pt x="46" y="134"/>
                  </a:lnTo>
                  <a:lnTo>
                    <a:pt x="37" y="134"/>
                  </a:lnTo>
                  <a:lnTo>
                    <a:pt x="37" y="134"/>
                  </a:lnTo>
                  <a:lnTo>
                    <a:pt x="28" y="134"/>
                  </a:lnTo>
                  <a:lnTo>
                    <a:pt x="22" y="132"/>
                  </a:lnTo>
                  <a:lnTo>
                    <a:pt x="15" y="128"/>
                  </a:lnTo>
                  <a:lnTo>
                    <a:pt x="9" y="125"/>
                  </a:lnTo>
                  <a:lnTo>
                    <a:pt x="9" y="125"/>
                  </a:lnTo>
                  <a:lnTo>
                    <a:pt x="5" y="119"/>
                  </a:lnTo>
                  <a:lnTo>
                    <a:pt x="3" y="112"/>
                  </a:lnTo>
                  <a:lnTo>
                    <a:pt x="2" y="102"/>
                  </a:lnTo>
                  <a:lnTo>
                    <a:pt x="0" y="95"/>
                  </a:lnTo>
                  <a:lnTo>
                    <a:pt x="0" y="95"/>
                  </a:lnTo>
                  <a:lnTo>
                    <a:pt x="2" y="84"/>
                  </a:lnTo>
                  <a:lnTo>
                    <a:pt x="2" y="84"/>
                  </a:lnTo>
                  <a:lnTo>
                    <a:pt x="3" y="76"/>
                  </a:lnTo>
                  <a:lnTo>
                    <a:pt x="3" y="76"/>
                  </a:lnTo>
                  <a:lnTo>
                    <a:pt x="7" y="69"/>
                  </a:lnTo>
                  <a:lnTo>
                    <a:pt x="7" y="69"/>
                  </a:lnTo>
                  <a:lnTo>
                    <a:pt x="16" y="63"/>
                  </a:lnTo>
                  <a:lnTo>
                    <a:pt x="16" y="61"/>
                  </a:lnTo>
                  <a:close/>
                  <a:moveTo>
                    <a:pt x="39" y="113"/>
                  </a:moveTo>
                  <a:lnTo>
                    <a:pt x="39" y="113"/>
                  </a:lnTo>
                  <a:lnTo>
                    <a:pt x="43" y="113"/>
                  </a:lnTo>
                  <a:lnTo>
                    <a:pt x="46" y="112"/>
                  </a:lnTo>
                  <a:lnTo>
                    <a:pt x="46" y="112"/>
                  </a:lnTo>
                  <a:lnTo>
                    <a:pt x="48" y="106"/>
                  </a:lnTo>
                  <a:lnTo>
                    <a:pt x="48" y="106"/>
                  </a:lnTo>
                  <a:lnTo>
                    <a:pt x="50" y="100"/>
                  </a:lnTo>
                  <a:lnTo>
                    <a:pt x="50" y="100"/>
                  </a:lnTo>
                  <a:lnTo>
                    <a:pt x="50" y="93"/>
                  </a:lnTo>
                  <a:lnTo>
                    <a:pt x="50" y="93"/>
                  </a:lnTo>
                  <a:lnTo>
                    <a:pt x="50" y="85"/>
                  </a:lnTo>
                  <a:lnTo>
                    <a:pt x="50" y="85"/>
                  </a:lnTo>
                  <a:lnTo>
                    <a:pt x="48" y="80"/>
                  </a:lnTo>
                  <a:lnTo>
                    <a:pt x="48" y="80"/>
                  </a:lnTo>
                  <a:lnTo>
                    <a:pt x="44" y="74"/>
                  </a:lnTo>
                  <a:lnTo>
                    <a:pt x="44" y="74"/>
                  </a:lnTo>
                  <a:lnTo>
                    <a:pt x="43" y="74"/>
                  </a:lnTo>
                  <a:lnTo>
                    <a:pt x="39" y="72"/>
                  </a:lnTo>
                  <a:lnTo>
                    <a:pt x="39" y="72"/>
                  </a:lnTo>
                  <a:lnTo>
                    <a:pt x="35" y="74"/>
                  </a:lnTo>
                  <a:lnTo>
                    <a:pt x="33" y="76"/>
                  </a:lnTo>
                  <a:lnTo>
                    <a:pt x="33" y="76"/>
                  </a:lnTo>
                  <a:lnTo>
                    <a:pt x="29" y="80"/>
                  </a:lnTo>
                  <a:lnTo>
                    <a:pt x="29" y="80"/>
                  </a:lnTo>
                  <a:lnTo>
                    <a:pt x="28" y="87"/>
                  </a:lnTo>
                  <a:lnTo>
                    <a:pt x="28" y="87"/>
                  </a:lnTo>
                  <a:lnTo>
                    <a:pt x="28" y="93"/>
                  </a:lnTo>
                  <a:lnTo>
                    <a:pt x="28" y="93"/>
                  </a:lnTo>
                  <a:lnTo>
                    <a:pt x="28" y="100"/>
                  </a:lnTo>
                  <a:lnTo>
                    <a:pt x="28" y="100"/>
                  </a:lnTo>
                  <a:lnTo>
                    <a:pt x="29" y="106"/>
                  </a:lnTo>
                  <a:lnTo>
                    <a:pt x="29" y="106"/>
                  </a:lnTo>
                  <a:lnTo>
                    <a:pt x="33" y="112"/>
                  </a:lnTo>
                  <a:lnTo>
                    <a:pt x="33" y="112"/>
                  </a:lnTo>
                  <a:lnTo>
                    <a:pt x="35" y="113"/>
                  </a:lnTo>
                  <a:lnTo>
                    <a:pt x="39" y="113"/>
                  </a:lnTo>
                  <a:lnTo>
                    <a:pt x="39" y="113"/>
                  </a:lnTo>
                  <a:close/>
                  <a:moveTo>
                    <a:pt x="29" y="37"/>
                  </a:moveTo>
                  <a:lnTo>
                    <a:pt x="29" y="37"/>
                  </a:lnTo>
                  <a:lnTo>
                    <a:pt x="29" y="43"/>
                  </a:lnTo>
                  <a:lnTo>
                    <a:pt x="29" y="43"/>
                  </a:lnTo>
                  <a:lnTo>
                    <a:pt x="31" y="46"/>
                  </a:lnTo>
                  <a:lnTo>
                    <a:pt x="31" y="46"/>
                  </a:lnTo>
                  <a:lnTo>
                    <a:pt x="33" y="50"/>
                  </a:lnTo>
                  <a:lnTo>
                    <a:pt x="33" y="50"/>
                  </a:lnTo>
                  <a:lnTo>
                    <a:pt x="39" y="52"/>
                  </a:lnTo>
                  <a:lnTo>
                    <a:pt x="39" y="52"/>
                  </a:lnTo>
                  <a:lnTo>
                    <a:pt x="44" y="50"/>
                  </a:lnTo>
                  <a:lnTo>
                    <a:pt x="44" y="50"/>
                  </a:lnTo>
                  <a:lnTo>
                    <a:pt x="48" y="46"/>
                  </a:lnTo>
                  <a:lnTo>
                    <a:pt x="48" y="46"/>
                  </a:lnTo>
                  <a:lnTo>
                    <a:pt x="50" y="43"/>
                  </a:lnTo>
                  <a:lnTo>
                    <a:pt x="50" y="43"/>
                  </a:lnTo>
                  <a:lnTo>
                    <a:pt x="50" y="37"/>
                  </a:lnTo>
                  <a:lnTo>
                    <a:pt x="50" y="37"/>
                  </a:lnTo>
                  <a:lnTo>
                    <a:pt x="50" y="31"/>
                  </a:lnTo>
                  <a:lnTo>
                    <a:pt x="50" y="31"/>
                  </a:lnTo>
                  <a:lnTo>
                    <a:pt x="48" y="26"/>
                  </a:lnTo>
                  <a:lnTo>
                    <a:pt x="48" y="26"/>
                  </a:lnTo>
                  <a:lnTo>
                    <a:pt x="44" y="22"/>
                  </a:lnTo>
                  <a:lnTo>
                    <a:pt x="44" y="22"/>
                  </a:lnTo>
                  <a:lnTo>
                    <a:pt x="39" y="20"/>
                  </a:lnTo>
                  <a:lnTo>
                    <a:pt x="39" y="20"/>
                  </a:lnTo>
                  <a:lnTo>
                    <a:pt x="33" y="22"/>
                  </a:lnTo>
                  <a:lnTo>
                    <a:pt x="33" y="22"/>
                  </a:lnTo>
                  <a:lnTo>
                    <a:pt x="31" y="26"/>
                  </a:lnTo>
                  <a:lnTo>
                    <a:pt x="31" y="26"/>
                  </a:lnTo>
                  <a:lnTo>
                    <a:pt x="29" y="31"/>
                  </a:lnTo>
                  <a:lnTo>
                    <a:pt x="29" y="31"/>
                  </a:lnTo>
                  <a:lnTo>
                    <a:pt x="29" y="37"/>
                  </a:lnTo>
                  <a:lnTo>
                    <a:pt x="29" y="37"/>
                  </a:lnTo>
                  <a:close/>
                </a:path>
              </a:pathLst>
            </a:custGeom>
            <a:solidFill>
              <a:srgbClr val="6CB34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68" name="Google Shape;68;p5"/>
            <p:cNvSpPr/>
            <p:nvPr/>
          </p:nvSpPr>
          <p:spPr>
            <a:xfrm>
              <a:off x="5027613" y="1782763"/>
              <a:ext cx="215900" cy="355600"/>
            </a:xfrm>
            <a:custGeom>
              <a:avLst/>
              <a:gdLst/>
              <a:ahLst/>
              <a:cxnLst/>
              <a:rect l="l" t="t" r="r" b="b"/>
              <a:pathLst>
                <a:path w="136" h="224" extrusionOk="0">
                  <a:moveTo>
                    <a:pt x="35" y="153"/>
                  </a:moveTo>
                  <a:lnTo>
                    <a:pt x="35" y="158"/>
                  </a:lnTo>
                  <a:lnTo>
                    <a:pt x="35" y="158"/>
                  </a:lnTo>
                  <a:lnTo>
                    <a:pt x="35" y="168"/>
                  </a:lnTo>
                  <a:lnTo>
                    <a:pt x="37" y="175"/>
                  </a:lnTo>
                  <a:lnTo>
                    <a:pt x="39" y="183"/>
                  </a:lnTo>
                  <a:lnTo>
                    <a:pt x="43" y="188"/>
                  </a:lnTo>
                  <a:lnTo>
                    <a:pt x="48" y="192"/>
                  </a:lnTo>
                  <a:lnTo>
                    <a:pt x="54" y="196"/>
                  </a:lnTo>
                  <a:lnTo>
                    <a:pt x="61" y="198"/>
                  </a:lnTo>
                  <a:lnTo>
                    <a:pt x="71" y="198"/>
                  </a:lnTo>
                  <a:lnTo>
                    <a:pt x="71" y="198"/>
                  </a:lnTo>
                  <a:lnTo>
                    <a:pt x="78" y="198"/>
                  </a:lnTo>
                  <a:lnTo>
                    <a:pt x="84" y="196"/>
                  </a:lnTo>
                  <a:lnTo>
                    <a:pt x="89" y="192"/>
                  </a:lnTo>
                  <a:lnTo>
                    <a:pt x="95" y="188"/>
                  </a:lnTo>
                  <a:lnTo>
                    <a:pt x="99" y="183"/>
                  </a:lnTo>
                  <a:lnTo>
                    <a:pt x="101" y="179"/>
                  </a:lnTo>
                  <a:lnTo>
                    <a:pt x="102" y="166"/>
                  </a:lnTo>
                  <a:lnTo>
                    <a:pt x="102" y="166"/>
                  </a:lnTo>
                  <a:lnTo>
                    <a:pt x="102" y="158"/>
                  </a:lnTo>
                  <a:lnTo>
                    <a:pt x="101" y="151"/>
                  </a:lnTo>
                  <a:lnTo>
                    <a:pt x="99" y="145"/>
                  </a:lnTo>
                  <a:lnTo>
                    <a:pt x="95" y="142"/>
                  </a:lnTo>
                  <a:lnTo>
                    <a:pt x="86" y="134"/>
                  </a:lnTo>
                  <a:lnTo>
                    <a:pt x="73" y="129"/>
                  </a:lnTo>
                  <a:lnTo>
                    <a:pt x="48" y="119"/>
                  </a:lnTo>
                  <a:lnTo>
                    <a:pt x="48" y="119"/>
                  </a:lnTo>
                  <a:lnTo>
                    <a:pt x="37" y="116"/>
                  </a:lnTo>
                  <a:lnTo>
                    <a:pt x="28" y="110"/>
                  </a:lnTo>
                  <a:lnTo>
                    <a:pt x="20" y="104"/>
                  </a:lnTo>
                  <a:lnTo>
                    <a:pt x="15" y="97"/>
                  </a:lnTo>
                  <a:lnTo>
                    <a:pt x="9" y="89"/>
                  </a:lnTo>
                  <a:lnTo>
                    <a:pt x="5" y="82"/>
                  </a:lnTo>
                  <a:lnTo>
                    <a:pt x="4" y="73"/>
                  </a:lnTo>
                  <a:lnTo>
                    <a:pt x="4" y="61"/>
                  </a:lnTo>
                  <a:lnTo>
                    <a:pt x="4" y="61"/>
                  </a:lnTo>
                  <a:lnTo>
                    <a:pt x="5" y="46"/>
                  </a:lnTo>
                  <a:lnTo>
                    <a:pt x="9" y="35"/>
                  </a:lnTo>
                  <a:lnTo>
                    <a:pt x="15" y="24"/>
                  </a:lnTo>
                  <a:lnTo>
                    <a:pt x="22" y="17"/>
                  </a:lnTo>
                  <a:lnTo>
                    <a:pt x="32" y="9"/>
                  </a:lnTo>
                  <a:lnTo>
                    <a:pt x="43" y="4"/>
                  </a:lnTo>
                  <a:lnTo>
                    <a:pt x="56" y="2"/>
                  </a:lnTo>
                  <a:lnTo>
                    <a:pt x="71" y="0"/>
                  </a:lnTo>
                  <a:lnTo>
                    <a:pt x="71" y="0"/>
                  </a:lnTo>
                  <a:lnTo>
                    <a:pt x="89" y="2"/>
                  </a:lnTo>
                  <a:lnTo>
                    <a:pt x="102" y="5"/>
                  </a:lnTo>
                  <a:lnTo>
                    <a:pt x="114" y="13"/>
                  </a:lnTo>
                  <a:lnTo>
                    <a:pt x="121" y="20"/>
                  </a:lnTo>
                  <a:lnTo>
                    <a:pt x="127" y="30"/>
                  </a:lnTo>
                  <a:lnTo>
                    <a:pt x="129" y="39"/>
                  </a:lnTo>
                  <a:lnTo>
                    <a:pt x="130" y="48"/>
                  </a:lnTo>
                  <a:lnTo>
                    <a:pt x="130" y="58"/>
                  </a:lnTo>
                  <a:lnTo>
                    <a:pt x="130" y="61"/>
                  </a:lnTo>
                  <a:lnTo>
                    <a:pt x="97" y="61"/>
                  </a:lnTo>
                  <a:lnTo>
                    <a:pt x="97" y="58"/>
                  </a:lnTo>
                  <a:lnTo>
                    <a:pt x="97" y="58"/>
                  </a:lnTo>
                  <a:lnTo>
                    <a:pt x="95" y="45"/>
                  </a:lnTo>
                  <a:lnTo>
                    <a:pt x="93" y="39"/>
                  </a:lnTo>
                  <a:lnTo>
                    <a:pt x="89" y="35"/>
                  </a:lnTo>
                  <a:lnTo>
                    <a:pt x="86" y="32"/>
                  </a:lnTo>
                  <a:lnTo>
                    <a:pt x="80" y="28"/>
                  </a:lnTo>
                  <a:lnTo>
                    <a:pt x="74" y="26"/>
                  </a:lnTo>
                  <a:lnTo>
                    <a:pt x="67" y="26"/>
                  </a:lnTo>
                  <a:lnTo>
                    <a:pt x="67" y="26"/>
                  </a:lnTo>
                  <a:lnTo>
                    <a:pt x="56" y="28"/>
                  </a:lnTo>
                  <a:lnTo>
                    <a:pt x="50" y="30"/>
                  </a:lnTo>
                  <a:lnTo>
                    <a:pt x="46" y="33"/>
                  </a:lnTo>
                  <a:lnTo>
                    <a:pt x="43" y="37"/>
                  </a:lnTo>
                  <a:lnTo>
                    <a:pt x="41" y="43"/>
                  </a:lnTo>
                  <a:lnTo>
                    <a:pt x="39" y="50"/>
                  </a:lnTo>
                  <a:lnTo>
                    <a:pt x="37" y="58"/>
                  </a:lnTo>
                  <a:lnTo>
                    <a:pt x="37" y="58"/>
                  </a:lnTo>
                  <a:lnTo>
                    <a:pt x="39" y="69"/>
                  </a:lnTo>
                  <a:lnTo>
                    <a:pt x="43" y="74"/>
                  </a:lnTo>
                  <a:lnTo>
                    <a:pt x="45" y="78"/>
                  </a:lnTo>
                  <a:lnTo>
                    <a:pt x="56" y="88"/>
                  </a:lnTo>
                  <a:lnTo>
                    <a:pt x="71" y="93"/>
                  </a:lnTo>
                  <a:lnTo>
                    <a:pt x="93" y="102"/>
                  </a:lnTo>
                  <a:lnTo>
                    <a:pt x="93" y="102"/>
                  </a:lnTo>
                  <a:lnTo>
                    <a:pt x="104" y="106"/>
                  </a:lnTo>
                  <a:lnTo>
                    <a:pt x="114" y="112"/>
                  </a:lnTo>
                  <a:lnTo>
                    <a:pt x="121" y="117"/>
                  </a:lnTo>
                  <a:lnTo>
                    <a:pt x="127" y="123"/>
                  </a:lnTo>
                  <a:lnTo>
                    <a:pt x="130" y="130"/>
                  </a:lnTo>
                  <a:lnTo>
                    <a:pt x="134" y="140"/>
                  </a:lnTo>
                  <a:lnTo>
                    <a:pt x="136" y="149"/>
                  </a:lnTo>
                  <a:lnTo>
                    <a:pt x="136" y="158"/>
                  </a:lnTo>
                  <a:lnTo>
                    <a:pt x="136" y="158"/>
                  </a:lnTo>
                  <a:lnTo>
                    <a:pt x="136" y="175"/>
                  </a:lnTo>
                  <a:lnTo>
                    <a:pt x="132" y="188"/>
                  </a:lnTo>
                  <a:lnTo>
                    <a:pt x="127" y="200"/>
                  </a:lnTo>
                  <a:lnTo>
                    <a:pt x="117" y="209"/>
                  </a:lnTo>
                  <a:lnTo>
                    <a:pt x="108" y="214"/>
                  </a:lnTo>
                  <a:lnTo>
                    <a:pt x="95" y="220"/>
                  </a:lnTo>
                  <a:lnTo>
                    <a:pt x="82" y="222"/>
                  </a:lnTo>
                  <a:lnTo>
                    <a:pt x="65" y="224"/>
                  </a:lnTo>
                  <a:lnTo>
                    <a:pt x="65" y="224"/>
                  </a:lnTo>
                  <a:lnTo>
                    <a:pt x="48" y="222"/>
                  </a:lnTo>
                  <a:lnTo>
                    <a:pt x="33" y="218"/>
                  </a:lnTo>
                  <a:lnTo>
                    <a:pt x="22" y="211"/>
                  </a:lnTo>
                  <a:lnTo>
                    <a:pt x="13" y="201"/>
                  </a:lnTo>
                  <a:lnTo>
                    <a:pt x="7" y="192"/>
                  </a:lnTo>
                  <a:lnTo>
                    <a:pt x="4" y="181"/>
                  </a:lnTo>
                  <a:lnTo>
                    <a:pt x="2" y="170"/>
                  </a:lnTo>
                  <a:lnTo>
                    <a:pt x="0" y="158"/>
                  </a:lnTo>
                  <a:lnTo>
                    <a:pt x="0" y="153"/>
                  </a:lnTo>
                  <a:lnTo>
                    <a:pt x="35" y="15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69" name="Google Shape;69;p5"/>
            <p:cNvSpPr/>
            <p:nvPr/>
          </p:nvSpPr>
          <p:spPr>
            <a:xfrm>
              <a:off x="5284788" y="1874838"/>
              <a:ext cx="180975" cy="263525"/>
            </a:xfrm>
            <a:custGeom>
              <a:avLst/>
              <a:gdLst/>
              <a:ahLst/>
              <a:cxnLst/>
              <a:rect l="l" t="t" r="r" b="b"/>
              <a:pathLst>
                <a:path w="114" h="166" extrusionOk="0">
                  <a:moveTo>
                    <a:pt x="84" y="143"/>
                  </a:moveTo>
                  <a:lnTo>
                    <a:pt x="82" y="143"/>
                  </a:lnTo>
                  <a:lnTo>
                    <a:pt x="82" y="143"/>
                  </a:lnTo>
                  <a:lnTo>
                    <a:pt x="75" y="153"/>
                  </a:lnTo>
                  <a:lnTo>
                    <a:pt x="65" y="160"/>
                  </a:lnTo>
                  <a:lnTo>
                    <a:pt x="54" y="164"/>
                  </a:lnTo>
                  <a:lnTo>
                    <a:pt x="41" y="166"/>
                  </a:lnTo>
                  <a:lnTo>
                    <a:pt x="41" y="166"/>
                  </a:lnTo>
                  <a:lnTo>
                    <a:pt x="32" y="166"/>
                  </a:lnTo>
                  <a:lnTo>
                    <a:pt x="24" y="164"/>
                  </a:lnTo>
                  <a:lnTo>
                    <a:pt x="17" y="160"/>
                  </a:lnTo>
                  <a:lnTo>
                    <a:pt x="11" y="155"/>
                  </a:lnTo>
                  <a:lnTo>
                    <a:pt x="8" y="147"/>
                  </a:lnTo>
                  <a:lnTo>
                    <a:pt x="4" y="138"/>
                  </a:lnTo>
                  <a:lnTo>
                    <a:pt x="2" y="127"/>
                  </a:lnTo>
                  <a:lnTo>
                    <a:pt x="0" y="114"/>
                  </a:lnTo>
                  <a:lnTo>
                    <a:pt x="0" y="0"/>
                  </a:lnTo>
                  <a:lnTo>
                    <a:pt x="34" y="0"/>
                  </a:lnTo>
                  <a:lnTo>
                    <a:pt x="34" y="115"/>
                  </a:lnTo>
                  <a:lnTo>
                    <a:pt x="34" y="115"/>
                  </a:lnTo>
                  <a:lnTo>
                    <a:pt x="34" y="127"/>
                  </a:lnTo>
                  <a:lnTo>
                    <a:pt x="39" y="134"/>
                  </a:lnTo>
                  <a:lnTo>
                    <a:pt x="45" y="138"/>
                  </a:lnTo>
                  <a:lnTo>
                    <a:pt x="54" y="140"/>
                  </a:lnTo>
                  <a:lnTo>
                    <a:pt x="54" y="140"/>
                  </a:lnTo>
                  <a:lnTo>
                    <a:pt x="65" y="138"/>
                  </a:lnTo>
                  <a:lnTo>
                    <a:pt x="73" y="132"/>
                  </a:lnTo>
                  <a:lnTo>
                    <a:pt x="77" y="128"/>
                  </a:lnTo>
                  <a:lnTo>
                    <a:pt x="78" y="125"/>
                  </a:lnTo>
                  <a:lnTo>
                    <a:pt x="80" y="119"/>
                  </a:lnTo>
                  <a:lnTo>
                    <a:pt x="82" y="114"/>
                  </a:lnTo>
                  <a:lnTo>
                    <a:pt x="82" y="0"/>
                  </a:lnTo>
                  <a:lnTo>
                    <a:pt x="114" y="0"/>
                  </a:lnTo>
                  <a:lnTo>
                    <a:pt x="114" y="162"/>
                  </a:lnTo>
                  <a:lnTo>
                    <a:pt x="84" y="162"/>
                  </a:lnTo>
                  <a:lnTo>
                    <a:pt x="84" y="14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70" name="Google Shape;70;p5"/>
            <p:cNvSpPr/>
            <p:nvPr/>
          </p:nvSpPr>
          <p:spPr>
            <a:xfrm>
              <a:off x="5503863" y="1868488"/>
              <a:ext cx="177800" cy="269875"/>
            </a:xfrm>
            <a:custGeom>
              <a:avLst/>
              <a:gdLst/>
              <a:ahLst/>
              <a:cxnLst/>
              <a:rect l="l" t="t" r="r" b="b"/>
              <a:pathLst>
                <a:path w="112" h="170" extrusionOk="0">
                  <a:moveTo>
                    <a:pt x="77" y="50"/>
                  </a:moveTo>
                  <a:lnTo>
                    <a:pt x="77" y="47"/>
                  </a:lnTo>
                  <a:lnTo>
                    <a:pt x="77" y="47"/>
                  </a:lnTo>
                  <a:lnTo>
                    <a:pt x="77" y="37"/>
                  </a:lnTo>
                  <a:lnTo>
                    <a:pt x="73" y="30"/>
                  </a:lnTo>
                  <a:lnTo>
                    <a:pt x="69" y="26"/>
                  </a:lnTo>
                  <a:lnTo>
                    <a:pt x="65" y="24"/>
                  </a:lnTo>
                  <a:lnTo>
                    <a:pt x="62" y="22"/>
                  </a:lnTo>
                  <a:lnTo>
                    <a:pt x="56" y="22"/>
                  </a:lnTo>
                  <a:lnTo>
                    <a:pt x="56" y="22"/>
                  </a:lnTo>
                  <a:lnTo>
                    <a:pt x="47" y="22"/>
                  </a:lnTo>
                  <a:lnTo>
                    <a:pt x="39" y="26"/>
                  </a:lnTo>
                  <a:lnTo>
                    <a:pt x="34" y="34"/>
                  </a:lnTo>
                  <a:lnTo>
                    <a:pt x="32" y="43"/>
                  </a:lnTo>
                  <a:lnTo>
                    <a:pt x="32" y="43"/>
                  </a:lnTo>
                  <a:lnTo>
                    <a:pt x="34" y="50"/>
                  </a:lnTo>
                  <a:lnTo>
                    <a:pt x="37" y="58"/>
                  </a:lnTo>
                  <a:lnTo>
                    <a:pt x="45" y="62"/>
                  </a:lnTo>
                  <a:lnTo>
                    <a:pt x="56" y="67"/>
                  </a:lnTo>
                  <a:lnTo>
                    <a:pt x="77" y="73"/>
                  </a:lnTo>
                  <a:lnTo>
                    <a:pt x="77" y="73"/>
                  </a:lnTo>
                  <a:lnTo>
                    <a:pt x="92" y="80"/>
                  </a:lnTo>
                  <a:lnTo>
                    <a:pt x="97" y="86"/>
                  </a:lnTo>
                  <a:lnTo>
                    <a:pt x="103" y="90"/>
                  </a:lnTo>
                  <a:lnTo>
                    <a:pt x="107" y="97"/>
                  </a:lnTo>
                  <a:lnTo>
                    <a:pt x="108" y="103"/>
                  </a:lnTo>
                  <a:lnTo>
                    <a:pt x="110" y="112"/>
                  </a:lnTo>
                  <a:lnTo>
                    <a:pt x="112" y="119"/>
                  </a:lnTo>
                  <a:lnTo>
                    <a:pt x="112" y="119"/>
                  </a:lnTo>
                  <a:lnTo>
                    <a:pt x="110" y="132"/>
                  </a:lnTo>
                  <a:lnTo>
                    <a:pt x="107" y="142"/>
                  </a:lnTo>
                  <a:lnTo>
                    <a:pt x="101" y="151"/>
                  </a:lnTo>
                  <a:lnTo>
                    <a:pt x="95" y="159"/>
                  </a:lnTo>
                  <a:lnTo>
                    <a:pt x="86" y="162"/>
                  </a:lnTo>
                  <a:lnTo>
                    <a:pt x="77" y="166"/>
                  </a:lnTo>
                  <a:lnTo>
                    <a:pt x="65" y="170"/>
                  </a:lnTo>
                  <a:lnTo>
                    <a:pt x="52" y="170"/>
                  </a:lnTo>
                  <a:lnTo>
                    <a:pt x="52" y="170"/>
                  </a:lnTo>
                  <a:lnTo>
                    <a:pt x="39" y="168"/>
                  </a:lnTo>
                  <a:lnTo>
                    <a:pt x="28" y="166"/>
                  </a:lnTo>
                  <a:lnTo>
                    <a:pt x="19" y="162"/>
                  </a:lnTo>
                  <a:lnTo>
                    <a:pt x="11" y="157"/>
                  </a:lnTo>
                  <a:lnTo>
                    <a:pt x="6" y="149"/>
                  </a:lnTo>
                  <a:lnTo>
                    <a:pt x="2" y="140"/>
                  </a:lnTo>
                  <a:lnTo>
                    <a:pt x="0" y="131"/>
                  </a:lnTo>
                  <a:lnTo>
                    <a:pt x="0" y="119"/>
                  </a:lnTo>
                  <a:lnTo>
                    <a:pt x="0" y="114"/>
                  </a:lnTo>
                  <a:lnTo>
                    <a:pt x="28" y="114"/>
                  </a:lnTo>
                  <a:lnTo>
                    <a:pt x="28" y="119"/>
                  </a:lnTo>
                  <a:lnTo>
                    <a:pt x="28" y="119"/>
                  </a:lnTo>
                  <a:lnTo>
                    <a:pt x="30" y="131"/>
                  </a:lnTo>
                  <a:lnTo>
                    <a:pt x="32" y="136"/>
                  </a:lnTo>
                  <a:lnTo>
                    <a:pt x="34" y="140"/>
                  </a:lnTo>
                  <a:lnTo>
                    <a:pt x="37" y="144"/>
                  </a:lnTo>
                  <a:lnTo>
                    <a:pt x="43" y="146"/>
                  </a:lnTo>
                  <a:lnTo>
                    <a:pt x="54" y="147"/>
                  </a:lnTo>
                  <a:lnTo>
                    <a:pt x="54" y="147"/>
                  </a:lnTo>
                  <a:lnTo>
                    <a:pt x="65" y="146"/>
                  </a:lnTo>
                  <a:lnTo>
                    <a:pt x="75" y="142"/>
                  </a:lnTo>
                  <a:lnTo>
                    <a:pt x="79" y="134"/>
                  </a:lnTo>
                  <a:lnTo>
                    <a:pt x="80" y="123"/>
                  </a:lnTo>
                  <a:lnTo>
                    <a:pt x="80" y="123"/>
                  </a:lnTo>
                  <a:lnTo>
                    <a:pt x="79" y="116"/>
                  </a:lnTo>
                  <a:lnTo>
                    <a:pt x="77" y="108"/>
                  </a:lnTo>
                  <a:lnTo>
                    <a:pt x="71" y="103"/>
                  </a:lnTo>
                  <a:lnTo>
                    <a:pt x="64" y="101"/>
                  </a:lnTo>
                  <a:lnTo>
                    <a:pt x="36" y="91"/>
                  </a:lnTo>
                  <a:lnTo>
                    <a:pt x="36" y="91"/>
                  </a:lnTo>
                  <a:lnTo>
                    <a:pt x="21" y="84"/>
                  </a:lnTo>
                  <a:lnTo>
                    <a:pt x="15" y="78"/>
                  </a:lnTo>
                  <a:lnTo>
                    <a:pt x="10" y="75"/>
                  </a:lnTo>
                  <a:lnTo>
                    <a:pt x="6" y="67"/>
                  </a:lnTo>
                  <a:lnTo>
                    <a:pt x="4" y="62"/>
                  </a:lnTo>
                  <a:lnTo>
                    <a:pt x="2" y="52"/>
                  </a:lnTo>
                  <a:lnTo>
                    <a:pt x="2" y="45"/>
                  </a:lnTo>
                  <a:lnTo>
                    <a:pt x="2" y="45"/>
                  </a:lnTo>
                  <a:lnTo>
                    <a:pt x="2" y="34"/>
                  </a:lnTo>
                  <a:lnTo>
                    <a:pt x="6" y="24"/>
                  </a:lnTo>
                  <a:lnTo>
                    <a:pt x="11" y="17"/>
                  </a:lnTo>
                  <a:lnTo>
                    <a:pt x="17" y="9"/>
                  </a:lnTo>
                  <a:lnTo>
                    <a:pt x="24" y="6"/>
                  </a:lnTo>
                  <a:lnTo>
                    <a:pt x="34" y="2"/>
                  </a:lnTo>
                  <a:lnTo>
                    <a:pt x="45" y="0"/>
                  </a:lnTo>
                  <a:lnTo>
                    <a:pt x="58" y="0"/>
                  </a:lnTo>
                  <a:lnTo>
                    <a:pt x="58" y="0"/>
                  </a:lnTo>
                  <a:lnTo>
                    <a:pt x="71" y="0"/>
                  </a:lnTo>
                  <a:lnTo>
                    <a:pt x="82" y="4"/>
                  </a:lnTo>
                  <a:lnTo>
                    <a:pt x="92" y="7"/>
                  </a:lnTo>
                  <a:lnTo>
                    <a:pt x="97" y="13"/>
                  </a:lnTo>
                  <a:lnTo>
                    <a:pt x="103" y="20"/>
                  </a:lnTo>
                  <a:lnTo>
                    <a:pt x="105" y="28"/>
                  </a:lnTo>
                  <a:lnTo>
                    <a:pt x="107" y="35"/>
                  </a:lnTo>
                  <a:lnTo>
                    <a:pt x="108" y="43"/>
                  </a:lnTo>
                  <a:lnTo>
                    <a:pt x="108" y="50"/>
                  </a:lnTo>
                  <a:lnTo>
                    <a:pt x="77" y="5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71" name="Google Shape;71;p5"/>
            <p:cNvSpPr/>
            <p:nvPr/>
          </p:nvSpPr>
          <p:spPr>
            <a:xfrm>
              <a:off x="5695950" y="1800225"/>
              <a:ext cx="128588" cy="334963"/>
            </a:xfrm>
            <a:custGeom>
              <a:avLst/>
              <a:gdLst/>
              <a:ahLst/>
              <a:cxnLst/>
              <a:rect l="l" t="t" r="r" b="b"/>
              <a:pathLst>
                <a:path w="81" h="211" extrusionOk="0">
                  <a:moveTo>
                    <a:pt x="0" y="47"/>
                  </a:moveTo>
                  <a:lnTo>
                    <a:pt x="23" y="47"/>
                  </a:lnTo>
                  <a:lnTo>
                    <a:pt x="23" y="0"/>
                  </a:lnTo>
                  <a:lnTo>
                    <a:pt x="55" y="0"/>
                  </a:lnTo>
                  <a:lnTo>
                    <a:pt x="55" y="47"/>
                  </a:lnTo>
                  <a:lnTo>
                    <a:pt x="81" y="47"/>
                  </a:lnTo>
                  <a:lnTo>
                    <a:pt x="81" y="71"/>
                  </a:lnTo>
                  <a:lnTo>
                    <a:pt x="55" y="71"/>
                  </a:lnTo>
                  <a:lnTo>
                    <a:pt x="55" y="168"/>
                  </a:lnTo>
                  <a:lnTo>
                    <a:pt x="55" y="168"/>
                  </a:lnTo>
                  <a:lnTo>
                    <a:pt x="55" y="175"/>
                  </a:lnTo>
                  <a:lnTo>
                    <a:pt x="58" y="181"/>
                  </a:lnTo>
                  <a:lnTo>
                    <a:pt x="62" y="183"/>
                  </a:lnTo>
                  <a:lnTo>
                    <a:pt x="69" y="185"/>
                  </a:lnTo>
                  <a:lnTo>
                    <a:pt x="69" y="185"/>
                  </a:lnTo>
                  <a:lnTo>
                    <a:pt x="81" y="183"/>
                  </a:lnTo>
                  <a:lnTo>
                    <a:pt x="81" y="207"/>
                  </a:lnTo>
                  <a:lnTo>
                    <a:pt x="81" y="207"/>
                  </a:lnTo>
                  <a:lnTo>
                    <a:pt x="69" y="209"/>
                  </a:lnTo>
                  <a:lnTo>
                    <a:pt x="55" y="211"/>
                  </a:lnTo>
                  <a:lnTo>
                    <a:pt x="55" y="211"/>
                  </a:lnTo>
                  <a:lnTo>
                    <a:pt x="41" y="209"/>
                  </a:lnTo>
                  <a:lnTo>
                    <a:pt x="34" y="207"/>
                  </a:lnTo>
                  <a:lnTo>
                    <a:pt x="30" y="203"/>
                  </a:lnTo>
                  <a:lnTo>
                    <a:pt x="27" y="198"/>
                  </a:lnTo>
                  <a:lnTo>
                    <a:pt x="25" y="190"/>
                  </a:lnTo>
                  <a:lnTo>
                    <a:pt x="23" y="183"/>
                  </a:lnTo>
                  <a:lnTo>
                    <a:pt x="23" y="172"/>
                  </a:lnTo>
                  <a:lnTo>
                    <a:pt x="23" y="71"/>
                  </a:lnTo>
                  <a:lnTo>
                    <a:pt x="0" y="71"/>
                  </a:lnTo>
                  <a:lnTo>
                    <a:pt x="0" y="47"/>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72" name="Google Shape;72;p5"/>
            <p:cNvSpPr/>
            <p:nvPr/>
          </p:nvSpPr>
          <p:spPr>
            <a:xfrm>
              <a:off x="5842000" y="1868488"/>
              <a:ext cx="201613" cy="269875"/>
            </a:xfrm>
            <a:custGeom>
              <a:avLst/>
              <a:gdLst/>
              <a:ahLst/>
              <a:cxnLst/>
              <a:rect l="l" t="t" r="r" b="b"/>
              <a:pathLst>
                <a:path w="127" h="170" extrusionOk="0">
                  <a:moveTo>
                    <a:pt x="112" y="132"/>
                  </a:moveTo>
                  <a:lnTo>
                    <a:pt x="112" y="132"/>
                  </a:lnTo>
                  <a:lnTo>
                    <a:pt x="114" y="136"/>
                  </a:lnTo>
                  <a:lnTo>
                    <a:pt x="116" y="140"/>
                  </a:lnTo>
                  <a:lnTo>
                    <a:pt x="117" y="142"/>
                  </a:lnTo>
                  <a:lnTo>
                    <a:pt x="121" y="144"/>
                  </a:lnTo>
                  <a:lnTo>
                    <a:pt x="121" y="144"/>
                  </a:lnTo>
                  <a:lnTo>
                    <a:pt x="127" y="142"/>
                  </a:lnTo>
                  <a:lnTo>
                    <a:pt x="127" y="164"/>
                  </a:lnTo>
                  <a:lnTo>
                    <a:pt x="127" y="164"/>
                  </a:lnTo>
                  <a:lnTo>
                    <a:pt x="119" y="166"/>
                  </a:lnTo>
                  <a:lnTo>
                    <a:pt x="110" y="168"/>
                  </a:lnTo>
                  <a:lnTo>
                    <a:pt x="110" y="168"/>
                  </a:lnTo>
                  <a:lnTo>
                    <a:pt x="101" y="166"/>
                  </a:lnTo>
                  <a:lnTo>
                    <a:pt x="91" y="162"/>
                  </a:lnTo>
                  <a:lnTo>
                    <a:pt x="86" y="157"/>
                  </a:lnTo>
                  <a:lnTo>
                    <a:pt x="84" y="151"/>
                  </a:lnTo>
                  <a:lnTo>
                    <a:pt x="82" y="146"/>
                  </a:lnTo>
                  <a:lnTo>
                    <a:pt x="82" y="146"/>
                  </a:lnTo>
                  <a:lnTo>
                    <a:pt x="82" y="146"/>
                  </a:lnTo>
                  <a:lnTo>
                    <a:pt x="74" y="157"/>
                  </a:lnTo>
                  <a:lnTo>
                    <a:pt x="65" y="164"/>
                  </a:lnTo>
                  <a:lnTo>
                    <a:pt x="54" y="168"/>
                  </a:lnTo>
                  <a:lnTo>
                    <a:pt x="41" y="170"/>
                  </a:lnTo>
                  <a:lnTo>
                    <a:pt x="41" y="170"/>
                  </a:lnTo>
                  <a:lnTo>
                    <a:pt x="33" y="170"/>
                  </a:lnTo>
                  <a:lnTo>
                    <a:pt x="24" y="166"/>
                  </a:lnTo>
                  <a:lnTo>
                    <a:pt x="17" y="164"/>
                  </a:lnTo>
                  <a:lnTo>
                    <a:pt x="11" y="159"/>
                  </a:lnTo>
                  <a:lnTo>
                    <a:pt x="5" y="153"/>
                  </a:lnTo>
                  <a:lnTo>
                    <a:pt x="2" y="144"/>
                  </a:lnTo>
                  <a:lnTo>
                    <a:pt x="0" y="134"/>
                  </a:lnTo>
                  <a:lnTo>
                    <a:pt x="0" y="125"/>
                  </a:lnTo>
                  <a:lnTo>
                    <a:pt x="0" y="125"/>
                  </a:lnTo>
                  <a:lnTo>
                    <a:pt x="0" y="112"/>
                  </a:lnTo>
                  <a:lnTo>
                    <a:pt x="2" y="103"/>
                  </a:lnTo>
                  <a:lnTo>
                    <a:pt x="5" y="93"/>
                  </a:lnTo>
                  <a:lnTo>
                    <a:pt x="11" y="88"/>
                  </a:lnTo>
                  <a:lnTo>
                    <a:pt x="17" y="84"/>
                  </a:lnTo>
                  <a:lnTo>
                    <a:pt x="22" y="78"/>
                  </a:lnTo>
                  <a:lnTo>
                    <a:pt x="37" y="73"/>
                  </a:lnTo>
                  <a:lnTo>
                    <a:pt x="63" y="67"/>
                  </a:lnTo>
                  <a:lnTo>
                    <a:pt x="63" y="67"/>
                  </a:lnTo>
                  <a:lnTo>
                    <a:pt x="71" y="63"/>
                  </a:lnTo>
                  <a:lnTo>
                    <a:pt x="76" y="60"/>
                  </a:lnTo>
                  <a:lnTo>
                    <a:pt x="80" y="54"/>
                  </a:lnTo>
                  <a:lnTo>
                    <a:pt x="82" y="45"/>
                  </a:lnTo>
                  <a:lnTo>
                    <a:pt x="82" y="45"/>
                  </a:lnTo>
                  <a:lnTo>
                    <a:pt x="80" y="35"/>
                  </a:lnTo>
                  <a:lnTo>
                    <a:pt x="76" y="28"/>
                  </a:lnTo>
                  <a:lnTo>
                    <a:pt x="74" y="26"/>
                  </a:lnTo>
                  <a:lnTo>
                    <a:pt x="71" y="22"/>
                  </a:lnTo>
                  <a:lnTo>
                    <a:pt x="60" y="22"/>
                  </a:lnTo>
                  <a:lnTo>
                    <a:pt x="60" y="22"/>
                  </a:lnTo>
                  <a:lnTo>
                    <a:pt x="52" y="22"/>
                  </a:lnTo>
                  <a:lnTo>
                    <a:pt x="47" y="24"/>
                  </a:lnTo>
                  <a:lnTo>
                    <a:pt x="43" y="28"/>
                  </a:lnTo>
                  <a:lnTo>
                    <a:pt x="39" y="32"/>
                  </a:lnTo>
                  <a:lnTo>
                    <a:pt x="35" y="41"/>
                  </a:lnTo>
                  <a:lnTo>
                    <a:pt x="35" y="52"/>
                  </a:lnTo>
                  <a:lnTo>
                    <a:pt x="4" y="52"/>
                  </a:lnTo>
                  <a:lnTo>
                    <a:pt x="4" y="52"/>
                  </a:lnTo>
                  <a:lnTo>
                    <a:pt x="5" y="41"/>
                  </a:lnTo>
                  <a:lnTo>
                    <a:pt x="7" y="30"/>
                  </a:lnTo>
                  <a:lnTo>
                    <a:pt x="11" y="20"/>
                  </a:lnTo>
                  <a:lnTo>
                    <a:pt x="17" y="13"/>
                  </a:lnTo>
                  <a:lnTo>
                    <a:pt x="24" y="7"/>
                  </a:lnTo>
                  <a:lnTo>
                    <a:pt x="33" y="4"/>
                  </a:lnTo>
                  <a:lnTo>
                    <a:pt x="47" y="0"/>
                  </a:lnTo>
                  <a:lnTo>
                    <a:pt x="61" y="0"/>
                  </a:lnTo>
                  <a:lnTo>
                    <a:pt x="61" y="0"/>
                  </a:lnTo>
                  <a:lnTo>
                    <a:pt x="71" y="0"/>
                  </a:lnTo>
                  <a:lnTo>
                    <a:pt x="80" y="2"/>
                  </a:lnTo>
                  <a:lnTo>
                    <a:pt x="89" y="4"/>
                  </a:lnTo>
                  <a:lnTo>
                    <a:pt x="97" y="9"/>
                  </a:lnTo>
                  <a:lnTo>
                    <a:pt x="104" y="13"/>
                  </a:lnTo>
                  <a:lnTo>
                    <a:pt x="108" y="20"/>
                  </a:lnTo>
                  <a:lnTo>
                    <a:pt x="112" y="30"/>
                  </a:lnTo>
                  <a:lnTo>
                    <a:pt x="112" y="39"/>
                  </a:lnTo>
                  <a:lnTo>
                    <a:pt x="112" y="132"/>
                  </a:lnTo>
                  <a:close/>
                  <a:moveTo>
                    <a:pt x="82" y="80"/>
                  </a:moveTo>
                  <a:lnTo>
                    <a:pt x="82" y="80"/>
                  </a:lnTo>
                  <a:lnTo>
                    <a:pt x="74" y="84"/>
                  </a:lnTo>
                  <a:lnTo>
                    <a:pt x="63" y="88"/>
                  </a:lnTo>
                  <a:lnTo>
                    <a:pt x="45" y="95"/>
                  </a:lnTo>
                  <a:lnTo>
                    <a:pt x="45" y="95"/>
                  </a:lnTo>
                  <a:lnTo>
                    <a:pt x="39" y="99"/>
                  </a:lnTo>
                  <a:lnTo>
                    <a:pt x="35" y="104"/>
                  </a:lnTo>
                  <a:lnTo>
                    <a:pt x="33" y="112"/>
                  </a:lnTo>
                  <a:lnTo>
                    <a:pt x="32" y="121"/>
                  </a:lnTo>
                  <a:lnTo>
                    <a:pt x="32" y="121"/>
                  </a:lnTo>
                  <a:lnTo>
                    <a:pt x="33" y="131"/>
                  </a:lnTo>
                  <a:lnTo>
                    <a:pt x="37" y="138"/>
                  </a:lnTo>
                  <a:lnTo>
                    <a:pt x="43" y="144"/>
                  </a:lnTo>
                  <a:lnTo>
                    <a:pt x="52" y="146"/>
                  </a:lnTo>
                  <a:lnTo>
                    <a:pt x="52" y="146"/>
                  </a:lnTo>
                  <a:lnTo>
                    <a:pt x="60" y="146"/>
                  </a:lnTo>
                  <a:lnTo>
                    <a:pt x="65" y="144"/>
                  </a:lnTo>
                  <a:lnTo>
                    <a:pt x="71" y="140"/>
                  </a:lnTo>
                  <a:lnTo>
                    <a:pt x="74" y="134"/>
                  </a:lnTo>
                  <a:lnTo>
                    <a:pt x="78" y="131"/>
                  </a:lnTo>
                  <a:lnTo>
                    <a:pt x="80" y="123"/>
                  </a:lnTo>
                  <a:lnTo>
                    <a:pt x="82" y="106"/>
                  </a:lnTo>
                  <a:lnTo>
                    <a:pt x="82" y="8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73" name="Google Shape;73;p5"/>
            <p:cNvSpPr/>
            <p:nvPr/>
          </p:nvSpPr>
          <p:spPr>
            <a:xfrm>
              <a:off x="6075363" y="1785938"/>
              <a:ext cx="50800" cy="346075"/>
            </a:xfrm>
            <a:custGeom>
              <a:avLst/>
              <a:gdLst/>
              <a:ahLst/>
              <a:cxnLst/>
              <a:rect l="l" t="t" r="r" b="b"/>
              <a:pathLst>
                <a:path w="32" h="218" extrusionOk="0">
                  <a:moveTo>
                    <a:pt x="0" y="0"/>
                  </a:moveTo>
                  <a:lnTo>
                    <a:pt x="32" y="0"/>
                  </a:lnTo>
                  <a:lnTo>
                    <a:pt x="32" y="33"/>
                  </a:lnTo>
                  <a:lnTo>
                    <a:pt x="0" y="33"/>
                  </a:lnTo>
                  <a:lnTo>
                    <a:pt x="0" y="0"/>
                  </a:lnTo>
                  <a:close/>
                  <a:moveTo>
                    <a:pt x="0" y="56"/>
                  </a:moveTo>
                  <a:lnTo>
                    <a:pt x="32" y="56"/>
                  </a:lnTo>
                  <a:lnTo>
                    <a:pt x="32" y="218"/>
                  </a:lnTo>
                  <a:lnTo>
                    <a:pt x="0" y="218"/>
                  </a:lnTo>
                  <a:lnTo>
                    <a:pt x="0" y="5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74" name="Google Shape;74;p5"/>
            <p:cNvSpPr/>
            <p:nvPr/>
          </p:nvSpPr>
          <p:spPr>
            <a:xfrm>
              <a:off x="6180138" y="1868488"/>
              <a:ext cx="179388" cy="263525"/>
            </a:xfrm>
            <a:custGeom>
              <a:avLst/>
              <a:gdLst/>
              <a:ahLst/>
              <a:cxnLst/>
              <a:rect l="l" t="t" r="r" b="b"/>
              <a:pathLst>
                <a:path w="113" h="166" extrusionOk="0">
                  <a:moveTo>
                    <a:pt x="0" y="4"/>
                  </a:moveTo>
                  <a:lnTo>
                    <a:pt x="29" y="4"/>
                  </a:lnTo>
                  <a:lnTo>
                    <a:pt x="29" y="22"/>
                  </a:lnTo>
                  <a:lnTo>
                    <a:pt x="31" y="22"/>
                  </a:lnTo>
                  <a:lnTo>
                    <a:pt x="31" y="22"/>
                  </a:lnTo>
                  <a:lnTo>
                    <a:pt x="39" y="13"/>
                  </a:lnTo>
                  <a:lnTo>
                    <a:pt x="48" y="6"/>
                  </a:lnTo>
                  <a:lnTo>
                    <a:pt x="59" y="2"/>
                  </a:lnTo>
                  <a:lnTo>
                    <a:pt x="72" y="0"/>
                  </a:lnTo>
                  <a:lnTo>
                    <a:pt x="72" y="0"/>
                  </a:lnTo>
                  <a:lnTo>
                    <a:pt x="82" y="0"/>
                  </a:lnTo>
                  <a:lnTo>
                    <a:pt x="89" y="2"/>
                  </a:lnTo>
                  <a:lnTo>
                    <a:pt x="97" y="4"/>
                  </a:lnTo>
                  <a:lnTo>
                    <a:pt x="102" y="9"/>
                  </a:lnTo>
                  <a:lnTo>
                    <a:pt x="106" y="15"/>
                  </a:lnTo>
                  <a:lnTo>
                    <a:pt x="110" y="22"/>
                  </a:lnTo>
                  <a:lnTo>
                    <a:pt x="111" y="32"/>
                  </a:lnTo>
                  <a:lnTo>
                    <a:pt x="113" y="43"/>
                  </a:lnTo>
                  <a:lnTo>
                    <a:pt x="113" y="166"/>
                  </a:lnTo>
                  <a:lnTo>
                    <a:pt x="80" y="166"/>
                  </a:lnTo>
                  <a:lnTo>
                    <a:pt x="80" y="54"/>
                  </a:lnTo>
                  <a:lnTo>
                    <a:pt x="80" y="54"/>
                  </a:lnTo>
                  <a:lnTo>
                    <a:pt x="80" y="41"/>
                  </a:lnTo>
                  <a:lnTo>
                    <a:pt x="74" y="32"/>
                  </a:lnTo>
                  <a:lnTo>
                    <a:pt x="72" y="28"/>
                  </a:lnTo>
                  <a:lnTo>
                    <a:pt x="69" y="26"/>
                  </a:lnTo>
                  <a:lnTo>
                    <a:pt x="57" y="26"/>
                  </a:lnTo>
                  <a:lnTo>
                    <a:pt x="57" y="26"/>
                  </a:lnTo>
                  <a:lnTo>
                    <a:pt x="48" y="28"/>
                  </a:lnTo>
                  <a:lnTo>
                    <a:pt x="39" y="34"/>
                  </a:lnTo>
                  <a:lnTo>
                    <a:pt x="37" y="37"/>
                  </a:lnTo>
                  <a:lnTo>
                    <a:pt x="33" y="43"/>
                  </a:lnTo>
                  <a:lnTo>
                    <a:pt x="33" y="48"/>
                  </a:lnTo>
                  <a:lnTo>
                    <a:pt x="31" y="56"/>
                  </a:lnTo>
                  <a:lnTo>
                    <a:pt x="31" y="166"/>
                  </a:lnTo>
                  <a:lnTo>
                    <a:pt x="0" y="166"/>
                  </a:lnTo>
                  <a:lnTo>
                    <a:pt x="0" y="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75" name="Google Shape;75;p5"/>
            <p:cNvSpPr/>
            <p:nvPr/>
          </p:nvSpPr>
          <p:spPr>
            <a:xfrm>
              <a:off x="6399213" y="1868488"/>
              <a:ext cx="200025" cy="269875"/>
            </a:xfrm>
            <a:custGeom>
              <a:avLst/>
              <a:gdLst/>
              <a:ahLst/>
              <a:cxnLst/>
              <a:rect l="l" t="t" r="r" b="b"/>
              <a:pathLst>
                <a:path w="126" h="170" extrusionOk="0">
                  <a:moveTo>
                    <a:pt x="112" y="132"/>
                  </a:moveTo>
                  <a:lnTo>
                    <a:pt x="112" y="132"/>
                  </a:lnTo>
                  <a:lnTo>
                    <a:pt x="113" y="136"/>
                  </a:lnTo>
                  <a:lnTo>
                    <a:pt x="115" y="140"/>
                  </a:lnTo>
                  <a:lnTo>
                    <a:pt x="117" y="142"/>
                  </a:lnTo>
                  <a:lnTo>
                    <a:pt x="121" y="144"/>
                  </a:lnTo>
                  <a:lnTo>
                    <a:pt x="121" y="144"/>
                  </a:lnTo>
                  <a:lnTo>
                    <a:pt x="126" y="142"/>
                  </a:lnTo>
                  <a:lnTo>
                    <a:pt x="126" y="164"/>
                  </a:lnTo>
                  <a:lnTo>
                    <a:pt x="126" y="164"/>
                  </a:lnTo>
                  <a:lnTo>
                    <a:pt x="119" y="166"/>
                  </a:lnTo>
                  <a:lnTo>
                    <a:pt x="110" y="168"/>
                  </a:lnTo>
                  <a:lnTo>
                    <a:pt x="110" y="168"/>
                  </a:lnTo>
                  <a:lnTo>
                    <a:pt x="100" y="166"/>
                  </a:lnTo>
                  <a:lnTo>
                    <a:pt x="91" y="162"/>
                  </a:lnTo>
                  <a:lnTo>
                    <a:pt x="85" y="157"/>
                  </a:lnTo>
                  <a:lnTo>
                    <a:pt x="84" y="151"/>
                  </a:lnTo>
                  <a:lnTo>
                    <a:pt x="82" y="146"/>
                  </a:lnTo>
                  <a:lnTo>
                    <a:pt x="82" y="146"/>
                  </a:lnTo>
                  <a:lnTo>
                    <a:pt x="82" y="146"/>
                  </a:lnTo>
                  <a:lnTo>
                    <a:pt x="74" y="157"/>
                  </a:lnTo>
                  <a:lnTo>
                    <a:pt x="65" y="164"/>
                  </a:lnTo>
                  <a:lnTo>
                    <a:pt x="56" y="168"/>
                  </a:lnTo>
                  <a:lnTo>
                    <a:pt x="43" y="170"/>
                  </a:lnTo>
                  <a:lnTo>
                    <a:pt x="43" y="170"/>
                  </a:lnTo>
                  <a:lnTo>
                    <a:pt x="33" y="170"/>
                  </a:lnTo>
                  <a:lnTo>
                    <a:pt x="24" y="166"/>
                  </a:lnTo>
                  <a:lnTo>
                    <a:pt x="16" y="164"/>
                  </a:lnTo>
                  <a:lnTo>
                    <a:pt x="11" y="159"/>
                  </a:lnTo>
                  <a:lnTo>
                    <a:pt x="5" y="153"/>
                  </a:lnTo>
                  <a:lnTo>
                    <a:pt x="3" y="144"/>
                  </a:lnTo>
                  <a:lnTo>
                    <a:pt x="0" y="134"/>
                  </a:lnTo>
                  <a:lnTo>
                    <a:pt x="0" y="125"/>
                  </a:lnTo>
                  <a:lnTo>
                    <a:pt x="0" y="125"/>
                  </a:lnTo>
                  <a:lnTo>
                    <a:pt x="0" y="112"/>
                  </a:lnTo>
                  <a:lnTo>
                    <a:pt x="1" y="103"/>
                  </a:lnTo>
                  <a:lnTo>
                    <a:pt x="5" y="93"/>
                  </a:lnTo>
                  <a:lnTo>
                    <a:pt x="11" y="88"/>
                  </a:lnTo>
                  <a:lnTo>
                    <a:pt x="16" y="84"/>
                  </a:lnTo>
                  <a:lnTo>
                    <a:pt x="22" y="78"/>
                  </a:lnTo>
                  <a:lnTo>
                    <a:pt x="37" y="73"/>
                  </a:lnTo>
                  <a:lnTo>
                    <a:pt x="63" y="67"/>
                  </a:lnTo>
                  <a:lnTo>
                    <a:pt x="63" y="67"/>
                  </a:lnTo>
                  <a:lnTo>
                    <a:pt x="71" y="63"/>
                  </a:lnTo>
                  <a:lnTo>
                    <a:pt x="76" y="60"/>
                  </a:lnTo>
                  <a:lnTo>
                    <a:pt x="80" y="54"/>
                  </a:lnTo>
                  <a:lnTo>
                    <a:pt x="82" y="45"/>
                  </a:lnTo>
                  <a:lnTo>
                    <a:pt x="82" y="45"/>
                  </a:lnTo>
                  <a:lnTo>
                    <a:pt x="80" y="35"/>
                  </a:lnTo>
                  <a:lnTo>
                    <a:pt x="76" y="28"/>
                  </a:lnTo>
                  <a:lnTo>
                    <a:pt x="74" y="26"/>
                  </a:lnTo>
                  <a:lnTo>
                    <a:pt x="71" y="22"/>
                  </a:lnTo>
                  <a:lnTo>
                    <a:pt x="59" y="22"/>
                  </a:lnTo>
                  <a:lnTo>
                    <a:pt x="59" y="22"/>
                  </a:lnTo>
                  <a:lnTo>
                    <a:pt x="52" y="22"/>
                  </a:lnTo>
                  <a:lnTo>
                    <a:pt x="46" y="24"/>
                  </a:lnTo>
                  <a:lnTo>
                    <a:pt x="43" y="28"/>
                  </a:lnTo>
                  <a:lnTo>
                    <a:pt x="39" y="32"/>
                  </a:lnTo>
                  <a:lnTo>
                    <a:pt x="35" y="41"/>
                  </a:lnTo>
                  <a:lnTo>
                    <a:pt x="35" y="52"/>
                  </a:lnTo>
                  <a:lnTo>
                    <a:pt x="3" y="52"/>
                  </a:lnTo>
                  <a:lnTo>
                    <a:pt x="3" y="52"/>
                  </a:lnTo>
                  <a:lnTo>
                    <a:pt x="5" y="41"/>
                  </a:lnTo>
                  <a:lnTo>
                    <a:pt x="7" y="30"/>
                  </a:lnTo>
                  <a:lnTo>
                    <a:pt x="11" y="20"/>
                  </a:lnTo>
                  <a:lnTo>
                    <a:pt x="16" y="13"/>
                  </a:lnTo>
                  <a:lnTo>
                    <a:pt x="24" y="7"/>
                  </a:lnTo>
                  <a:lnTo>
                    <a:pt x="33" y="4"/>
                  </a:lnTo>
                  <a:lnTo>
                    <a:pt x="46" y="0"/>
                  </a:lnTo>
                  <a:lnTo>
                    <a:pt x="61" y="0"/>
                  </a:lnTo>
                  <a:lnTo>
                    <a:pt x="61" y="0"/>
                  </a:lnTo>
                  <a:lnTo>
                    <a:pt x="71" y="0"/>
                  </a:lnTo>
                  <a:lnTo>
                    <a:pt x="80" y="2"/>
                  </a:lnTo>
                  <a:lnTo>
                    <a:pt x="89" y="4"/>
                  </a:lnTo>
                  <a:lnTo>
                    <a:pt x="97" y="9"/>
                  </a:lnTo>
                  <a:lnTo>
                    <a:pt x="104" y="13"/>
                  </a:lnTo>
                  <a:lnTo>
                    <a:pt x="108" y="20"/>
                  </a:lnTo>
                  <a:lnTo>
                    <a:pt x="112" y="30"/>
                  </a:lnTo>
                  <a:lnTo>
                    <a:pt x="112" y="39"/>
                  </a:lnTo>
                  <a:lnTo>
                    <a:pt x="112" y="132"/>
                  </a:lnTo>
                  <a:close/>
                  <a:moveTo>
                    <a:pt x="82" y="80"/>
                  </a:moveTo>
                  <a:lnTo>
                    <a:pt x="82" y="80"/>
                  </a:lnTo>
                  <a:lnTo>
                    <a:pt x="74" y="84"/>
                  </a:lnTo>
                  <a:lnTo>
                    <a:pt x="63" y="88"/>
                  </a:lnTo>
                  <a:lnTo>
                    <a:pt x="44" y="95"/>
                  </a:lnTo>
                  <a:lnTo>
                    <a:pt x="44" y="95"/>
                  </a:lnTo>
                  <a:lnTo>
                    <a:pt x="39" y="99"/>
                  </a:lnTo>
                  <a:lnTo>
                    <a:pt x="35" y="104"/>
                  </a:lnTo>
                  <a:lnTo>
                    <a:pt x="33" y="112"/>
                  </a:lnTo>
                  <a:lnTo>
                    <a:pt x="31" y="121"/>
                  </a:lnTo>
                  <a:lnTo>
                    <a:pt x="31" y="121"/>
                  </a:lnTo>
                  <a:lnTo>
                    <a:pt x="33" y="131"/>
                  </a:lnTo>
                  <a:lnTo>
                    <a:pt x="37" y="138"/>
                  </a:lnTo>
                  <a:lnTo>
                    <a:pt x="43" y="144"/>
                  </a:lnTo>
                  <a:lnTo>
                    <a:pt x="52" y="146"/>
                  </a:lnTo>
                  <a:lnTo>
                    <a:pt x="52" y="146"/>
                  </a:lnTo>
                  <a:lnTo>
                    <a:pt x="59" y="146"/>
                  </a:lnTo>
                  <a:lnTo>
                    <a:pt x="65" y="144"/>
                  </a:lnTo>
                  <a:lnTo>
                    <a:pt x="71" y="140"/>
                  </a:lnTo>
                  <a:lnTo>
                    <a:pt x="74" y="134"/>
                  </a:lnTo>
                  <a:lnTo>
                    <a:pt x="78" y="131"/>
                  </a:lnTo>
                  <a:lnTo>
                    <a:pt x="80" y="123"/>
                  </a:lnTo>
                  <a:lnTo>
                    <a:pt x="82" y="106"/>
                  </a:lnTo>
                  <a:lnTo>
                    <a:pt x="82" y="8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76" name="Google Shape;76;p5"/>
            <p:cNvSpPr/>
            <p:nvPr/>
          </p:nvSpPr>
          <p:spPr>
            <a:xfrm>
              <a:off x="6629400" y="1790700"/>
              <a:ext cx="190500" cy="347663"/>
            </a:xfrm>
            <a:custGeom>
              <a:avLst/>
              <a:gdLst/>
              <a:ahLst/>
              <a:cxnLst/>
              <a:rect l="l" t="t" r="r" b="b"/>
              <a:pathLst>
                <a:path w="120" h="219" extrusionOk="0">
                  <a:moveTo>
                    <a:pt x="0" y="0"/>
                  </a:moveTo>
                  <a:lnTo>
                    <a:pt x="32" y="0"/>
                  </a:lnTo>
                  <a:lnTo>
                    <a:pt x="32" y="71"/>
                  </a:lnTo>
                  <a:lnTo>
                    <a:pt x="34" y="71"/>
                  </a:lnTo>
                  <a:lnTo>
                    <a:pt x="34" y="71"/>
                  </a:lnTo>
                  <a:lnTo>
                    <a:pt x="39" y="62"/>
                  </a:lnTo>
                  <a:lnTo>
                    <a:pt x="47" y="55"/>
                  </a:lnTo>
                  <a:lnTo>
                    <a:pt x="58" y="51"/>
                  </a:lnTo>
                  <a:lnTo>
                    <a:pt x="69" y="49"/>
                  </a:lnTo>
                  <a:lnTo>
                    <a:pt x="69" y="49"/>
                  </a:lnTo>
                  <a:lnTo>
                    <a:pt x="79" y="49"/>
                  </a:lnTo>
                  <a:lnTo>
                    <a:pt x="88" y="51"/>
                  </a:lnTo>
                  <a:lnTo>
                    <a:pt x="97" y="56"/>
                  </a:lnTo>
                  <a:lnTo>
                    <a:pt x="105" y="62"/>
                  </a:lnTo>
                  <a:lnTo>
                    <a:pt x="110" y="73"/>
                  </a:lnTo>
                  <a:lnTo>
                    <a:pt x="116" y="88"/>
                  </a:lnTo>
                  <a:lnTo>
                    <a:pt x="120" y="107"/>
                  </a:lnTo>
                  <a:lnTo>
                    <a:pt x="120" y="131"/>
                  </a:lnTo>
                  <a:lnTo>
                    <a:pt x="120" y="131"/>
                  </a:lnTo>
                  <a:lnTo>
                    <a:pt x="120" y="152"/>
                  </a:lnTo>
                  <a:lnTo>
                    <a:pt x="118" y="168"/>
                  </a:lnTo>
                  <a:lnTo>
                    <a:pt x="114" y="183"/>
                  </a:lnTo>
                  <a:lnTo>
                    <a:pt x="108" y="196"/>
                  </a:lnTo>
                  <a:lnTo>
                    <a:pt x="101" y="206"/>
                  </a:lnTo>
                  <a:lnTo>
                    <a:pt x="92" y="213"/>
                  </a:lnTo>
                  <a:lnTo>
                    <a:pt x="80" y="217"/>
                  </a:lnTo>
                  <a:lnTo>
                    <a:pt x="67" y="219"/>
                  </a:lnTo>
                  <a:lnTo>
                    <a:pt x="67" y="219"/>
                  </a:lnTo>
                  <a:lnTo>
                    <a:pt x="60" y="219"/>
                  </a:lnTo>
                  <a:lnTo>
                    <a:pt x="52" y="217"/>
                  </a:lnTo>
                  <a:lnTo>
                    <a:pt x="47" y="213"/>
                  </a:lnTo>
                  <a:lnTo>
                    <a:pt x="43" y="211"/>
                  </a:lnTo>
                  <a:lnTo>
                    <a:pt x="36" y="202"/>
                  </a:lnTo>
                  <a:lnTo>
                    <a:pt x="32" y="195"/>
                  </a:lnTo>
                  <a:lnTo>
                    <a:pt x="32" y="195"/>
                  </a:lnTo>
                  <a:lnTo>
                    <a:pt x="32" y="215"/>
                  </a:lnTo>
                  <a:lnTo>
                    <a:pt x="0" y="215"/>
                  </a:lnTo>
                  <a:lnTo>
                    <a:pt x="0" y="0"/>
                  </a:lnTo>
                  <a:close/>
                  <a:moveTo>
                    <a:pt x="58" y="193"/>
                  </a:moveTo>
                  <a:lnTo>
                    <a:pt x="58" y="193"/>
                  </a:lnTo>
                  <a:lnTo>
                    <a:pt x="65" y="191"/>
                  </a:lnTo>
                  <a:lnTo>
                    <a:pt x="73" y="189"/>
                  </a:lnTo>
                  <a:lnTo>
                    <a:pt x="77" y="183"/>
                  </a:lnTo>
                  <a:lnTo>
                    <a:pt x="80" y="176"/>
                  </a:lnTo>
                  <a:lnTo>
                    <a:pt x="82" y="168"/>
                  </a:lnTo>
                  <a:lnTo>
                    <a:pt x="84" y="157"/>
                  </a:lnTo>
                  <a:lnTo>
                    <a:pt x="86" y="133"/>
                  </a:lnTo>
                  <a:lnTo>
                    <a:pt x="86" y="133"/>
                  </a:lnTo>
                  <a:lnTo>
                    <a:pt x="84" y="105"/>
                  </a:lnTo>
                  <a:lnTo>
                    <a:pt x="82" y="96"/>
                  </a:lnTo>
                  <a:lnTo>
                    <a:pt x="80" y="86"/>
                  </a:lnTo>
                  <a:lnTo>
                    <a:pt x="77" y="81"/>
                  </a:lnTo>
                  <a:lnTo>
                    <a:pt x="73" y="77"/>
                  </a:lnTo>
                  <a:lnTo>
                    <a:pt x="67" y="75"/>
                  </a:lnTo>
                  <a:lnTo>
                    <a:pt x="60" y="75"/>
                  </a:lnTo>
                  <a:lnTo>
                    <a:pt x="60" y="75"/>
                  </a:lnTo>
                  <a:lnTo>
                    <a:pt x="52" y="75"/>
                  </a:lnTo>
                  <a:lnTo>
                    <a:pt x="45" y="79"/>
                  </a:lnTo>
                  <a:lnTo>
                    <a:pt x="39" y="83"/>
                  </a:lnTo>
                  <a:lnTo>
                    <a:pt x="36" y="90"/>
                  </a:lnTo>
                  <a:lnTo>
                    <a:pt x="34" y="99"/>
                  </a:lnTo>
                  <a:lnTo>
                    <a:pt x="32" y="109"/>
                  </a:lnTo>
                  <a:lnTo>
                    <a:pt x="32" y="135"/>
                  </a:lnTo>
                  <a:lnTo>
                    <a:pt x="32" y="135"/>
                  </a:lnTo>
                  <a:lnTo>
                    <a:pt x="32" y="159"/>
                  </a:lnTo>
                  <a:lnTo>
                    <a:pt x="34" y="168"/>
                  </a:lnTo>
                  <a:lnTo>
                    <a:pt x="36" y="178"/>
                  </a:lnTo>
                  <a:lnTo>
                    <a:pt x="39" y="183"/>
                  </a:lnTo>
                  <a:lnTo>
                    <a:pt x="45" y="189"/>
                  </a:lnTo>
                  <a:lnTo>
                    <a:pt x="51" y="193"/>
                  </a:lnTo>
                  <a:lnTo>
                    <a:pt x="58" y="19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77" name="Google Shape;77;p5"/>
            <p:cNvSpPr/>
            <p:nvPr/>
          </p:nvSpPr>
          <p:spPr>
            <a:xfrm>
              <a:off x="6629400" y="1790700"/>
              <a:ext cx="190500" cy="347663"/>
            </a:xfrm>
            <a:custGeom>
              <a:avLst/>
              <a:gdLst/>
              <a:ahLst/>
              <a:cxnLst/>
              <a:rect l="l" t="t" r="r" b="b"/>
              <a:pathLst>
                <a:path w="120" h="219" extrusionOk="0">
                  <a:moveTo>
                    <a:pt x="0" y="0"/>
                  </a:moveTo>
                  <a:lnTo>
                    <a:pt x="32" y="0"/>
                  </a:lnTo>
                  <a:lnTo>
                    <a:pt x="32" y="71"/>
                  </a:lnTo>
                  <a:lnTo>
                    <a:pt x="34" y="71"/>
                  </a:lnTo>
                  <a:lnTo>
                    <a:pt x="34" y="71"/>
                  </a:lnTo>
                  <a:lnTo>
                    <a:pt x="39" y="62"/>
                  </a:lnTo>
                  <a:lnTo>
                    <a:pt x="47" y="55"/>
                  </a:lnTo>
                  <a:lnTo>
                    <a:pt x="58" y="51"/>
                  </a:lnTo>
                  <a:lnTo>
                    <a:pt x="69" y="49"/>
                  </a:lnTo>
                  <a:lnTo>
                    <a:pt x="69" y="49"/>
                  </a:lnTo>
                  <a:lnTo>
                    <a:pt x="79" y="49"/>
                  </a:lnTo>
                  <a:lnTo>
                    <a:pt x="88" y="51"/>
                  </a:lnTo>
                  <a:lnTo>
                    <a:pt x="97" y="56"/>
                  </a:lnTo>
                  <a:lnTo>
                    <a:pt x="105" y="62"/>
                  </a:lnTo>
                  <a:lnTo>
                    <a:pt x="110" y="73"/>
                  </a:lnTo>
                  <a:lnTo>
                    <a:pt x="116" y="88"/>
                  </a:lnTo>
                  <a:lnTo>
                    <a:pt x="120" y="107"/>
                  </a:lnTo>
                  <a:lnTo>
                    <a:pt x="120" y="131"/>
                  </a:lnTo>
                  <a:lnTo>
                    <a:pt x="120" y="131"/>
                  </a:lnTo>
                  <a:lnTo>
                    <a:pt x="120" y="152"/>
                  </a:lnTo>
                  <a:lnTo>
                    <a:pt x="118" y="168"/>
                  </a:lnTo>
                  <a:lnTo>
                    <a:pt x="114" y="183"/>
                  </a:lnTo>
                  <a:lnTo>
                    <a:pt x="108" y="196"/>
                  </a:lnTo>
                  <a:lnTo>
                    <a:pt x="101" y="206"/>
                  </a:lnTo>
                  <a:lnTo>
                    <a:pt x="92" y="213"/>
                  </a:lnTo>
                  <a:lnTo>
                    <a:pt x="80" y="217"/>
                  </a:lnTo>
                  <a:lnTo>
                    <a:pt x="67" y="219"/>
                  </a:lnTo>
                  <a:lnTo>
                    <a:pt x="67" y="219"/>
                  </a:lnTo>
                  <a:lnTo>
                    <a:pt x="60" y="219"/>
                  </a:lnTo>
                  <a:lnTo>
                    <a:pt x="52" y="217"/>
                  </a:lnTo>
                  <a:lnTo>
                    <a:pt x="47" y="213"/>
                  </a:lnTo>
                  <a:lnTo>
                    <a:pt x="43" y="211"/>
                  </a:lnTo>
                  <a:lnTo>
                    <a:pt x="36" y="202"/>
                  </a:lnTo>
                  <a:lnTo>
                    <a:pt x="32" y="195"/>
                  </a:lnTo>
                  <a:lnTo>
                    <a:pt x="32" y="195"/>
                  </a:lnTo>
                  <a:lnTo>
                    <a:pt x="32" y="215"/>
                  </a:lnTo>
                  <a:lnTo>
                    <a:pt x="0" y="215"/>
                  </a:lnTo>
                  <a:lnTo>
                    <a:pt x="0"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78" name="Google Shape;78;p5"/>
            <p:cNvSpPr/>
            <p:nvPr/>
          </p:nvSpPr>
          <p:spPr>
            <a:xfrm>
              <a:off x="6680200" y="1909763"/>
              <a:ext cx="85725" cy="187325"/>
            </a:xfrm>
            <a:custGeom>
              <a:avLst/>
              <a:gdLst/>
              <a:ahLst/>
              <a:cxnLst/>
              <a:rect l="l" t="t" r="r" b="b"/>
              <a:pathLst>
                <a:path w="54" h="118" extrusionOk="0">
                  <a:moveTo>
                    <a:pt x="26" y="118"/>
                  </a:moveTo>
                  <a:lnTo>
                    <a:pt x="26" y="118"/>
                  </a:lnTo>
                  <a:lnTo>
                    <a:pt x="33" y="116"/>
                  </a:lnTo>
                  <a:lnTo>
                    <a:pt x="41" y="114"/>
                  </a:lnTo>
                  <a:lnTo>
                    <a:pt x="45" y="108"/>
                  </a:lnTo>
                  <a:lnTo>
                    <a:pt x="48" y="101"/>
                  </a:lnTo>
                  <a:lnTo>
                    <a:pt x="50" y="93"/>
                  </a:lnTo>
                  <a:lnTo>
                    <a:pt x="52" y="82"/>
                  </a:lnTo>
                  <a:lnTo>
                    <a:pt x="54" y="58"/>
                  </a:lnTo>
                  <a:lnTo>
                    <a:pt x="54" y="58"/>
                  </a:lnTo>
                  <a:lnTo>
                    <a:pt x="52" y="30"/>
                  </a:lnTo>
                  <a:lnTo>
                    <a:pt x="50" y="21"/>
                  </a:lnTo>
                  <a:lnTo>
                    <a:pt x="48" y="11"/>
                  </a:lnTo>
                  <a:lnTo>
                    <a:pt x="45" y="6"/>
                  </a:lnTo>
                  <a:lnTo>
                    <a:pt x="41" y="2"/>
                  </a:lnTo>
                  <a:lnTo>
                    <a:pt x="35" y="0"/>
                  </a:lnTo>
                  <a:lnTo>
                    <a:pt x="28" y="0"/>
                  </a:lnTo>
                  <a:lnTo>
                    <a:pt x="28" y="0"/>
                  </a:lnTo>
                  <a:lnTo>
                    <a:pt x="20" y="0"/>
                  </a:lnTo>
                  <a:lnTo>
                    <a:pt x="13" y="4"/>
                  </a:lnTo>
                  <a:lnTo>
                    <a:pt x="7" y="8"/>
                  </a:lnTo>
                  <a:lnTo>
                    <a:pt x="4" y="15"/>
                  </a:lnTo>
                  <a:lnTo>
                    <a:pt x="2" y="24"/>
                  </a:lnTo>
                  <a:lnTo>
                    <a:pt x="0" y="34"/>
                  </a:lnTo>
                  <a:lnTo>
                    <a:pt x="0" y="60"/>
                  </a:lnTo>
                  <a:lnTo>
                    <a:pt x="0" y="60"/>
                  </a:lnTo>
                  <a:lnTo>
                    <a:pt x="0" y="84"/>
                  </a:lnTo>
                  <a:lnTo>
                    <a:pt x="2" y="93"/>
                  </a:lnTo>
                  <a:lnTo>
                    <a:pt x="4" y="103"/>
                  </a:lnTo>
                  <a:lnTo>
                    <a:pt x="7" y="108"/>
                  </a:lnTo>
                  <a:lnTo>
                    <a:pt x="13" y="114"/>
                  </a:lnTo>
                  <a:lnTo>
                    <a:pt x="19" y="118"/>
                  </a:lnTo>
                  <a:lnTo>
                    <a:pt x="26" y="118"/>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79" name="Google Shape;79;p5"/>
            <p:cNvSpPr/>
            <p:nvPr/>
          </p:nvSpPr>
          <p:spPr>
            <a:xfrm>
              <a:off x="6861175" y="1785938"/>
              <a:ext cx="52388" cy="346075"/>
            </a:xfrm>
            <a:custGeom>
              <a:avLst/>
              <a:gdLst/>
              <a:ahLst/>
              <a:cxnLst/>
              <a:rect l="l" t="t" r="r" b="b"/>
              <a:pathLst>
                <a:path w="33" h="218" extrusionOk="0">
                  <a:moveTo>
                    <a:pt x="0" y="0"/>
                  </a:moveTo>
                  <a:lnTo>
                    <a:pt x="33" y="0"/>
                  </a:lnTo>
                  <a:lnTo>
                    <a:pt x="33" y="33"/>
                  </a:lnTo>
                  <a:lnTo>
                    <a:pt x="0" y="33"/>
                  </a:lnTo>
                  <a:lnTo>
                    <a:pt x="0" y="0"/>
                  </a:lnTo>
                  <a:close/>
                  <a:moveTo>
                    <a:pt x="0" y="56"/>
                  </a:moveTo>
                  <a:lnTo>
                    <a:pt x="33" y="56"/>
                  </a:lnTo>
                  <a:lnTo>
                    <a:pt x="33" y="218"/>
                  </a:lnTo>
                  <a:lnTo>
                    <a:pt x="0" y="218"/>
                  </a:lnTo>
                  <a:lnTo>
                    <a:pt x="0" y="5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80" name="Google Shape;80;p5"/>
            <p:cNvSpPr/>
            <p:nvPr/>
          </p:nvSpPr>
          <p:spPr>
            <a:xfrm>
              <a:off x="6967538" y="1790700"/>
              <a:ext cx="52388" cy="341313"/>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81" name="Google Shape;81;p5"/>
            <p:cNvSpPr/>
            <p:nvPr/>
          </p:nvSpPr>
          <p:spPr>
            <a:xfrm>
              <a:off x="7073900" y="1785938"/>
              <a:ext cx="50800" cy="346075"/>
            </a:xfrm>
            <a:custGeom>
              <a:avLst/>
              <a:gdLst/>
              <a:ahLst/>
              <a:cxnLst/>
              <a:rect l="l" t="t" r="r" b="b"/>
              <a:pathLst>
                <a:path w="32" h="218" extrusionOk="0">
                  <a:moveTo>
                    <a:pt x="0" y="0"/>
                  </a:moveTo>
                  <a:lnTo>
                    <a:pt x="32" y="0"/>
                  </a:lnTo>
                  <a:lnTo>
                    <a:pt x="32" y="33"/>
                  </a:lnTo>
                  <a:lnTo>
                    <a:pt x="0" y="33"/>
                  </a:lnTo>
                  <a:lnTo>
                    <a:pt x="0" y="0"/>
                  </a:lnTo>
                  <a:close/>
                  <a:moveTo>
                    <a:pt x="0" y="56"/>
                  </a:moveTo>
                  <a:lnTo>
                    <a:pt x="32" y="56"/>
                  </a:lnTo>
                  <a:lnTo>
                    <a:pt x="32" y="218"/>
                  </a:lnTo>
                  <a:lnTo>
                    <a:pt x="0" y="218"/>
                  </a:lnTo>
                  <a:lnTo>
                    <a:pt x="0" y="5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82" name="Google Shape;82;p5"/>
            <p:cNvSpPr/>
            <p:nvPr/>
          </p:nvSpPr>
          <p:spPr>
            <a:xfrm>
              <a:off x="7153275" y="1800225"/>
              <a:ext cx="130175" cy="334963"/>
            </a:xfrm>
            <a:custGeom>
              <a:avLst/>
              <a:gdLst/>
              <a:ahLst/>
              <a:cxnLst/>
              <a:rect l="l" t="t" r="r" b="b"/>
              <a:pathLst>
                <a:path w="82" h="211" extrusionOk="0">
                  <a:moveTo>
                    <a:pt x="0" y="47"/>
                  </a:moveTo>
                  <a:lnTo>
                    <a:pt x="23" y="47"/>
                  </a:lnTo>
                  <a:lnTo>
                    <a:pt x="23" y="0"/>
                  </a:lnTo>
                  <a:lnTo>
                    <a:pt x="56" y="0"/>
                  </a:lnTo>
                  <a:lnTo>
                    <a:pt x="56" y="47"/>
                  </a:lnTo>
                  <a:lnTo>
                    <a:pt x="82" y="47"/>
                  </a:lnTo>
                  <a:lnTo>
                    <a:pt x="82" y="71"/>
                  </a:lnTo>
                  <a:lnTo>
                    <a:pt x="56" y="71"/>
                  </a:lnTo>
                  <a:lnTo>
                    <a:pt x="56" y="168"/>
                  </a:lnTo>
                  <a:lnTo>
                    <a:pt x="56" y="168"/>
                  </a:lnTo>
                  <a:lnTo>
                    <a:pt x="56" y="175"/>
                  </a:lnTo>
                  <a:lnTo>
                    <a:pt x="58" y="181"/>
                  </a:lnTo>
                  <a:lnTo>
                    <a:pt x="64" y="183"/>
                  </a:lnTo>
                  <a:lnTo>
                    <a:pt x="71" y="185"/>
                  </a:lnTo>
                  <a:lnTo>
                    <a:pt x="71" y="185"/>
                  </a:lnTo>
                  <a:lnTo>
                    <a:pt x="82" y="183"/>
                  </a:lnTo>
                  <a:lnTo>
                    <a:pt x="82" y="207"/>
                  </a:lnTo>
                  <a:lnTo>
                    <a:pt x="82" y="207"/>
                  </a:lnTo>
                  <a:lnTo>
                    <a:pt x="71" y="209"/>
                  </a:lnTo>
                  <a:lnTo>
                    <a:pt x="56" y="211"/>
                  </a:lnTo>
                  <a:lnTo>
                    <a:pt x="56" y="211"/>
                  </a:lnTo>
                  <a:lnTo>
                    <a:pt x="41" y="209"/>
                  </a:lnTo>
                  <a:lnTo>
                    <a:pt x="36" y="207"/>
                  </a:lnTo>
                  <a:lnTo>
                    <a:pt x="32" y="203"/>
                  </a:lnTo>
                  <a:lnTo>
                    <a:pt x="28" y="198"/>
                  </a:lnTo>
                  <a:lnTo>
                    <a:pt x="25" y="190"/>
                  </a:lnTo>
                  <a:lnTo>
                    <a:pt x="25" y="183"/>
                  </a:lnTo>
                  <a:lnTo>
                    <a:pt x="23" y="172"/>
                  </a:lnTo>
                  <a:lnTo>
                    <a:pt x="23" y="71"/>
                  </a:lnTo>
                  <a:lnTo>
                    <a:pt x="0" y="71"/>
                  </a:lnTo>
                  <a:lnTo>
                    <a:pt x="0" y="47"/>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83" name="Google Shape;83;p5"/>
            <p:cNvSpPr/>
            <p:nvPr/>
          </p:nvSpPr>
          <p:spPr>
            <a:xfrm>
              <a:off x="7289800" y="1874838"/>
              <a:ext cx="195263" cy="342900"/>
            </a:xfrm>
            <a:custGeom>
              <a:avLst/>
              <a:gdLst/>
              <a:ahLst/>
              <a:cxnLst/>
              <a:rect l="l" t="t" r="r" b="b"/>
              <a:pathLst>
                <a:path w="123" h="216" extrusionOk="0">
                  <a:moveTo>
                    <a:pt x="36" y="0"/>
                  </a:moveTo>
                  <a:lnTo>
                    <a:pt x="64" y="121"/>
                  </a:lnTo>
                  <a:lnTo>
                    <a:pt x="64" y="121"/>
                  </a:lnTo>
                  <a:lnTo>
                    <a:pt x="90" y="0"/>
                  </a:lnTo>
                  <a:lnTo>
                    <a:pt x="123" y="0"/>
                  </a:lnTo>
                  <a:lnTo>
                    <a:pt x="79" y="168"/>
                  </a:lnTo>
                  <a:lnTo>
                    <a:pt x="79" y="168"/>
                  </a:lnTo>
                  <a:lnTo>
                    <a:pt x="75" y="183"/>
                  </a:lnTo>
                  <a:lnTo>
                    <a:pt x="69" y="194"/>
                  </a:lnTo>
                  <a:lnTo>
                    <a:pt x="64" y="203"/>
                  </a:lnTo>
                  <a:lnTo>
                    <a:pt x="58" y="209"/>
                  </a:lnTo>
                  <a:lnTo>
                    <a:pt x="51" y="212"/>
                  </a:lnTo>
                  <a:lnTo>
                    <a:pt x="43" y="216"/>
                  </a:lnTo>
                  <a:lnTo>
                    <a:pt x="34" y="216"/>
                  </a:lnTo>
                  <a:lnTo>
                    <a:pt x="23" y="216"/>
                  </a:lnTo>
                  <a:lnTo>
                    <a:pt x="23" y="216"/>
                  </a:lnTo>
                  <a:lnTo>
                    <a:pt x="10" y="216"/>
                  </a:lnTo>
                  <a:lnTo>
                    <a:pt x="10" y="190"/>
                  </a:lnTo>
                  <a:lnTo>
                    <a:pt x="10" y="190"/>
                  </a:lnTo>
                  <a:lnTo>
                    <a:pt x="19" y="190"/>
                  </a:lnTo>
                  <a:lnTo>
                    <a:pt x="19" y="190"/>
                  </a:lnTo>
                  <a:lnTo>
                    <a:pt x="28" y="190"/>
                  </a:lnTo>
                  <a:lnTo>
                    <a:pt x="34" y="188"/>
                  </a:lnTo>
                  <a:lnTo>
                    <a:pt x="38" y="184"/>
                  </a:lnTo>
                  <a:lnTo>
                    <a:pt x="41" y="179"/>
                  </a:lnTo>
                  <a:lnTo>
                    <a:pt x="45" y="166"/>
                  </a:lnTo>
                  <a:lnTo>
                    <a:pt x="0" y="0"/>
                  </a:lnTo>
                  <a:lnTo>
                    <a:pt x="36"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84" name="Google Shape;84;p5"/>
            <p:cNvSpPr/>
            <p:nvPr/>
          </p:nvSpPr>
          <p:spPr>
            <a:xfrm>
              <a:off x="5033963" y="2224088"/>
              <a:ext cx="215900" cy="355600"/>
            </a:xfrm>
            <a:custGeom>
              <a:avLst/>
              <a:gdLst/>
              <a:ahLst/>
              <a:cxnLst/>
              <a:rect l="l" t="t" r="r" b="b"/>
              <a:pathLst>
                <a:path w="136" h="224" extrusionOk="0">
                  <a:moveTo>
                    <a:pt x="136" y="142"/>
                  </a:moveTo>
                  <a:lnTo>
                    <a:pt x="136" y="146"/>
                  </a:lnTo>
                  <a:lnTo>
                    <a:pt x="136" y="146"/>
                  </a:lnTo>
                  <a:lnTo>
                    <a:pt x="136" y="161"/>
                  </a:lnTo>
                  <a:lnTo>
                    <a:pt x="134" y="175"/>
                  </a:lnTo>
                  <a:lnTo>
                    <a:pt x="128" y="189"/>
                  </a:lnTo>
                  <a:lnTo>
                    <a:pt x="123" y="200"/>
                  </a:lnTo>
                  <a:lnTo>
                    <a:pt x="113" y="209"/>
                  </a:lnTo>
                  <a:lnTo>
                    <a:pt x="102" y="217"/>
                  </a:lnTo>
                  <a:lnTo>
                    <a:pt x="87" y="222"/>
                  </a:lnTo>
                  <a:lnTo>
                    <a:pt x="70" y="224"/>
                  </a:lnTo>
                  <a:lnTo>
                    <a:pt x="70" y="224"/>
                  </a:lnTo>
                  <a:lnTo>
                    <a:pt x="52" y="222"/>
                  </a:lnTo>
                  <a:lnTo>
                    <a:pt x="37" y="217"/>
                  </a:lnTo>
                  <a:lnTo>
                    <a:pt x="29" y="213"/>
                  </a:lnTo>
                  <a:lnTo>
                    <a:pt x="24" y="207"/>
                  </a:lnTo>
                  <a:lnTo>
                    <a:pt x="14" y="196"/>
                  </a:lnTo>
                  <a:lnTo>
                    <a:pt x="7" y="181"/>
                  </a:lnTo>
                  <a:lnTo>
                    <a:pt x="3" y="161"/>
                  </a:lnTo>
                  <a:lnTo>
                    <a:pt x="0" y="138"/>
                  </a:lnTo>
                  <a:lnTo>
                    <a:pt x="0" y="112"/>
                  </a:lnTo>
                  <a:lnTo>
                    <a:pt x="0" y="112"/>
                  </a:lnTo>
                  <a:lnTo>
                    <a:pt x="0" y="84"/>
                  </a:lnTo>
                  <a:lnTo>
                    <a:pt x="3" y="62"/>
                  </a:lnTo>
                  <a:lnTo>
                    <a:pt x="7" y="43"/>
                  </a:lnTo>
                  <a:lnTo>
                    <a:pt x="14" y="26"/>
                  </a:lnTo>
                  <a:lnTo>
                    <a:pt x="24" y="15"/>
                  </a:lnTo>
                  <a:lnTo>
                    <a:pt x="29" y="9"/>
                  </a:lnTo>
                  <a:lnTo>
                    <a:pt x="37" y="6"/>
                  </a:lnTo>
                  <a:lnTo>
                    <a:pt x="52" y="2"/>
                  </a:lnTo>
                  <a:lnTo>
                    <a:pt x="70" y="0"/>
                  </a:lnTo>
                  <a:lnTo>
                    <a:pt x="70" y="0"/>
                  </a:lnTo>
                  <a:lnTo>
                    <a:pt x="91" y="2"/>
                  </a:lnTo>
                  <a:lnTo>
                    <a:pt x="98" y="4"/>
                  </a:lnTo>
                  <a:lnTo>
                    <a:pt x="106" y="7"/>
                  </a:lnTo>
                  <a:lnTo>
                    <a:pt x="117" y="15"/>
                  </a:lnTo>
                  <a:lnTo>
                    <a:pt x="126" y="24"/>
                  </a:lnTo>
                  <a:lnTo>
                    <a:pt x="130" y="35"/>
                  </a:lnTo>
                  <a:lnTo>
                    <a:pt x="134" y="47"/>
                  </a:lnTo>
                  <a:lnTo>
                    <a:pt x="136" y="67"/>
                  </a:lnTo>
                  <a:lnTo>
                    <a:pt x="136" y="71"/>
                  </a:lnTo>
                  <a:lnTo>
                    <a:pt x="100" y="71"/>
                  </a:lnTo>
                  <a:lnTo>
                    <a:pt x="100" y="67"/>
                  </a:lnTo>
                  <a:lnTo>
                    <a:pt x="100" y="67"/>
                  </a:lnTo>
                  <a:lnTo>
                    <a:pt x="100" y="52"/>
                  </a:lnTo>
                  <a:lnTo>
                    <a:pt x="98" y="45"/>
                  </a:lnTo>
                  <a:lnTo>
                    <a:pt x="95" y="39"/>
                  </a:lnTo>
                  <a:lnTo>
                    <a:pt x="91" y="34"/>
                  </a:lnTo>
                  <a:lnTo>
                    <a:pt x="85" y="30"/>
                  </a:lnTo>
                  <a:lnTo>
                    <a:pt x="78" y="26"/>
                  </a:lnTo>
                  <a:lnTo>
                    <a:pt x="70" y="26"/>
                  </a:lnTo>
                  <a:lnTo>
                    <a:pt x="70" y="26"/>
                  </a:lnTo>
                  <a:lnTo>
                    <a:pt x="61" y="26"/>
                  </a:lnTo>
                  <a:lnTo>
                    <a:pt x="54" y="30"/>
                  </a:lnTo>
                  <a:lnTo>
                    <a:pt x="48" y="34"/>
                  </a:lnTo>
                  <a:lnTo>
                    <a:pt x="42" y="43"/>
                  </a:lnTo>
                  <a:lnTo>
                    <a:pt x="39" y="52"/>
                  </a:lnTo>
                  <a:lnTo>
                    <a:pt x="35" y="67"/>
                  </a:lnTo>
                  <a:lnTo>
                    <a:pt x="35" y="88"/>
                  </a:lnTo>
                  <a:lnTo>
                    <a:pt x="33" y="110"/>
                  </a:lnTo>
                  <a:lnTo>
                    <a:pt x="33" y="110"/>
                  </a:lnTo>
                  <a:lnTo>
                    <a:pt x="35" y="134"/>
                  </a:lnTo>
                  <a:lnTo>
                    <a:pt x="35" y="153"/>
                  </a:lnTo>
                  <a:lnTo>
                    <a:pt x="39" y="168"/>
                  </a:lnTo>
                  <a:lnTo>
                    <a:pt x="42" y="179"/>
                  </a:lnTo>
                  <a:lnTo>
                    <a:pt x="48" y="189"/>
                  </a:lnTo>
                  <a:lnTo>
                    <a:pt x="54" y="194"/>
                  </a:lnTo>
                  <a:lnTo>
                    <a:pt x="61" y="196"/>
                  </a:lnTo>
                  <a:lnTo>
                    <a:pt x="70" y="198"/>
                  </a:lnTo>
                  <a:lnTo>
                    <a:pt x="70" y="198"/>
                  </a:lnTo>
                  <a:lnTo>
                    <a:pt x="80" y="196"/>
                  </a:lnTo>
                  <a:lnTo>
                    <a:pt x="87" y="192"/>
                  </a:lnTo>
                  <a:lnTo>
                    <a:pt x="93" y="187"/>
                  </a:lnTo>
                  <a:lnTo>
                    <a:pt x="97" y="179"/>
                  </a:lnTo>
                  <a:lnTo>
                    <a:pt x="100" y="170"/>
                  </a:lnTo>
                  <a:lnTo>
                    <a:pt x="100" y="162"/>
                  </a:lnTo>
                  <a:lnTo>
                    <a:pt x="102" y="146"/>
                  </a:lnTo>
                  <a:lnTo>
                    <a:pt x="102" y="142"/>
                  </a:lnTo>
                  <a:lnTo>
                    <a:pt x="136" y="142"/>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85" name="Google Shape;85;p5"/>
            <p:cNvSpPr/>
            <p:nvPr/>
          </p:nvSpPr>
          <p:spPr>
            <a:xfrm>
              <a:off x="5276850" y="2306638"/>
              <a:ext cx="188913" cy="273050"/>
            </a:xfrm>
            <a:custGeom>
              <a:avLst/>
              <a:gdLst/>
              <a:ahLst/>
              <a:cxnLst/>
              <a:rect l="l" t="t" r="r" b="b"/>
              <a:pathLst>
                <a:path w="119" h="172" extrusionOk="0">
                  <a:moveTo>
                    <a:pt x="59" y="0"/>
                  </a:moveTo>
                  <a:lnTo>
                    <a:pt x="59" y="0"/>
                  </a:lnTo>
                  <a:lnTo>
                    <a:pt x="76" y="2"/>
                  </a:lnTo>
                  <a:lnTo>
                    <a:pt x="89" y="8"/>
                  </a:lnTo>
                  <a:lnTo>
                    <a:pt x="98" y="15"/>
                  </a:lnTo>
                  <a:lnTo>
                    <a:pt x="108" y="25"/>
                  </a:lnTo>
                  <a:lnTo>
                    <a:pt x="113" y="38"/>
                  </a:lnTo>
                  <a:lnTo>
                    <a:pt x="117" y="51"/>
                  </a:lnTo>
                  <a:lnTo>
                    <a:pt x="119" y="67"/>
                  </a:lnTo>
                  <a:lnTo>
                    <a:pt x="119" y="86"/>
                  </a:lnTo>
                  <a:lnTo>
                    <a:pt x="119" y="86"/>
                  </a:lnTo>
                  <a:lnTo>
                    <a:pt x="119" y="105"/>
                  </a:lnTo>
                  <a:lnTo>
                    <a:pt x="117" y="120"/>
                  </a:lnTo>
                  <a:lnTo>
                    <a:pt x="113" y="135"/>
                  </a:lnTo>
                  <a:lnTo>
                    <a:pt x="106" y="148"/>
                  </a:lnTo>
                  <a:lnTo>
                    <a:pt x="98" y="157"/>
                  </a:lnTo>
                  <a:lnTo>
                    <a:pt x="87" y="165"/>
                  </a:lnTo>
                  <a:lnTo>
                    <a:pt x="74" y="170"/>
                  </a:lnTo>
                  <a:lnTo>
                    <a:pt x="59" y="172"/>
                  </a:lnTo>
                  <a:lnTo>
                    <a:pt x="59" y="172"/>
                  </a:lnTo>
                  <a:lnTo>
                    <a:pt x="44" y="170"/>
                  </a:lnTo>
                  <a:lnTo>
                    <a:pt x="31" y="165"/>
                  </a:lnTo>
                  <a:lnTo>
                    <a:pt x="20" y="157"/>
                  </a:lnTo>
                  <a:lnTo>
                    <a:pt x="13" y="148"/>
                  </a:lnTo>
                  <a:lnTo>
                    <a:pt x="7" y="135"/>
                  </a:lnTo>
                  <a:lnTo>
                    <a:pt x="1" y="120"/>
                  </a:lnTo>
                  <a:lnTo>
                    <a:pt x="0" y="105"/>
                  </a:lnTo>
                  <a:lnTo>
                    <a:pt x="0" y="86"/>
                  </a:lnTo>
                  <a:lnTo>
                    <a:pt x="0" y="86"/>
                  </a:lnTo>
                  <a:lnTo>
                    <a:pt x="0" y="67"/>
                  </a:lnTo>
                  <a:lnTo>
                    <a:pt x="1" y="51"/>
                  </a:lnTo>
                  <a:lnTo>
                    <a:pt x="5" y="38"/>
                  </a:lnTo>
                  <a:lnTo>
                    <a:pt x="11" y="25"/>
                  </a:lnTo>
                  <a:lnTo>
                    <a:pt x="20" y="15"/>
                  </a:lnTo>
                  <a:lnTo>
                    <a:pt x="29" y="8"/>
                  </a:lnTo>
                  <a:lnTo>
                    <a:pt x="42" y="2"/>
                  </a:lnTo>
                  <a:lnTo>
                    <a:pt x="59" y="0"/>
                  </a:lnTo>
                  <a:close/>
                  <a:moveTo>
                    <a:pt x="59" y="148"/>
                  </a:moveTo>
                  <a:lnTo>
                    <a:pt x="59" y="148"/>
                  </a:lnTo>
                  <a:lnTo>
                    <a:pt x="67" y="146"/>
                  </a:lnTo>
                  <a:lnTo>
                    <a:pt x="74" y="144"/>
                  </a:lnTo>
                  <a:lnTo>
                    <a:pt x="78" y="138"/>
                  </a:lnTo>
                  <a:lnTo>
                    <a:pt x="82" y="133"/>
                  </a:lnTo>
                  <a:lnTo>
                    <a:pt x="85" y="123"/>
                  </a:lnTo>
                  <a:lnTo>
                    <a:pt x="85" y="112"/>
                  </a:lnTo>
                  <a:lnTo>
                    <a:pt x="87" y="86"/>
                  </a:lnTo>
                  <a:lnTo>
                    <a:pt x="87" y="86"/>
                  </a:lnTo>
                  <a:lnTo>
                    <a:pt x="85" y="62"/>
                  </a:lnTo>
                  <a:lnTo>
                    <a:pt x="85" y="51"/>
                  </a:lnTo>
                  <a:lnTo>
                    <a:pt x="82" y="41"/>
                  </a:lnTo>
                  <a:lnTo>
                    <a:pt x="78" y="34"/>
                  </a:lnTo>
                  <a:lnTo>
                    <a:pt x="74" y="30"/>
                  </a:lnTo>
                  <a:lnTo>
                    <a:pt x="67" y="26"/>
                  </a:lnTo>
                  <a:lnTo>
                    <a:pt x="59" y="25"/>
                  </a:lnTo>
                  <a:lnTo>
                    <a:pt x="59" y="25"/>
                  </a:lnTo>
                  <a:lnTo>
                    <a:pt x="52" y="26"/>
                  </a:lnTo>
                  <a:lnTo>
                    <a:pt x="44" y="30"/>
                  </a:lnTo>
                  <a:lnTo>
                    <a:pt x="41" y="34"/>
                  </a:lnTo>
                  <a:lnTo>
                    <a:pt x="37" y="41"/>
                  </a:lnTo>
                  <a:lnTo>
                    <a:pt x="35" y="51"/>
                  </a:lnTo>
                  <a:lnTo>
                    <a:pt x="33" y="62"/>
                  </a:lnTo>
                  <a:lnTo>
                    <a:pt x="31" y="86"/>
                  </a:lnTo>
                  <a:lnTo>
                    <a:pt x="31" y="86"/>
                  </a:lnTo>
                  <a:lnTo>
                    <a:pt x="33" y="112"/>
                  </a:lnTo>
                  <a:lnTo>
                    <a:pt x="35" y="123"/>
                  </a:lnTo>
                  <a:lnTo>
                    <a:pt x="37" y="133"/>
                  </a:lnTo>
                  <a:lnTo>
                    <a:pt x="41" y="138"/>
                  </a:lnTo>
                  <a:lnTo>
                    <a:pt x="44" y="144"/>
                  </a:lnTo>
                  <a:lnTo>
                    <a:pt x="52" y="146"/>
                  </a:lnTo>
                  <a:lnTo>
                    <a:pt x="59" y="14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86" name="Google Shape;86;p5"/>
            <p:cNvSpPr/>
            <p:nvPr/>
          </p:nvSpPr>
          <p:spPr>
            <a:xfrm>
              <a:off x="5276850" y="2306638"/>
              <a:ext cx="188913" cy="273050"/>
            </a:xfrm>
            <a:custGeom>
              <a:avLst/>
              <a:gdLst/>
              <a:ahLst/>
              <a:cxnLst/>
              <a:rect l="l" t="t" r="r" b="b"/>
              <a:pathLst>
                <a:path w="119" h="172" extrusionOk="0">
                  <a:moveTo>
                    <a:pt x="59" y="0"/>
                  </a:moveTo>
                  <a:lnTo>
                    <a:pt x="59" y="0"/>
                  </a:lnTo>
                  <a:lnTo>
                    <a:pt x="76" y="2"/>
                  </a:lnTo>
                  <a:lnTo>
                    <a:pt x="89" y="8"/>
                  </a:lnTo>
                  <a:lnTo>
                    <a:pt x="98" y="15"/>
                  </a:lnTo>
                  <a:lnTo>
                    <a:pt x="108" y="25"/>
                  </a:lnTo>
                  <a:lnTo>
                    <a:pt x="113" y="38"/>
                  </a:lnTo>
                  <a:lnTo>
                    <a:pt x="117" y="51"/>
                  </a:lnTo>
                  <a:lnTo>
                    <a:pt x="119" y="67"/>
                  </a:lnTo>
                  <a:lnTo>
                    <a:pt x="119" y="86"/>
                  </a:lnTo>
                  <a:lnTo>
                    <a:pt x="119" y="86"/>
                  </a:lnTo>
                  <a:lnTo>
                    <a:pt x="119" y="105"/>
                  </a:lnTo>
                  <a:lnTo>
                    <a:pt x="117" y="120"/>
                  </a:lnTo>
                  <a:lnTo>
                    <a:pt x="113" y="135"/>
                  </a:lnTo>
                  <a:lnTo>
                    <a:pt x="106" y="148"/>
                  </a:lnTo>
                  <a:lnTo>
                    <a:pt x="98" y="157"/>
                  </a:lnTo>
                  <a:lnTo>
                    <a:pt x="87" y="165"/>
                  </a:lnTo>
                  <a:lnTo>
                    <a:pt x="74" y="170"/>
                  </a:lnTo>
                  <a:lnTo>
                    <a:pt x="59" y="172"/>
                  </a:lnTo>
                  <a:lnTo>
                    <a:pt x="59" y="172"/>
                  </a:lnTo>
                  <a:lnTo>
                    <a:pt x="44" y="170"/>
                  </a:lnTo>
                  <a:lnTo>
                    <a:pt x="31" y="165"/>
                  </a:lnTo>
                  <a:lnTo>
                    <a:pt x="20" y="157"/>
                  </a:lnTo>
                  <a:lnTo>
                    <a:pt x="13" y="148"/>
                  </a:lnTo>
                  <a:lnTo>
                    <a:pt x="7" y="135"/>
                  </a:lnTo>
                  <a:lnTo>
                    <a:pt x="1" y="120"/>
                  </a:lnTo>
                  <a:lnTo>
                    <a:pt x="0" y="105"/>
                  </a:lnTo>
                  <a:lnTo>
                    <a:pt x="0" y="86"/>
                  </a:lnTo>
                  <a:lnTo>
                    <a:pt x="0" y="86"/>
                  </a:lnTo>
                  <a:lnTo>
                    <a:pt x="0" y="67"/>
                  </a:lnTo>
                  <a:lnTo>
                    <a:pt x="1" y="51"/>
                  </a:lnTo>
                  <a:lnTo>
                    <a:pt x="5" y="38"/>
                  </a:lnTo>
                  <a:lnTo>
                    <a:pt x="11" y="25"/>
                  </a:lnTo>
                  <a:lnTo>
                    <a:pt x="20" y="15"/>
                  </a:lnTo>
                  <a:lnTo>
                    <a:pt x="29" y="8"/>
                  </a:lnTo>
                  <a:lnTo>
                    <a:pt x="42" y="2"/>
                  </a:lnTo>
                  <a:lnTo>
                    <a:pt x="59"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87" name="Google Shape;87;p5"/>
            <p:cNvSpPr/>
            <p:nvPr/>
          </p:nvSpPr>
          <p:spPr>
            <a:xfrm>
              <a:off x="5326063" y="2346325"/>
              <a:ext cx="88900" cy="195263"/>
            </a:xfrm>
            <a:custGeom>
              <a:avLst/>
              <a:gdLst/>
              <a:ahLst/>
              <a:cxnLst/>
              <a:rect l="l" t="t" r="r" b="b"/>
              <a:pathLst>
                <a:path w="56" h="123" extrusionOk="0">
                  <a:moveTo>
                    <a:pt x="28" y="123"/>
                  </a:moveTo>
                  <a:lnTo>
                    <a:pt x="28" y="123"/>
                  </a:lnTo>
                  <a:lnTo>
                    <a:pt x="36" y="121"/>
                  </a:lnTo>
                  <a:lnTo>
                    <a:pt x="43" y="119"/>
                  </a:lnTo>
                  <a:lnTo>
                    <a:pt x="47" y="113"/>
                  </a:lnTo>
                  <a:lnTo>
                    <a:pt x="51" y="108"/>
                  </a:lnTo>
                  <a:lnTo>
                    <a:pt x="54" y="98"/>
                  </a:lnTo>
                  <a:lnTo>
                    <a:pt x="54" y="87"/>
                  </a:lnTo>
                  <a:lnTo>
                    <a:pt x="56" y="61"/>
                  </a:lnTo>
                  <a:lnTo>
                    <a:pt x="56" y="61"/>
                  </a:lnTo>
                  <a:lnTo>
                    <a:pt x="54" y="37"/>
                  </a:lnTo>
                  <a:lnTo>
                    <a:pt x="54" y="26"/>
                  </a:lnTo>
                  <a:lnTo>
                    <a:pt x="51" y="16"/>
                  </a:lnTo>
                  <a:lnTo>
                    <a:pt x="47" y="9"/>
                  </a:lnTo>
                  <a:lnTo>
                    <a:pt x="43" y="5"/>
                  </a:lnTo>
                  <a:lnTo>
                    <a:pt x="36" y="1"/>
                  </a:lnTo>
                  <a:lnTo>
                    <a:pt x="28" y="0"/>
                  </a:lnTo>
                  <a:lnTo>
                    <a:pt x="28" y="0"/>
                  </a:lnTo>
                  <a:lnTo>
                    <a:pt x="21" y="1"/>
                  </a:lnTo>
                  <a:lnTo>
                    <a:pt x="13" y="5"/>
                  </a:lnTo>
                  <a:lnTo>
                    <a:pt x="10" y="9"/>
                  </a:lnTo>
                  <a:lnTo>
                    <a:pt x="6" y="16"/>
                  </a:lnTo>
                  <a:lnTo>
                    <a:pt x="4" y="26"/>
                  </a:lnTo>
                  <a:lnTo>
                    <a:pt x="2" y="37"/>
                  </a:lnTo>
                  <a:lnTo>
                    <a:pt x="0" y="61"/>
                  </a:lnTo>
                  <a:lnTo>
                    <a:pt x="0" y="61"/>
                  </a:lnTo>
                  <a:lnTo>
                    <a:pt x="2" y="87"/>
                  </a:lnTo>
                  <a:lnTo>
                    <a:pt x="4" y="98"/>
                  </a:lnTo>
                  <a:lnTo>
                    <a:pt x="6" y="108"/>
                  </a:lnTo>
                  <a:lnTo>
                    <a:pt x="10" y="113"/>
                  </a:lnTo>
                  <a:lnTo>
                    <a:pt x="13" y="119"/>
                  </a:lnTo>
                  <a:lnTo>
                    <a:pt x="21" y="121"/>
                  </a:lnTo>
                  <a:lnTo>
                    <a:pt x="28" y="123"/>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88" name="Google Shape;88;p5"/>
            <p:cNvSpPr/>
            <p:nvPr/>
          </p:nvSpPr>
          <p:spPr>
            <a:xfrm>
              <a:off x="5507038" y="2306638"/>
              <a:ext cx="180975" cy="263525"/>
            </a:xfrm>
            <a:custGeom>
              <a:avLst/>
              <a:gdLst/>
              <a:ahLst/>
              <a:cxnLst/>
              <a:rect l="l" t="t" r="r" b="b"/>
              <a:pathLst>
                <a:path w="114" h="166" extrusionOk="0">
                  <a:moveTo>
                    <a:pt x="0" y="4"/>
                  </a:moveTo>
                  <a:lnTo>
                    <a:pt x="30" y="4"/>
                  </a:lnTo>
                  <a:lnTo>
                    <a:pt x="30" y="25"/>
                  </a:lnTo>
                  <a:lnTo>
                    <a:pt x="32" y="25"/>
                  </a:lnTo>
                  <a:lnTo>
                    <a:pt x="32" y="25"/>
                  </a:lnTo>
                  <a:lnTo>
                    <a:pt x="39" y="13"/>
                  </a:lnTo>
                  <a:lnTo>
                    <a:pt x="49" y="8"/>
                  </a:lnTo>
                  <a:lnTo>
                    <a:pt x="60" y="2"/>
                  </a:lnTo>
                  <a:lnTo>
                    <a:pt x="73" y="0"/>
                  </a:lnTo>
                  <a:lnTo>
                    <a:pt x="73" y="0"/>
                  </a:lnTo>
                  <a:lnTo>
                    <a:pt x="82" y="2"/>
                  </a:lnTo>
                  <a:lnTo>
                    <a:pt x="90" y="2"/>
                  </a:lnTo>
                  <a:lnTo>
                    <a:pt x="97" y="6"/>
                  </a:lnTo>
                  <a:lnTo>
                    <a:pt x="103" y="10"/>
                  </a:lnTo>
                  <a:lnTo>
                    <a:pt x="106" y="17"/>
                  </a:lnTo>
                  <a:lnTo>
                    <a:pt x="110" y="25"/>
                  </a:lnTo>
                  <a:lnTo>
                    <a:pt x="112" y="34"/>
                  </a:lnTo>
                  <a:lnTo>
                    <a:pt x="114" y="45"/>
                  </a:lnTo>
                  <a:lnTo>
                    <a:pt x="114" y="166"/>
                  </a:lnTo>
                  <a:lnTo>
                    <a:pt x="80" y="166"/>
                  </a:lnTo>
                  <a:lnTo>
                    <a:pt x="80" y="56"/>
                  </a:lnTo>
                  <a:lnTo>
                    <a:pt x="80" y="56"/>
                  </a:lnTo>
                  <a:lnTo>
                    <a:pt x="80" y="43"/>
                  </a:lnTo>
                  <a:lnTo>
                    <a:pt x="75" y="34"/>
                  </a:lnTo>
                  <a:lnTo>
                    <a:pt x="73" y="30"/>
                  </a:lnTo>
                  <a:lnTo>
                    <a:pt x="69" y="28"/>
                  </a:lnTo>
                  <a:lnTo>
                    <a:pt x="58" y="26"/>
                  </a:lnTo>
                  <a:lnTo>
                    <a:pt x="58" y="26"/>
                  </a:lnTo>
                  <a:lnTo>
                    <a:pt x="49" y="28"/>
                  </a:lnTo>
                  <a:lnTo>
                    <a:pt x="41" y="34"/>
                  </a:lnTo>
                  <a:lnTo>
                    <a:pt x="37" y="39"/>
                  </a:lnTo>
                  <a:lnTo>
                    <a:pt x="34" y="45"/>
                  </a:lnTo>
                  <a:lnTo>
                    <a:pt x="34" y="51"/>
                  </a:lnTo>
                  <a:lnTo>
                    <a:pt x="32" y="58"/>
                  </a:lnTo>
                  <a:lnTo>
                    <a:pt x="32" y="166"/>
                  </a:lnTo>
                  <a:lnTo>
                    <a:pt x="0" y="166"/>
                  </a:lnTo>
                  <a:lnTo>
                    <a:pt x="0" y="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89" name="Google Shape;89;p5"/>
            <p:cNvSpPr/>
            <p:nvPr/>
          </p:nvSpPr>
          <p:spPr>
            <a:xfrm>
              <a:off x="5718175" y="2227263"/>
              <a:ext cx="127000" cy="342900"/>
            </a:xfrm>
            <a:custGeom>
              <a:avLst/>
              <a:gdLst/>
              <a:ahLst/>
              <a:cxnLst/>
              <a:rect l="l" t="t" r="r" b="b"/>
              <a:pathLst>
                <a:path w="80" h="216" extrusionOk="0">
                  <a:moveTo>
                    <a:pt x="22" y="78"/>
                  </a:moveTo>
                  <a:lnTo>
                    <a:pt x="0" y="78"/>
                  </a:lnTo>
                  <a:lnTo>
                    <a:pt x="0" y="54"/>
                  </a:lnTo>
                  <a:lnTo>
                    <a:pt x="22" y="54"/>
                  </a:lnTo>
                  <a:lnTo>
                    <a:pt x="22" y="39"/>
                  </a:lnTo>
                  <a:lnTo>
                    <a:pt x="22" y="39"/>
                  </a:lnTo>
                  <a:lnTo>
                    <a:pt x="22" y="30"/>
                  </a:lnTo>
                  <a:lnTo>
                    <a:pt x="24" y="20"/>
                  </a:lnTo>
                  <a:lnTo>
                    <a:pt x="27" y="13"/>
                  </a:lnTo>
                  <a:lnTo>
                    <a:pt x="31" y="7"/>
                  </a:lnTo>
                  <a:lnTo>
                    <a:pt x="39" y="4"/>
                  </a:lnTo>
                  <a:lnTo>
                    <a:pt x="44" y="2"/>
                  </a:lnTo>
                  <a:lnTo>
                    <a:pt x="54" y="0"/>
                  </a:lnTo>
                  <a:lnTo>
                    <a:pt x="63" y="0"/>
                  </a:lnTo>
                  <a:lnTo>
                    <a:pt x="63" y="0"/>
                  </a:lnTo>
                  <a:lnTo>
                    <a:pt x="80" y="0"/>
                  </a:lnTo>
                  <a:lnTo>
                    <a:pt x="80" y="26"/>
                  </a:lnTo>
                  <a:lnTo>
                    <a:pt x="72" y="26"/>
                  </a:lnTo>
                  <a:lnTo>
                    <a:pt x="72" y="26"/>
                  </a:lnTo>
                  <a:lnTo>
                    <a:pt x="63" y="26"/>
                  </a:lnTo>
                  <a:lnTo>
                    <a:pt x="57" y="30"/>
                  </a:lnTo>
                  <a:lnTo>
                    <a:pt x="55" y="33"/>
                  </a:lnTo>
                  <a:lnTo>
                    <a:pt x="54" y="41"/>
                  </a:lnTo>
                  <a:lnTo>
                    <a:pt x="54" y="54"/>
                  </a:lnTo>
                  <a:lnTo>
                    <a:pt x="80" y="54"/>
                  </a:lnTo>
                  <a:lnTo>
                    <a:pt x="80" y="78"/>
                  </a:lnTo>
                  <a:lnTo>
                    <a:pt x="54" y="78"/>
                  </a:lnTo>
                  <a:lnTo>
                    <a:pt x="54" y="216"/>
                  </a:lnTo>
                  <a:lnTo>
                    <a:pt x="22" y="216"/>
                  </a:lnTo>
                  <a:lnTo>
                    <a:pt x="22" y="7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90" name="Google Shape;90;p5"/>
            <p:cNvSpPr/>
            <p:nvPr/>
          </p:nvSpPr>
          <p:spPr>
            <a:xfrm>
              <a:off x="5862638" y="2306638"/>
              <a:ext cx="185738" cy="273050"/>
            </a:xfrm>
            <a:custGeom>
              <a:avLst/>
              <a:gdLst/>
              <a:ahLst/>
              <a:cxnLst/>
              <a:rect l="l" t="t" r="r" b="b"/>
              <a:pathLst>
                <a:path w="117" h="172" extrusionOk="0">
                  <a:moveTo>
                    <a:pt x="32" y="90"/>
                  </a:moveTo>
                  <a:lnTo>
                    <a:pt x="32" y="99"/>
                  </a:lnTo>
                  <a:lnTo>
                    <a:pt x="32" y="99"/>
                  </a:lnTo>
                  <a:lnTo>
                    <a:pt x="34" y="116"/>
                  </a:lnTo>
                  <a:lnTo>
                    <a:pt x="34" y="125"/>
                  </a:lnTo>
                  <a:lnTo>
                    <a:pt x="37" y="133"/>
                  </a:lnTo>
                  <a:lnTo>
                    <a:pt x="39" y="138"/>
                  </a:lnTo>
                  <a:lnTo>
                    <a:pt x="45" y="144"/>
                  </a:lnTo>
                  <a:lnTo>
                    <a:pt x="50" y="148"/>
                  </a:lnTo>
                  <a:lnTo>
                    <a:pt x="60" y="150"/>
                  </a:lnTo>
                  <a:lnTo>
                    <a:pt x="60" y="150"/>
                  </a:lnTo>
                  <a:lnTo>
                    <a:pt x="67" y="148"/>
                  </a:lnTo>
                  <a:lnTo>
                    <a:pt x="73" y="144"/>
                  </a:lnTo>
                  <a:lnTo>
                    <a:pt x="78" y="140"/>
                  </a:lnTo>
                  <a:lnTo>
                    <a:pt x="80" y="135"/>
                  </a:lnTo>
                  <a:lnTo>
                    <a:pt x="84" y="122"/>
                  </a:lnTo>
                  <a:lnTo>
                    <a:pt x="86" y="112"/>
                  </a:lnTo>
                  <a:lnTo>
                    <a:pt x="116" y="112"/>
                  </a:lnTo>
                  <a:lnTo>
                    <a:pt x="116" y="112"/>
                  </a:lnTo>
                  <a:lnTo>
                    <a:pt x="116" y="125"/>
                  </a:lnTo>
                  <a:lnTo>
                    <a:pt x="112" y="137"/>
                  </a:lnTo>
                  <a:lnTo>
                    <a:pt x="106" y="148"/>
                  </a:lnTo>
                  <a:lnTo>
                    <a:pt x="101" y="155"/>
                  </a:lnTo>
                  <a:lnTo>
                    <a:pt x="93" y="163"/>
                  </a:lnTo>
                  <a:lnTo>
                    <a:pt x="82" y="166"/>
                  </a:lnTo>
                  <a:lnTo>
                    <a:pt x="71" y="170"/>
                  </a:lnTo>
                  <a:lnTo>
                    <a:pt x="60" y="172"/>
                  </a:lnTo>
                  <a:lnTo>
                    <a:pt x="60" y="172"/>
                  </a:lnTo>
                  <a:lnTo>
                    <a:pt x="48" y="170"/>
                  </a:lnTo>
                  <a:lnTo>
                    <a:pt x="39" y="168"/>
                  </a:lnTo>
                  <a:lnTo>
                    <a:pt x="28" y="165"/>
                  </a:lnTo>
                  <a:lnTo>
                    <a:pt x="19" y="157"/>
                  </a:lnTo>
                  <a:lnTo>
                    <a:pt x="11" y="148"/>
                  </a:lnTo>
                  <a:lnTo>
                    <a:pt x="6" y="133"/>
                  </a:lnTo>
                  <a:lnTo>
                    <a:pt x="2" y="114"/>
                  </a:lnTo>
                  <a:lnTo>
                    <a:pt x="0" y="88"/>
                  </a:lnTo>
                  <a:lnTo>
                    <a:pt x="0" y="88"/>
                  </a:lnTo>
                  <a:lnTo>
                    <a:pt x="0" y="73"/>
                  </a:lnTo>
                  <a:lnTo>
                    <a:pt x="2" y="56"/>
                  </a:lnTo>
                  <a:lnTo>
                    <a:pt x="6" y="41"/>
                  </a:lnTo>
                  <a:lnTo>
                    <a:pt x="11" y="28"/>
                  </a:lnTo>
                  <a:lnTo>
                    <a:pt x="19" y="17"/>
                  </a:lnTo>
                  <a:lnTo>
                    <a:pt x="28" y="8"/>
                  </a:lnTo>
                  <a:lnTo>
                    <a:pt x="35" y="6"/>
                  </a:lnTo>
                  <a:lnTo>
                    <a:pt x="43" y="2"/>
                  </a:lnTo>
                  <a:lnTo>
                    <a:pt x="60" y="0"/>
                  </a:lnTo>
                  <a:lnTo>
                    <a:pt x="60" y="0"/>
                  </a:lnTo>
                  <a:lnTo>
                    <a:pt x="75" y="2"/>
                  </a:lnTo>
                  <a:lnTo>
                    <a:pt x="88" y="6"/>
                  </a:lnTo>
                  <a:lnTo>
                    <a:pt x="97" y="11"/>
                  </a:lnTo>
                  <a:lnTo>
                    <a:pt x="104" y="19"/>
                  </a:lnTo>
                  <a:lnTo>
                    <a:pt x="110" y="30"/>
                  </a:lnTo>
                  <a:lnTo>
                    <a:pt x="114" y="43"/>
                  </a:lnTo>
                  <a:lnTo>
                    <a:pt x="116" y="56"/>
                  </a:lnTo>
                  <a:lnTo>
                    <a:pt x="117" y="73"/>
                  </a:lnTo>
                  <a:lnTo>
                    <a:pt x="117" y="90"/>
                  </a:lnTo>
                  <a:lnTo>
                    <a:pt x="32" y="90"/>
                  </a:lnTo>
                  <a:close/>
                  <a:moveTo>
                    <a:pt x="84" y="67"/>
                  </a:moveTo>
                  <a:lnTo>
                    <a:pt x="84" y="60"/>
                  </a:lnTo>
                  <a:lnTo>
                    <a:pt x="84" y="60"/>
                  </a:lnTo>
                  <a:lnTo>
                    <a:pt x="82" y="45"/>
                  </a:lnTo>
                  <a:lnTo>
                    <a:pt x="78" y="34"/>
                  </a:lnTo>
                  <a:lnTo>
                    <a:pt x="75" y="28"/>
                  </a:lnTo>
                  <a:lnTo>
                    <a:pt x="71" y="26"/>
                  </a:lnTo>
                  <a:lnTo>
                    <a:pt x="65" y="25"/>
                  </a:lnTo>
                  <a:lnTo>
                    <a:pt x="60" y="23"/>
                  </a:lnTo>
                  <a:lnTo>
                    <a:pt x="60" y="23"/>
                  </a:lnTo>
                  <a:lnTo>
                    <a:pt x="52" y="25"/>
                  </a:lnTo>
                  <a:lnTo>
                    <a:pt x="47" y="26"/>
                  </a:lnTo>
                  <a:lnTo>
                    <a:pt x="41" y="30"/>
                  </a:lnTo>
                  <a:lnTo>
                    <a:pt x="37" y="36"/>
                  </a:lnTo>
                  <a:lnTo>
                    <a:pt x="35" y="41"/>
                  </a:lnTo>
                  <a:lnTo>
                    <a:pt x="34" y="49"/>
                  </a:lnTo>
                  <a:lnTo>
                    <a:pt x="32" y="64"/>
                  </a:lnTo>
                  <a:lnTo>
                    <a:pt x="32" y="67"/>
                  </a:lnTo>
                  <a:lnTo>
                    <a:pt x="84" y="67"/>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91" name="Google Shape;91;p5"/>
            <p:cNvSpPr/>
            <p:nvPr/>
          </p:nvSpPr>
          <p:spPr>
            <a:xfrm>
              <a:off x="6091238" y="2306638"/>
              <a:ext cx="123825" cy="263525"/>
            </a:xfrm>
            <a:custGeom>
              <a:avLst/>
              <a:gdLst/>
              <a:ahLst/>
              <a:cxnLst/>
              <a:rect l="l" t="t" r="r" b="b"/>
              <a:pathLst>
                <a:path w="78" h="166" extrusionOk="0">
                  <a:moveTo>
                    <a:pt x="0" y="4"/>
                  </a:moveTo>
                  <a:lnTo>
                    <a:pt x="31" y="4"/>
                  </a:lnTo>
                  <a:lnTo>
                    <a:pt x="31" y="30"/>
                  </a:lnTo>
                  <a:lnTo>
                    <a:pt x="33" y="30"/>
                  </a:lnTo>
                  <a:lnTo>
                    <a:pt x="33" y="30"/>
                  </a:lnTo>
                  <a:lnTo>
                    <a:pt x="39" y="17"/>
                  </a:lnTo>
                  <a:lnTo>
                    <a:pt x="48" y="8"/>
                  </a:lnTo>
                  <a:lnTo>
                    <a:pt x="57" y="2"/>
                  </a:lnTo>
                  <a:lnTo>
                    <a:pt x="70" y="0"/>
                  </a:lnTo>
                  <a:lnTo>
                    <a:pt x="70" y="0"/>
                  </a:lnTo>
                  <a:lnTo>
                    <a:pt x="78" y="2"/>
                  </a:lnTo>
                  <a:lnTo>
                    <a:pt x="78" y="36"/>
                  </a:lnTo>
                  <a:lnTo>
                    <a:pt x="78" y="36"/>
                  </a:lnTo>
                  <a:lnTo>
                    <a:pt x="65" y="34"/>
                  </a:lnTo>
                  <a:lnTo>
                    <a:pt x="65" y="34"/>
                  </a:lnTo>
                  <a:lnTo>
                    <a:pt x="54" y="34"/>
                  </a:lnTo>
                  <a:lnTo>
                    <a:pt x="48" y="38"/>
                  </a:lnTo>
                  <a:lnTo>
                    <a:pt x="42" y="39"/>
                  </a:lnTo>
                  <a:lnTo>
                    <a:pt x="39" y="45"/>
                  </a:lnTo>
                  <a:lnTo>
                    <a:pt x="35" y="51"/>
                  </a:lnTo>
                  <a:lnTo>
                    <a:pt x="33" y="60"/>
                  </a:lnTo>
                  <a:lnTo>
                    <a:pt x="31" y="69"/>
                  </a:lnTo>
                  <a:lnTo>
                    <a:pt x="31" y="166"/>
                  </a:lnTo>
                  <a:lnTo>
                    <a:pt x="0" y="166"/>
                  </a:lnTo>
                  <a:lnTo>
                    <a:pt x="0" y="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92" name="Google Shape;92;p5"/>
            <p:cNvSpPr/>
            <p:nvPr/>
          </p:nvSpPr>
          <p:spPr>
            <a:xfrm>
              <a:off x="6229350" y="2306638"/>
              <a:ext cx="187325" cy="273050"/>
            </a:xfrm>
            <a:custGeom>
              <a:avLst/>
              <a:gdLst/>
              <a:ahLst/>
              <a:cxnLst/>
              <a:rect l="l" t="t" r="r" b="b"/>
              <a:pathLst>
                <a:path w="118" h="172" extrusionOk="0">
                  <a:moveTo>
                    <a:pt x="34" y="90"/>
                  </a:moveTo>
                  <a:lnTo>
                    <a:pt x="34" y="99"/>
                  </a:lnTo>
                  <a:lnTo>
                    <a:pt x="34" y="99"/>
                  </a:lnTo>
                  <a:lnTo>
                    <a:pt x="34" y="116"/>
                  </a:lnTo>
                  <a:lnTo>
                    <a:pt x="36" y="125"/>
                  </a:lnTo>
                  <a:lnTo>
                    <a:pt x="38" y="133"/>
                  </a:lnTo>
                  <a:lnTo>
                    <a:pt x="41" y="138"/>
                  </a:lnTo>
                  <a:lnTo>
                    <a:pt x="47" y="144"/>
                  </a:lnTo>
                  <a:lnTo>
                    <a:pt x="53" y="148"/>
                  </a:lnTo>
                  <a:lnTo>
                    <a:pt x="60" y="150"/>
                  </a:lnTo>
                  <a:lnTo>
                    <a:pt x="60" y="150"/>
                  </a:lnTo>
                  <a:lnTo>
                    <a:pt x="67" y="148"/>
                  </a:lnTo>
                  <a:lnTo>
                    <a:pt x="75" y="144"/>
                  </a:lnTo>
                  <a:lnTo>
                    <a:pt x="79" y="140"/>
                  </a:lnTo>
                  <a:lnTo>
                    <a:pt x="82" y="135"/>
                  </a:lnTo>
                  <a:lnTo>
                    <a:pt x="86" y="122"/>
                  </a:lnTo>
                  <a:lnTo>
                    <a:pt x="86" y="112"/>
                  </a:lnTo>
                  <a:lnTo>
                    <a:pt x="118" y="112"/>
                  </a:lnTo>
                  <a:lnTo>
                    <a:pt x="118" y="112"/>
                  </a:lnTo>
                  <a:lnTo>
                    <a:pt x="116" y="125"/>
                  </a:lnTo>
                  <a:lnTo>
                    <a:pt x="114" y="137"/>
                  </a:lnTo>
                  <a:lnTo>
                    <a:pt x="108" y="148"/>
                  </a:lnTo>
                  <a:lnTo>
                    <a:pt x="101" y="155"/>
                  </a:lnTo>
                  <a:lnTo>
                    <a:pt x="94" y="163"/>
                  </a:lnTo>
                  <a:lnTo>
                    <a:pt x="84" y="166"/>
                  </a:lnTo>
                  <a:lnTo>
                    <a:pt x="73" y="170"/>
                  </a:lnTo>
                  <a:lnTo>
                    <a:pt x="60" y="172"/>
                  </a:lnTo>
                  <a:lnTo>
                    <a:pt x="60" y="172"/>
                  </a:lnTo>
                  <a:lnTo>
                    <a:pt x="51" y="170"/>
                  </a:lnTo>
                  <a:lnTo>
                    <a:pt x="39" y="168"/>
                  </a:lnTo>
                  <a:lnTo>
                    <a:pt x="30" y="165"/>
                  </a:lnTo>
                  <a:lnTo>
                    <a:pt x="21" y="157"/>
                  </a:lnTo>
                  <a:lnTo>
                    <a:pt x="13" y="148"/>
                  </a:lnTo>
                  <a:lnTo>
                    <a:pt x="6" y="133"/>
                  </a:lnTo>
                  <a:lnTo>
                    <a:pt x="2" y="114"/>
                  </a:lnTo>
                  <a:lnTo>
                    <a:pt x="0" y="88"/>
                  </a:lnTo>
                  <a:lnTo>
                    <a:pt x="0" y="88"/>
                  </a:lnTo>
                  <a:lnTo>
                    <a:pt x="2" y="73"/>
                  </a:lnTo>
                  <a:lnTo>
                    <a:pt x="4" y="56"/>
                  </a:lnTo>
                  <a:lnTo>
                    <a:pt x="6" y="41"/>
                  </a:lnTo>
                  <a:lnTo>
                    <a:pt x="11" y="28"/>
                  </a:lnTo>
                  <a:lnTo>
                    <a:pt x="19" y="17"/>
                  </a:lnTo>
                  <a:lnTo>
                    <a:pt x="30" y="8"/>
                  </a:lnTo>
                  <a:lnTo>
                    <a:pt x="36" y="6"/>
                  </a:lnTo>
                  <a:lnTo>
                    <a:pt x="43" y="2"/>
                  </a:lnTo>
                  <a:lnTo>
                    <a:pt x="60" y="0"/>
                  </a:lnTo>
                  <a:lnTo>
                    <a:pt x="60" y="0"/>
                  </a:lnTo>
                  <a:lnTo>
                    <a:pt x="77" y="2"/>
                  </a:lnTo>
                  <a:lnTo>
                    <a:pt x="88" y="6"/>
                  </a:lnTo>
                  <a:lnTo>
                    <a:pt x="99" y="11"/>
                  </a:lnTo>
                  <a:lnTo>
                    <a:pt x="107" y="19"/>
                  </a:lnTo>
                  <a:lnTo>
                    <a:pt x="112" y="30"/>
                  </a:lnTo>
                  <a:lnTo>
                    <a:pt x="116" y="43"/>
                  </a:lnTo>
                  <a:lnTo>
                    <a:pt x="118" y="56"/>
                  </a:lnTo>
                  <a:lnTo>
                    <a:pt x="118" y="73"/>
                  </a:lnTo>
                  <a:lnTo>
                    <a:pt x="118" y="90"/>
                  </a:lnTo>
                  <a:lnTo>
                    <a:pt x="34" y="90"/>
                  </a:lnTo>
                  <a:close/>
                  <a:moveTo>
                    <a:pt x="86" y="67"/>
                  </a:moveTo>
                  <a:lnTo>
                    <a:pt x="86" y="60"/>
                  </a:lnTo>
                  <a:lnTo>
                    <a:pt x="86" y="60"/>
                  </a:lnTo>
                  <a:lnTo>
                    <a:pt x="84" y="45"/>
                  </a:lnTo>
                  <a:lnTo>
                    <a:pt x="80" y="34"/>
                  </a:lnTo>
                  <a:lnTo>
                    <a:pt x="77" y="28"/>
                  </a:lnTo>
                  <a:lnTo>
                    <a:pt x="73" y="26"/>
                  </a:lnTo>
                  <a:lnTo>
                    <a:pt x="67" y="25"/>
                  </a:lnTo>
                  <a:lnTo>
                    <a:pt x="60" y="23"/>
                  </a:lnTo>
                  <a:lnTo>
                    <a:pt x="60" y="23"/>
                  </a:lnTo>
                  <a:lnTo>
                    <a:pt x="53" y="25"/>
                  </a:lnTo>
                  <a:lnTo>
                    <a:pt x="47" y="26"/>
                  </a:lnTo>
                  <a:lnTo>
                    <a:pt x="43" y="30"/>
                  </a:lnTo>
                  <a:lnTo>
                    <a:pt x="39" y="36"/>
                  </a:lnTo>
                  <a:lnTo>
                    <a:pt x="36" y="41"/>
                  </a:lnTo>
                  <a:lnTo>
                    <a:pt x="34" y="49"/>
                  </a:lnTo>
                  <a:lnTo>
                    <a:pt x="34" y="64"/>
                  </a:lnTo>
                  <a:lnTo>
                    <a:pt x="34" y="67"/>
                  </a:lnTo>
                  <a:lnTo>
                    <a:pt x="86" y="67"/>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93" name="Google Shape;93;p5"/>
            <p:cNvSpPr/>
            <p:nvPr/>
          </p:nvSpPr>
          <p:spPr>
            <a:xfrm>
              <a:off x="6457950" y="2306638"/>
              <a:ext cx="180975" cy="263525"/>
            </a:xfrm>
            <a:custGeom>
              <a:avLst/>
              <a:gdLst/>
              <a:ahLst/>
              <a:cxnLst/>
              <a:rect l="l" t="t" r="r" b="b"/>
              <a:pathLst>
                <a:path w="114" h="166" extrusionOk="0">
                  <a:moveTo>
                    <a:pt x="0" y="4"/>
                  </a:moveTo>
                  <a:lnTo>
                    <a:pt x="32" y="4"/>
                  </a:lnTo>
                  <a:lnTo>
                    <a:pt x="32" y="25"/>
                  </a:lnTo>
                  <a:lnTo>
                    <a:pt x="32" y="25"/>
                  </a:lnTo>
                  <a:lnTo>
                    <a:pt x="32" y="25"/>
                  </a:lnTo>
                  <a:lnTo>
                    <a:pt x="39" y="13"/>
                  </a:lnTo>
                  <a:lnTo>
                    <a:pt x="50" y="8"/>
                  </a:lnTo>
                  <a:lnTo>
                    <a:pt x="62" y="2"/>
                  </a:lnTo>
                  <a:lnTo>
                    <a:pt x="75" y="0"/>
                  </a:lnTo>
                  <a:lnTo>
                    <a:pt x="75" y="0"/>
                  </a:lnTo>
                  <a:lnTo>
                    <a:pt x="82" y="2"/>
                  </a:lnTo>
                  <a:lnTo>
                    <a:pt x="91" y="2"/>
                  </a:lnTo>
                  <a:lnTo>
                    <a:pt x="97" y="6"/>
                  </a:lnTo>
                  <a:lnTo>
                    <a:pt x="103" y="10"/>
                  </a:lnTo>
                  <a:lnTo>
                    <a:pt x="108" y="17"/>
                  </a:lnTo>
                  <a:lnTo>
                    <a:pt x="112" y="25"/>
                  </a:lnTo>
                  <a:lnTo>
                    <a:pt x="114" y="34"/>
                  </a:lnTo>
                  <a:lnTo>
                    <a:pt x="114" y="45"/>
                  </a:lnTo>
                  <a:lnTo>
                    <a:pt x="114" y="166"/>
                  </a:lnTo>
                  <a:lnTo>
                    <a:pt x="82" y="166"/>
                  </a:lnTo>
                  <a:lnTo>
                    <a:pt x="82" y="56"/>
                  </a:lnTo>
                  <a:lnTo>
                    <a:pt x="82" y="56"/>
                  </a:lnTo>
                  <a:lnTo>
                    <a:pt x="80" y="43"/>
                  </a:lnTo>
                  <a:lnTo>
                    <a:pt x="76" y="34"/>
                  </a:lnTo>
                  <a:lnTo>
                    <a:pt x="73" y="30"/>
                  </a:lnTo>
                  <a:lnTo>
                    <a:pt x="69" y="28"/>
                  </a:lnTo>
                  <a:lnTo>
                    <a:pt x="60" y="26"/>
                  </a:lnTo>
                  <a:lnTo>
                    <a:pt x="60" y="26"/>
                  </a:lnTo>
                  <a:lnTo>
                    <a:pt x="50" y="28"/>
                  </a:lnTo>
                  <a:lnTo>
                    <a:pt x="41" y="34"/>
                  </a:lnTo>
                  <a:lnTo>
                    <a:pt x="37" y="39"/>
                  </a:lnTo>
                  <a:lnTo>
                    <a:pt x="35" y="45"/>
                  </a:lnTo>
                  <a:lnTo>
                    <a:pt x="34" y="51"/>
                  </a:lnTo>
                  <a:lnTo>
                    <a:pt x="34" y="58"/>
                  </a:lnTo>
                  <a:lnTo>
                    <a:pt x="34" y="166"/>
                  </a:lnTo>
                  <a:lnTo>
                    <a:pt x="0" y="166"/>
                  </a:lnTo>
                  <a:lnTo>
                    <a:pt x="0" y="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94" name="Google Shape;94;p5"/>
            <p:cNvSpPr/>
            <p:nvPr/>
          </p:nvSpPr>
          <p:spPr>
            <a:xfrm>
              <a:off x="6680200" y="2306638"/>
              <a:ext cx="184150" cy="269875"/>
            </a:xfrm>
            <a:custGeom>
              <a:avLst/>
              <a:gdLst/>
              <a:ahLst/>
              <a:cxnLst/>
              <a:rect l="l" t="t" r="r" b="b"/>
              <a:pathLst>
                <a:path w="116" h="170" extrusionOk="0">
                  <a:moveTo>
                    <a:pt x="116" y="109"/>
                  </a:moveTo>
                  <a:lnTo>
                    <a:pt x="116" y="109"/>
                  </a:lnTo>
                  <a:lnTo>
                    <a:pt x="114" y="122"/>
                  </a:lnTo>
                  <a:lnTo>
                    <a:pt x="110" y="135"/>
                  </a:lnTo>
                  <a:lnTo>
                    <a:pt x="106" y="144"/>
                  </a:lnTo>
                  <a:lnTo>
                    <a:pt x="101" y="153"/>
                  </a:lnTo>
                  <a:lnTo>
                    <a:pt x="93" y="161"/>
                  </a:lnTo>
                  <a:lnTo>
                    <a:pt x="84" y="166"/>
                  </a:lnTo>
                  <a:lnTo>
                    <a:pt x="73" y="170"/>
                  </a:lnTo>
                  <a:lnTo>
                    <a:pt x="60" y="170"/>
                  </a:lnTo>
                  <a:lnTo>
                    <a:pt x="60" y="170"/>
                  </a:lnTo>
                  <a:lnTo>
                    <a:pt x="43" y="170"/>
                  </a:lnTo>
                  <a:lnTo>
                    <a:pt x="30" y="165"/>
                  </a:lnTo>
                  <a:lnTo>
                    <a:pt x="20" y="157"/>
                  </a:lnTo>
                  <a:lnTo>
                    <a:pt x="11" y="148"/>
                  </a:lnTo>
                  <a:lnTo>
                    <a:pt x="5" y="135"/>
                  </a:lnTo>
                  <a:lnTo>
                    <a:pt x="2" y="120"/>
                  </a:lnTo>
                  <a:lnTo>
                    <a:pt x="0" y="105"/>
                  </a:lnTo>
                  <a:lnTo>
                    <a:pt x="0" y="86"/>
                  </a:lnTo>
                  <a:lnTo>
                    <a:pt x="0" y="86"/>
                  </a:lnTo>
                  <a:lnTo>
                    <a:pt x="0" y="67"/>
                  </a:lnTo>
                  <a:lnTo>
                    <a:pt x="2" y="51"/>
                  </a:lnTo>
                  <a:lnTo>
                    <a:pt x="5" y="38"/>
                  </a:lnTo>
                  <a:lnTo>
                    <a:pt x="11" y="25"/>
                  </a:lnTo>
                  <a:lnTo>
                    <a:pt x="20" y="15"/>
                  </a:lnTo>
                  <a:lnTo>
                    <a:pt x="30" y="8"/>
                  </a:lnTo>
                  <a:lnTo>
                    <a:pt x="43" y="2"/>
                  </a:lnTo>
                  <a:lnTo>
                    <a:pt x="60" y="0"/>
                  </a:lnTo>
                  <a:lnTo>
                    <a:pt x="60" y="0"/>
                  </a:lnTo>
                  <a:lnTo>
                    <a:pt x="76" y="2"/>
                  </a:lnTo>
                  <a:lnTo>
                    <a:pt x="89" y="6"/>
                  </a:lnTo>
                  <a:lnTo>
                    <a:pt x="99" y="13"/>
                  </a:lnTo>
                  <a:lnTo>
                    <a:pt x="106" y="23"/>
                  </a:lnTo>
                  <a:lnTo>
                    <a:pt x="110" y="32"/>
                  </a:lnTo>
                  <a:lnTo>
                    <a:pt x="114" y="41"/>
                  </a:lnTo>
                  <a:lnTo>
                    <a:pt x="116" y="58"/>
                  </a:lnTo>
                  <a:lnTo>
                    <a:pt x="82" y="58"/>
                  </a:lnTo>
                  <a:lnTo>
                    <a:pt x="82" y="58"/>
                  </a:lnTo>
                  <a:lnTo>
                    <a:pt x="82" y="47"/>
                  </a:lnTo>
                  <a:lnTo>
                    <a:pt x="78" y="36"/>
                  </a:lnTo>
                  <a:lnTo>
                    <a:pt x="74" y="32"/>
                  </a:lnTo>
                  <a:lnTo>
                    <a:pt x="71" y="28"/>
                  </a:lnTo>
                  <a:lnTo>
                    <a:pt x="65" y="25"/>
                  </a:lnTo>
                  <a:lnTo>
                    <a:pt x="60" y="25"/>
                  </a:lnTo>
                  <a:lnTo>
                    <a:pt x="60" y="25"/>
                  </a:lnTo>
                  <a:lnTo>
                    <a:pt x="52" y="26"/>
                  </a:lnTo>
                  <a:lnTo>
                    <a:pt x="45" y="30"/>
                  </a:lnTo>
                  <a:lnTo>
                    <a:pt x="41" y="34"/>
                  </a:lnTo>
                  <a:lnTo>
                    <a:pt x="37" y="41"/>
                  </a:lnTo>
                  <a:lnTo>
                    <a:pt x="33" y="51"/>
                  </a:lnTo>
                  <a:lnTo>
                    <a:pt x="33" y="62"/>
                  </a:lnTo>
                  <a:lnTo>
                    <a:pt x="32" y="86"/>
                  </a:lnTo>
                  <a:lnTo>
                    <a:pt x="32" y="86"/>
                  </a:lnTo>
                  <a:lnTo>
                    <a:pt x="33" y="110"/>
                  </a:lnTo>
                  <a:lnTo>
                    <a:pt x="33" y="122"/>
                  </a:lnTo>
                  <a:lnTo>
                    <a:pt x="37" y="129"/>
                  </a:lnTo>
                  <a:lnTo>
                    <a:pt x="41" y="137"/>
                  </a:lnTo>
                  <a:lnTo>
                    <a:pt x="45" y="142"/>
                  </a:lnTo>
                  <a:lnTo>
                    <a:pt x="52" y="146"/>
                  </a:lnTo>
                  <a:lnTo>
                    <a:pt x="60" y="148"/>
                  </a:lnTo>
                  <a:lnTo>
                    <a:pt x="60" y="148"/>
                  </a:lnTo>
                  <a:lnTo>
                    <a:pt x="65" y="146"/>
                  </a:lnTo>
                  <a:lnTo>
                    <a:pt x="71" y="144"/>
                  </a:lnTo>
                  <a:lnTo>
                    <a:pt x="74" y="140"/>
                  </a:lnTo>
                  <a:lnTo>
                    <a:pt x="78" y="137"/>
                  </a:lnTo>
                  <a:lnTo>
                    <a:pt x="82" y="131"/>
                  </a:lnTo>
                  <a:lnTo>
                    <a:pt x="82" y="123"/>
                  </a:lnTo>
                  <a:lnTo>
                    <a:pt x="84" y="109"/>
                  </a:lnTo>
                  <a:lnTo>
                    <a:pt x="116" y="10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95" name="Google Shape;95;p5"/>
            <p:cNvSpPr/>
            <p:nvPr/>
          </p:nvSpPr>
          <p:spPr>
            <a:xfrm>
              <a:off x="6892925" y="2306638"/>
              <a:ext cx="187325" cy="273050"/>
            </a:xfrm>
            <a:custGeom>
              <a:avLst/>
              <a:gdLst/>
              <a:ahLst/>
              <a:cxnLst/>
              <a:rect l="l" t="t" r="r" b="b"/>
              <a:pathLst>
                <a:path w="118" h="172" extrusionOk="0">
                  <a:moveTo>
                    <a:pt x="34" y="90"/>
                  </a:moveTo>
                  <a:lnTo>
                    <a:pt x="34" y="99"/>
                  </a:lnTo>
                  <a:lnTo>
                    <a:pt x="34" y="99"/>
                  </a:lnTo>
                  <a:lnTo>
                    <a:pt x="34" y="116"/>
                  </a:lnTo>
                  <a:lnTo>
                    <a:pt x="36" y="125"/>
                  </a:lnTo>
                  <a:lnTo>
                    <a:pt x="38" y="133"/>
                  </a:lnTo>
                  <a:lnTo>
                    <a:pt x="41" y="138"/>
                  </a:lnTo>
                  <a:lnTo>
                    <a:pt x="45" y="144"/>
                  </a:lnTo>
                  <a:lnTo>
                    <a:pt x="52" y="148"/>
                  </a:lnTo>
                  <a:lnTo>
                    <a:pt x="60" y="150"/>
                  </a:lnTo>
                  <a:lnTo>
                    <a:pt x="60" y="150"/>
                  </a:lnTo>
                  <a:lnTo>
                    <a:pt x="67" y="148"/>
                  </a:lnTo>
                  <a:lnTo>
                    <a:pt x="75" y="144"/>
                  </a:lnTo>
                  <a:lnTo>
                    <a:pt x="79" y="140"/>
                  </a:lnTo>
                  <a:lnTo>
                    <a:pt x="82" y="135"/>
                  </a:lnTo>
                  <a:lnTo>
                    <a:pt x="86" y="122"/>
                  </a:lnTo>
                  <a:lnTo>
                    <a:pt x="86" y="112"/>
                  </a:lnTo>
                  <a:lnTo>
                    <a:pt x="116" y="112"/>
                  </a:lnTo>
                  <a:lnTo>
                    <a:pt x="116" y="112"/>
                  </a:lnTo>
                  <a:lnTo>
                    <a:pt x="116" y="125"/>
                  </a:lnTo>
                  <a:lnTo>
                    <a:pt x="112" y="137"/>
                  </a:lnTo>
                  <a:lnTo>
                    <a:pt x="108" y="148"/>
                  </a:lnTo>
                  <a:lnTo>
                    <a:pt x="101" y="155"/>
                  </a:lnTo>
                  <a:lnTo>
                    <a:pt x="93" y="163"/>
                  </a:lnTo>
                  <a:lnTo>
                    <a:pt x="84" y="166"/>
                  </a:lnTo>
                  <a:lnTo>
                    <a:pt x="73" y="170"/>
                  </a:lnTo>
                  <a:lnTo>
                    <a:pt x="60" y="172"/>
                  </a:lnTo>
                  <a:lnTo>
                    <a:pt x="60" y="172"/>
                  </a:lnTo>
                  <a:lnTo>
                    <a:pt x="51" y="170"/>
                  </a:lnTo>
                  <a:lnTo>
                    <a:pt x="39" y="168"/>
                  </a:lnTo>
                  <a:lnTo>
                    <a:pt x="30" y="165"/>
                  </a:lnTo>
                  <a:lnTo>
                    <a:pt x="21" y="157"/>
                  </a:lnTo>
                  <a:lnTo>
                    <a:pt x="13" y="148"/>
                  </a:lnTo>
                  <a:lnTo>
                    <a:pt x="6" y="133"/>
                  </a:lnTo>
                  <a:lnTo>
                    <a:pt x="2" y="114"/>
                  </a:lnTo>
                  <a:lnTo>
                    <a:pt x="0" y="88"/>
                  </a:lnTo>
                  <a:lnTo>
                    <a:pt x="0" y="88"/>
                  </a:lnTo>
                  <a:lnTo>
                    <a:pt x="2" y="73"/>
                  </a:lnTo>
                  <a:lnTo>
                    <a:pt x="2" y="56"/>
                  </a:lnTo>
                  <a:lnTo>
                    <a:pt x="6" y="41"/>
                  </a:lnTo>
                  <a:lnTo>
                    <a:pt x="11" y="28"/>
                  </a:lnTo>
                  <a:lnTo>
                    <a:pt x="19" y="17"/>
                  </a:lnTo>
                  <a:lnTo>
                    <a:pt x="30" y="8"/>
                  </a:lnTo>
                  <a:lnTo>
                    <a:pt x="36" y="6"/>
                  </a:lnTo>
                  <a:lnTo>
                    <a:pt x="43" y="2"/>
                  </a:lnTo>
                  <a:lnTo>
                    <a:pt x="60" y="0"/>
                  </a:lnTo>
                  <a:lnTo>
                    <a:pt x="60" y="0"/>
                  </a:lnTo>
                  <a:lnTo>
                    <a:pt x="77" y="2"/>
                  </a:lnTo>
                  <a:lnTo>
                    <a:pt x="88" y="6"/>
                  </a:lnTo>
                  <a:lnTo>
                    <a:pt x="99" y="11"/>
                  </a:lnTo>
                  <a:lnTo>
                    <a:pt x="107" y="19"/>
                  </a:lnTo>
                  <a:lnTo>
                    <a:pt x="112" y="30"/>
                  </a:lnTo>
                  <a:lnTo>
                    <a:pt x="116" y="43"/>
                  </a:lnTo>
                  <a:lnTo>
                    <a:pt x="118" y="56"/>
                  </a:lnTo>
                  <a:lnTo>
                    <a:pt x="118" y="73"/>
                  </a:lnTo>
                  <a:lnTo>
                    <a:pt x="118" y="90"/>
                  </a:lnTo>
                  <a:lnTo>
                    <a:pt x="34" y="90"/>
                  </a:lnTo>
                  <a:close/>
                  <a:moveTo>
                    <a:pt x="86" y="67"/>
                  </a:moveTo>
                  <a:lnTo>
                    <a:pt x="86" y="60"/>
                  </a:lnTo>
                  <a:lnTo>
                    <a:pt x="86" y="60"/>
                  </a:lnTo>
                  <a:lnTo>
                    <a:pt x="84" y="45"/>
                  </a:lnTo>
                  <a:lnTo>
                    <a:pt x="80" y="34"/>
                  </a:lnTo>
                  <a:lnTo>
                    <a:pt x="77" y="28"/>
                  </a:lnTo>
                  <a:lnTo>
                    <a:pt x="71" y="26"/>
                  </a:lnTo>
                  <a:lnTo>
                    <a:pt x="67" y="25"/>
                  </a:lnTo>
                  <a:lnTo>
                    <a:pt x="60" y="23"/>
                  </a:lnTo>
                  <a:lnTo>
                    <a:pt x="60" y="23"/>
                  </a:lnTo>
                  <a:lnTo>
                    <a:pt x="52" y="25"/>
                  </a:lnTo>
                  <a:lnTo>
                    <a:pt x="47" y="26"/>
                  </a:lnTo>
                  <a:lnTo>
                    <a:pt x="43" y="30"/>
                  </a:lnTo>
                  <a:lnTo>
                    <a:pt x="39" y="36"/>
                  </a:lnTo>
                  <a:lnTo>
                    <a:pt x="36" y="41"/>
                  </a:lnTo>
                  <a:lnTo>
                    <a:pt x="34" y="49"/>
                  </a:lnTo>
                  <a:lnTo>
                    <a:pt x="34" y="64"/>
                  </a:lnTo>
                  <a:lnTo>
                    <a:pt x="34" y="67"/>
                  </a:lnTo>
                  <a:lnTo>
                    <a:pt x="86" y="67"/>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96" name="Google Shape;96;p5"/>
            <p:cNvSpPr/>
            <p:nvPr/>
          </p:nvSpPr>
          <p:spPr>
            <a:xfrm>
              <a:off x="5667375" y="1325563"/>
              <a:ext cx="206375" cy="320675"/>
            </a:xfrm>
            <a:custGeom>
              <a:avLst/>
              <a:gdLst/>
              <a:ahLst/>
              <a:cxnLst/>
              <a:rect l="l" t="t" r="r" b="b"/>
              <a:pathLst>
                <a:path w="130" h="202" extrusionOk="0">
                  <a:moveTo>
                    <a:pt x="41" y="39"/>
                  </a:moveTo>
                  <a:lnTo>
                    <a:pt x="0" y="39"/>
                  </a:lnTo>
                  <a:lnTo>
                    <a:pt x="0" y="0"/>
                  </a:lnTo>
                  <a:lnTo>
                    <a:pt x="130" y="0"/>
                  </a:lnTo>
                  <a:lnTo>
                    <a:pt x="130" y="39"/>
                  </a:lnTo>
                  <a:lnTo>
                    <a:pt x="89" y="39"/>
                  </a:lnTo>
                  <a:lnTo>
                    <a:pt x="89" y="202"/>
                  </a:lnTo>
                  <a:lnTo>
                    <a:pt x="41" y="202"/>
                  </a:lnTo>
                  <a:lnTo>
                    <a:pt x="41" y="3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97" name="Google Shape;97;p5"/>
            <p:cNvSpPr/>
            <p:nvPr/>
          </p:nvSpPr>
          <p:spPr>
            <a:xfrm>
              <a:off x="5856288" y="1397000"/>
              <a:ext cx="195263" cy="255588"/>
            </a:xfrm>
            <a:custGeom>
              <a:avLst/>
              <a:gdLst/>
              <a:ahLst/>
              <a:cxnLst/>
              <a:rect l="l" t="t" r="r" b="b"/>
              <a:pathLst>
                <a:path w="123" h="161" extrusionOk="0">
                  <a:moveTo>
                    <a:pt x="47" y="88"/>
                  </a:moveTo>
                  <a:lnTo>
                    <a:pt x="47" y="97"/>
                  </a:lnTo>
                  <a:lnTo>
                    <a:pt x="47" y="97"/>
                  </a:lnTo>
                  <a:lnTo>
                    <a:pt x="47" y="112"/>
                  </a:lnTo>
                  <a:lnTo>
                    <a:pt x="51" y="123"/>
                  </a:lnTo>
                  <a:lnTo>
                    <a:pt x="52" y="127"/>
                  </a:lnTo>
                  <a:lnTo>
                    <a:pt x="54" y="131"/>
                  </a:lnTo>
                  <a:lnTo>
                    <a:pt x="58" y="133"/>
                  </a:lnTo>
                  <a:lnTo>
                    <a:pt x="64" y="133"/>
                  </a:lnTo>
                  <a:lnTo>
                    <a:pt x="64" y="133"/>
                  </a:lnTo>
                  <a:lnTo>
                    <a:pt x="71" y="131"/>
                  </a:lnTo>
                  <a:lnTo>
                    <a:pt x="75" y="125"/>
                  </a:lnTo>
                  <a:lnTo>
                    <a:pt x="79" y="118"/>
                  </a:lnTo>
                  <a:lnTo>
                    <a:pt x="80" y="105"/>
                  </a:lnTo>
                  <a:lnTo>
                    <a:pt x="121" y="105"/>
                  </a:lnTo>
                  <a:lnTo>
                    <a:pt x="121" y="105"/>
                  </a:lnTo>
                  <a:lnTo>
                    <a:pt x="121" y="118"/>
                  </a:lnTo>
                  <a:lnTo>
                    <a:pt x="118" y="129"/>
                  </a:lnTo>
                  <a:lnTo>
                    <a:pt x="112" y="138"/>
                  </a:lnTo>
                  <a:lnTo>
                    <a:pt x="107" y="148"/>
                  </a:lnTo>
                  <a:lnTo>
                    <a:pt x="97" y="153"/>
                  </a:lnTo>
                  <a:lnTo>
                    <a:pt x="88" y="157"/>
                  </a:lnTo>
                  <a:lnTo>
                    <a:pt x="77" y="161"/>
                  </a:lnTo>
                  <a:lnTo>
                    <a:pt x="64" y="161"/>
                  </a:lnTo>
                  <a:lnTo>
                    <a:pt x="64" y="161"/>
                  </a:lnTo>
                  <a:lnTo>
                    <a:pt x="43" y="159"/>
                  </a:lnTo>
                  <a:lnTo>
                    <a:pt x="28" y="153"/>
                  </a:lnTo>
                  <a:lnTo>
                    <a:pt x="17" y="146"/>
                  </a:lnTo>
                  <a:lnTo>
                    <a:pt x="10" y="134"/>
                  </a:lnTo>
                  <a:lnTo>
                    <a:pt x="6" y="121"/>
                  </a:lnTo>
                  <a:lnTo>
                    <a:pt x="2" y="108"/>
                  </a:lnTo>
                  <a:lnTo>
                    <a:pt x="0" y="92"/>
                  </a:lnTo>
                  <a:lnTo>
                    <a:pt x="0" y="75"/>
                  </a:lnTo>
                  <a:lnTo>
                    <a:pt x="0" y="75"/>
                  </a:lnTo>
                  <a:lnTo>
                    <a:pt x="2" y="60"/>
                  </a:lnTo>
                  <a:lnTo>
                    <a:pt x="4" y="45"/>
                  </a:lnTo>
                  <a:lnTo>
                    <a:pt x="8" y="32"/>
                  </a:lnTo>
                  <a:lnTo>
                    <a:pt x="13" y="22"/>
                  </a:lnTo>
                  <a:lnTo>
                    <a:pt x="21" y="13"/>
                  </a:lnTo>
                  <a:lnTo>
                    <a:pt x="32" y="6"/>
                  </a:lnTo>
                  <a:lnTo>
                    <a:pt x="45" y="2"/>
                  </a:lnTo>
                  <a:lnTo>
                    <a:pt x="64" y="0"/>
                  </a:lnTo>
                  <a:lnTo>
                    <a:pt x="64" y="0"/>
                  </a:lnTo>
                  <a:lnTo>
                    <a:pt x="82" y="2"/>
                  </a:lnTo>
                  <a:lnTo>
                    <a:pt x="95" y="8"/>
                  </a:lnTo>
                  <a:lnTo>
                    <a:pt x="107" y="15"/>
                  </a:lnTo>
                  <a:lnTo>
                    <a:pt x="114" y="24"/>
                  </a:lnTo>
                  <a:lnTo>
                    <a:pt x="120" y="37"/>
                  </a:lnTo>
                  <a:lnTo>
                    <a:pt x="121" y="52"/>
                  </a:lnTo>
                  <a:lnTo>
                    <a:pt x="123" y="69"/>
                  </a:lnTo>
                  <a:lnTo>
                    <a:pt x="123" y="88"/>
                  </a:lnTo>
                  <a:lnTo>
                    <a:pt x="47" y="88"/>
                  </a:lnTo>
                  <a:close/>
                  <a:moveTo>
                    <a:pt x="79" y="62"/>
                  </a:moveTo>
                  <a:lnTo>
                    <a:pt x="79" y="62"/>
                  </a:lnTo>
                  <a:lnTo>
                    <a:pt x="79" y="47"/>
                  </a:lnTo>
                  <a:lnTo>
                    <a:pt x="77" y="37"/>
                  </a:lnTo>
                  <a:lnTo>
                    <a:pt x="75" y="34"/>
                  </a:lnTo>
                  <a:lnTo>
                    <a:pt x="71" y="30"/>
                  </a:lnTo>
                  <a:lnTo>
                    <a:pt x="67" y="30"/>
                  </a:lnTo>
                  <a:lnTo>
                    <a:pt x="64" y="28"/>
                  </a:lnTo>
                  <a:lnTo>
                    <a:pt x="64" y="28"/>
                  </a:lnTo>
                  <a:lnTo>
                    <a:pt x="58" y="30"/>
                  </a:lnTo>
                  <a:lnTo>
                    <a:pt x="54" y="30"/>
                  </a:lnTo>
                  <a:lnTo>
                    <a:pt x="52" y="34"/>
                  </a:lnTo>
                  <a:lnTo>
                    <a:pt x="49" y="37"/>
                  </a:lnTo>
                  <a:lnTo>
                    <a:pt x="47" y="49"/>
                  </a:lnTo>
                  <a:lnTo>
                    <a:pt x="47" y="62"/>
                  </a:lnTo>
                  <a:lnTo>
                    <a:pt x="79" y="62"/>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98" name="Google Shape;98;p5"/>
            <p:cNvSpPr/>
            <p:nvPr/>
          </p:nvSpPr>
          <p:spPr>
            <a:xfrm>
              <a:off x="6061075" y="1403350"/>
              <a:ext cx="212725" cy="242888"/>
            </a:xfrm>
            <a:custGeom>
              <a:avLst/>
              <a:gdLst/>
              <a:ahLst/>
              <a:cxnLst/>
              <a:rect l="l" t="t" r="r" b="b"/>
              <a:pathLst>
                <a:path w="134" h="153" extrusionOk="0">
                  <a:moveTo>
                    <a:pt x="41" y="74"/>
                  </a:moveTo>
                  <a:lnTo>
                    <a:pt x="4" y="0"/>
                  </a:lnTo>
                  <a:lnTo>
                    <a:pt x="48" y="0"/>
                  </a:lnTo>
                  <a:lnTo>
                    <a:pt x="67" y="46"/>
                  </a:lnTo>
                  <a:lnTo>
                    <a:pt x="86" y="0"/>
                  </a:lnTo>
                  <a:lnTo>
                    <a:pt x="131" y="0"/>
                  </a:lnTo>
                  <a:lnTo>
                    <a:pt x="93" y="74"/>
                  </a:lnTo>
                  <a:lnTo>
                    <a:pt x="134" y="153"/>
                  </a:lnTo>
                  <a:lnTo>
                    <a:pt x="88" y="153"/>
                  </a:lnTo>
                  <a:lnTo>
                    <a:pt x="67" y="104"/>
                  </a:lnTo>
                  <a:lnTo>
                    <a:pt x="47" y="153"/>
                  </a:lnTo>
                  <a:lnTo>
                    <a:pt x="0" y="153"/>
                  </a:lnTo>
                  <a:lnTo>
                    <a:pt x="41" y="7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99" name="Google Shape;99;p5"/>
            <p:cNvSpPr/>
            <p:nvPr/>
          </p:nvSpPr>
          <p:spPr>
            <a:xfrm>
              <a:off x="6273800" y="1331913"/>
              <a:ext cx="136525" cy="317500"/>
            </a:xfrm>
            <a:custGeom>
              <a:avLst/>
              <a:gdLst/>
              <a:ahLst/>
              <a:cxnLst/>
              <a:rect l="l" t="t" r="r" b="b"/>
              <a:pathLst>
                <a:path w="86" h="200" extrusionOk="0">
                  <a:moveTo>
                    <a:pt x="19" y="77"/>
                  </a:moveTo>
                  <a:lnTo>
                    <a:pt x="0" y="77"/>
                  </a:lnTo>
                  <a:lnTo>
                    <a:pt x="0" y="45"/>
                  </a:lnTo>
                  <a:lnTo>
                    <a:pt x="19" y="45"/>
                  </a:lnTo>
                  <a:lnTo>
                    <a:pt x="19" y="0"/>
                  </a:lnTo>
                  <a:lnTo>
                    <a:pt x="66" y="0"/>
                  </a:lnTo>
                  <a:lnTo>
                    <a:pt x="66" y="45"/>
                  </a:lnTo>
                  <a:lnTo>
                    <a:pt x="86" y="45"/>
                  </a:lnTo>
                  <a:lnTo>
                    <a:pt x="86" y="77"/>
                  </a:lnTo>
                  <a:lnTo>
                    <a:pt x="66" y="77"/>
                  </a:lnTo>
                  <a:lnTo>
                    <a:pt x="66" y="153"/>
                  </a:lnTo>
                  <a:lnTo>
                    <a:pt x="66" y="153"/>
                  </a:lnTo>
                  <a:lnTo>
                    <a:pt x="66" y="161"/>
                  </a:lnTo>
                  <a:lnTo>
                    <a:pt x="69" y="164"/>
                  </a:lnTo>
                  <a:lnTo>
                    <a:pt x="73" y="168"/>
                  </a:lnTo>
                  <a:lnTo>
                    <a:pt x="80" y="168"/>
                  </a:lnTo>
                  <a:lnTo>
                    <a:pt x="80" y="168"/>
                  </a:lnTo>
                  <a:lnTo>
                    <a:pt x="86" y="168"/>
                  </a:lnTo>
                  <a:lnTo>
                    <a:pt x="86" y="198"/>
                  </a:lnTo>
                  <a:lnTo>
                    <a:pt x="86" y="198"/>
                  </a:lnTo>
                  <a:lnTo>
                    <a:pt x="60" y="200"/>
                  </a:lnTo>
                  <a:lnTo>
                    <a:pt x="60" y="200"/>
                  </a:lnTo>
                  <a:lnTo>
                    <a:pt x="41" y="198"/>
                  </a:lnTo>
                  <a:lnTo>
                    <a:pt x="34" y="196"/>
                  </a:lnTo>
                  <a:lnTo>
                    <a:pt x="28" y="192"/>
                  </a:lnTo>
                  <a:lnTo>
                    <a:pt x="25" y="187"/>
                  </a:lnTo>
                  <a:lnTo>
                    <a:pt x="21" y="179"/>
                  </a:lnTo>
                  <a:lnTo>
                    <a:pt x="21" y="170"/>
                  </a:lnTo>
                  <a:lnTo>
                    <a:pt x="19" y="159"/>
                  </a:lnTo>
                  <a:lnTo>
                    <a:pt x="19" y="77"/>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100" name="Google Shape;100;p5"/>
            <p:cNvSpPr/>
            <p:nvPr/>
          </p:nvSpPr>
          <p:spPr>
            <a:xfrm>
              <a:off x="6437313" y="1322388"/>
              <a:ext cx="74613" cy="323850"/>
            </a:xfrm>
            <a:custGeom>
              <a:avLst/>
              <a:gdLst/>
              <a:ahLst/>
              <a:cxnLst/>
              <a:rect l="l" t="t" r="r" b="b"/>
              <a:pathLst>
                <a:path w="47" h="204" extrusionOk="0">
                  <a:moveTo>
                    <a:pt x="0" y="0"/>
                  </a:moveTo>
                  <a:lnTo>
                    <a:pt x="47" y="0"/>
                  </a:lnTo>
                  <a:lnTo>
                    <a:pt x="47" y="36"/>
                  </a:lnTo>
                  <a:lnTo>
                    <a:pt x="0" y="36"/>
                  </a:lnTo>
                  <a:lnTo>
                    <a:pt x="0" y="0"/>
                  </a:lnTo>
                  <a:close/>
                  <a:moveTo>
                    <a:pt x="0" y="51"/>
                  </a:moveTo>
                  <a:lnTo>
                    <a:pt x="47" y="51"/>
                  </a:lnTo>
                  <a:lnTo>
                    <a:pt x="47" y="204"/>
                  </a:lnTo>
                  <a:lnTo>
                    <a:pt x="0" y="204"/>
                  </a:lnTo>
                  <a:lnTo>
                    <a:pt x="0" y="5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101" name="Google Shape;101;p5"/>
            <p:cNvSpPr/>
            <p:nvPr/>
          </p:nvSpPr>
          <p:spPr>
            <a:xfrm>
              <a:off x="6556375" y="1325563"/>
              <a:ext cx="69850" cy="320675"/>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102" name="Google Shape;102;p5"/>
            <p:cNvSpPr/>
            <p:nvPr/>
          </p:nvSpPr>
          <p:spPr>
            <a:xfrm>
              <a:off x="6662738" y="1397000"/>
              <a:ext cx="192088" cy="255588"/>
            </a:xfrm>
            <a:custGeom>
              <a:avLst/>
              <a:gdLst/>
              <a:ahLst/>
              <a:cxnLst/>
              <a:rect l="l" t="t" r="r" b="b"/>
              <a:pathLst>
                <a:path w="121" h="161" extrusionOk="0">
                  <a:moveTo>
                    <a:pt x="44" y="88"/>
                  </a:moveTo>
                  <a:lnTo>
                    <a:pt x="44" y="97"/>
                  </a:lnTo>
                  <a:lnTo>
                    <a:pt x="44" y="97"/>
                  </a:lnTo>
                  <a:lnTo>
                    <a:pt x="44" y="112"/>
                  </a:lnTo>
                  <a:lnTo>
                    <a:pt x="48" y="123"/>
                  </a:lnTo>
                  <a:lnTo>
                    <a:pt x="50" y="127"/>
                  </a:lnTo>
                  <a:lnTo>
                    <a:pt x="54" y="131"/>
                  </a:lnTo>
                  <a:lnTo>
                    <a:pt x="58" y="133"/>
                  </a:lnTo>
                  <a:lnTo>
                    <a:pt x="61" y="133"/>
                  </a:lnTo>
                  <a:lnTo>
                    <a:pt x="61" y="133"/>
                  </a:lnTo>
                  <a:lnTo>
                    <a:pt x="69" y="131"/>
                  </a:lnTo>
                  <a:lnTo>
                    <a:pt x="74" y="125"/>
                  </a:lnTo>
                  <a:lnTo>
                    <a:pt x="76" y="118"/>
                  </a:lnTo>
                  <a:lnTo>
                    <a:pt x="78" y="105"/>
                  </a:lnTo>
                  <a:lnTo>
                    <a:pt x="119" y="105"/>
                  </a:lnTo>
                  <a:lnTo>
                    <a:pt x="119" y="105"/>
                  </a:lnTo>
                  <a:lnTo>
                    <a:pt x="119" y="118"/>
                  </a:lnTo>
                  <a:lnTo>
                    <a:pt x="115" y="129"/>
                  </a:lnTo>
                  <a:lnTo>
                    <a:pt x="112" y="138"/>
                  </a:lnTo>
                  <a:lnTo>
                    <a:pt x="104" y="148"/>
                  </a:lnTo>
                  <a:lnTo>
                    <a:pt x="97" y="153"/>
                  </a:lnTo>
                  <a:lnTo>
                    <a:pt x="85" y="157"/>
                  </a:lnTo>
                  <a:lnTo>
                    <a:pt x="74" y="161"/>
                  </a:lnTo>
                  <a:lnTo>
                    <a:pt x="61" y="161"/>
                  </a:lnTo>
                  <a:lnTo>
                    <a:pt x="61" y="161"/>
                  </a:lnTo>
                  <a:lnTo>
                    <a:pt x="43" y="159"/>
                  </a:lnTo>
                  <a:lnTo>
                    <a:pt x="28" y="153"/>
                  </a:lnTo>
                  <a:lnTo>
                    <a:pt x="16" y="146"/>
                  </a:lnTo>
                  <a:lnTo>
                    <a:pt x="9" y="134"/>
                  </a:lnTo>
                  <a:lnTo>
                    <a:pt x="3" y="121"/>
                  </a:lnTo>
                  <a:lnTo>
                    <a:pt x="0" y="108"/>
                  </a:lnTo>
                  <a:lnTo>
                    <a:pt x="0" y="92"/>
                  </a:lnTo>
                  <a:lnTo>
                    <a:pt x="0" y="75"/>
                  </a:lnTo>
                  <a:lnTo>
                    <a:pt x="0" y="75"/>
                  </a:lnTo>
                  <a:lnTo>
                    <a:pt x="0" y="60"/>
                  </a:lnTo>
                  <a:lnTo>
                    <a:pt x="2" y="45"/>
                  </a:lnTo>
                  <a:lnTo>
                    <a:pt x="5" y="32"/>
                  </a:lnTo>
                  <a:lnTo>
                    <a:pt x="11" y="22"/>
                  </a:lnTo>
                  <a:lnTo>
                    <a:pt x="20" y="13"/>
                  </a:lnTo>
                  <a:lnTo>
                    <a:pt x="30" y="6"/>
                  </a:lnTo>
                  <a:lnTo>
                    <a:pt x="44" y="2"/>
                  </a:lnTo>
                  <a:lnTo>
                    <a:pt x="61" y="0"/>
                  </a:lnTo>
                  <a:lnTo>
                    <a:pt x="61" y="0"/>
                  </a:lnTo>
                  <a:lnTo>
                    <a:pt x="80" y="2"/>
                  </a:lnTo>
                  <a:lnTo>
                    <a:pt x="95" y="8"/>
                  </a:lnTo>
                  <a:lnTo>
                    <a:pt x="104" y="15"/>
                  </a:lnTo>
                  <a:lnTo>
                    <a:pt x="112" y="24"/>
                  </a:lnTo>
                  <a:lnTo>
                    <a:pt x="117" y="37"/>
                  </a:lnTo>
                  <a:lnTo>
                    <a:pt x="119" y="52"/>
                  </a:lnTo>
                  <a:lnTo>
                    <a:pt x="121" y="69"/>
                  </a:lnTo>
                  <a:lnTo>
                    <a:pt x="121" y="88"/>
                  </a:lnTo>
                  <a:lnTo>
                    <a:pt x="44" y="88"/>
                  </a:lnTo>
                  <a:close/>
                  <a:moveTo>
                    <a:pt x="78" y="62"/>
                  </a:moveTo>
                  <a:lnTo>
                    <a:pt x="78" y="62"/>
                  </a:lnTo>
                  <a:lnTo>
                    <a:pt x="76" y="47"/>
                  </a:lnTo>
                  <a:lnTo>
                    <a:pt x="74" y="37"/>
                  </a:lnTo>
                  <a:lnTo>
                    <a:pt x="72" y="34"/>
                  </a:lnTo>
                  <a:lnTo>
                    <a:pt x="71" y="30"/>
                  </a:lnTo>
                  <a:lnTo>
                    <a:pt x="67" y="30"/>
                  </a:lnTo>
                  <a:lnTo>
                    <a:pt x="61" y="28"/>
                  </a:lnTo>
                  <a:lnTo>
                    <a:pt x="61" y="28"/>
                  </a:lnTo>
                  <a:lnTo>
                    <a:pt x="58" y="30"/>
                  </a:lnTo>
                  <a:lnTo>
                    <a:pt x="54" y="30"/>
                  </a:lnTo>
                  <a:lnTo>
                    <a:pt x="50" y="34"/>
                  </a:lnTo>
                  <a:lnTo>
                    <a:pt x="48" y="37"/>
                  </a:lnTo>
                  <a:lnTo>
                    <a:pt x="44" y="49"/>
                  </a:lnTo>
                  <a:lnTo>
                    <a:pt x="44" y="62"/>
                  </a:lnTo>
                  <a:lnTo>
                    <a:pt x="78" y="62"/>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103" name="Google Shape;103;p5"/>
            <p:cNvSpPr/>
            <p:nvPr/>
          </p:nvSpPr>
          <p:spPr>
            <a:xfrm>
              <a:off x="6889750" y="1325563"/>
              <a:ext cx="174625" cy="320675"/>
            </a:xfrm>
            <a:custGeom>
              <a:avLst/>
              <a:gdLst/>
              <a:ahLst/>
              <a:cxnLst/>
              <a:rect l="l" t="t" r="r" b="b"/>
              <a:pathLst>
                <a:path w="110" h="202" extrusionOk="0">
                  <a:moveTo>
                    <a:pt x="0" y="0"/>
                  </a:moveTo>
                  <a:lnTo>
                    <a:pt x="109" y="0"/>
                  </a:lnTo>
                  <a:lnTo>
                    <a:pt x="109" y="28"/>
                  </a:lnTo>
                  <a:lnTo>
                    <a:pt x="32" y="28"/>
                  </a:lnTo>
                  <a:lnTo>
                    <a:pt x="32" y="84"/>
                  </a:lnTo>
                  <a:lnTo>
                    <a:pt x="105" y="84"/>
                  </a:lnTo>
                  <a:lnTo>
                    <a:pt x="105" y="110"/>
                  </a:lnTo>
                  <a:lnTo>
                    <a:pt x="32" y="110"/>
                  </a:lnTo>
                  <a:lnTo>
                    <a:pt x="32" y="174"/>
                  </a:lnTo>
                  <a:lnTo>
                    <a:pt x="110" y="174"/>
                  </a:lnTo>
                  <a:lnTo>
                    <a:pt x="110" y="202"/>
                  </a:lnTo>
                  <a:lnTo>
                    <a:pt x="0" y="202"/>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104" name="Google Shape;104;p5"/>
            <p:cNvSpPr/>
            <p:nvPr/>
          </p:nvSpPr>
          <p:spPr>
            <a:xfrm>
              <a:off x="7080250" y="1406525"/>
              <a:ext cx="188913" cy="239713"/>
            </a:xfrm>
            <a:custGeom>
              <a:avLst/>
              <a:gdLst/>
              <a:ahLst/>
              <a:cxnLst/>
              <a:rect l="l" t="t" r="r" b="b"/>
              <a:pathLst>
                <a:path w="119" h="151" extrusionOk="0">
                  <a:moveTo>
                    <a:pt x="41" y="72"/>
                  </a:moveTo>
                  <a:lnTo>
                    <a:pt x="2" y="0"/>
                  </a:lnTo>
                  <a:lnTo>
                    <a:pt x="35" y="0"/>
                  </a:lnTo>
                  <a:lnTo>
                    <a:pt x="59" y="50"/>
                  </a:lnTo>
                  <a:lnTo>
                    <a:pt x="84" y="0"/>
                  </a:lnTo>
                  <a:lnTo>
                    <a:pt x="117" y="0"/>
                  </a:lnTo>
                  <a:lnTo>
                    <a:pt x="78" y="72"/>
                  </a:lnTo>
                  <a:lnTo>
                    <a:pt x="119" y="151"/>
                  </a:lnTo>
                  <a:lnTo>
                    <a:pt x="86" y="151"/>
                  </a:lnTo>
                  <a:lnTo>
                    <a:pt x="59" y="95"/>
                  </a:lnTo>
                  <a:lnTo>
                    <a:pt x="33" y="151"/>
                  </a:lnTo>
                  <a:lnTo>
                    <a:pt x="0" y="151"/>
                  </a:lnTo>
                  <a:lnTo>
                    <a:pt x="41" y="72"/>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105" name="Google Shape;105;p5"/>
            <p:cNvSpPr/>
            <p:nvPr/>
          </p:nvSpPr>
          <p:spPr>
            <a:xfrm>
              <a:off x="7283450" y="1400175"/>
              <a:ext cx="173038" cy="252413"/>
            </a:xfrm>
            <a:custGeom>
              <a:avLst/>
              <a:gdLst/>
              <a:ahLst/>
              <a:cxnLst/>
              <a:rect l="l" t="t" r="r" b="b"/>
              <a:pathLst>
                <a:path w="109" h="159" extrusionOk="0">
                  <a:moveTo>
                    <a:pt x="109" y="99"/>
                  </a:moveTo>
                  <a:lnTo>
                    <a:pt x="109" y="99"/>
                  </a:lnTo>
                  <a:lnTo>
                    <a:pt x="107" y="112"/>
                  </a:lnTo>
                  <a:lnTo>
                    <a:pt x="105" y="125"/>
                  </a:lnTo>
                  <a:lnTo>
                    <a:pt x="101" y="134"/>
                  </a:lnTo>
                  <a:lnTo>
                    <a:pt x="96" y="144"/>
                  </a:lnTo>
                  <a:lnTo>
                    <a:pt x="88" y="149"/>
                  </a:lnTo>
                  <a:lnTo>
                    <a:pt x="81" y="155"/>
                  </a:lnTo>
                  <a:lnTo>
                    <a:pt x="69" y="157"/>
                  </a:lnTo>
                  <a:lnTo>
                    <a:pt x="56" y="159"/>
                  </a:lnTo>
                  <a:lnTo>
                    <a:pt x="56" y="159"/>
                  </a:lnTo>
                  <a:lnTo>
                    <a:pt x="42" y="157"/>
                  </a:lnTo>
                  <a:lnTo>
                    <a:pt x="28" y="153"/>
                  </a:lnTo>
                  <a:lnTo>
                    <a:pt x="19" y="146"/>
                  </a:lnTo>
                  <a:lnTo>
                    <a:pt x="12" y="136"/>
                  </a:lnTo>
                  <a:lnTo>
                    <a:pt x="6" y="125"/>
                  </a:lnTo>
                  <a:lnTo>
                    <a:pt x="2" y="112"/>
                  </a:lnTo>
                  <a:lnTo>
                    <a:pt x="0" y="95"/>
                  </a:lnTo>
                  <a:lnTo>
                    <a:pt x="0" y="78"/>
                  </a:lnTo>
                  <a:lnTo>
                    <a:pt x="0" y="78"/>
                  </a:lnTo>
                  <a:lnTo>
                    <a:pt x="0" y="62"/>
                  </a:lnTo>
                  <a:lnTo>
                    <a:pt x="2" y="47"/>
                  </a:lnTo>
                  <a:lnTo>
                    <a:pt x="6" y="34"/>
                  </a:lnTo>
                  <a:lnTo>
                    <a:pt x="12" y="22"/>
                  </a:lnTo>
                  <a:lnTo>
                    <a:pt x="19" y="13"/>
                  </a:lnTo>
                  <a:lnTo>
                    <a:pt x="28" y="6"/>
                  </a:lnTo>
                  <a:lnTo>
                    <a:pt x="42" y="0"/>
                  </a:lnTo>
                  <a:lnTo>
                    <a:pt x="56" y="0"/>
                  </a:lnTo>
                  <a:lnTo>
                    <a:pt x="56" y="0"/>
                  </a:lnTo>
                  <a:lnTo>
                    <a:pt x="71" y="0"/>
                  </a:lnTo>
                  <a:lnTo>
                    <a:pt x="83" y="6"/>
                  </a:lnTo>
                  <a:lnTo>
                    <a:pt x="92" y="11"/>
                  </a:lnTo>
                  <a:lnTo>
                    <a:pt x="99" y="19"/>
                  </a:lnTo>
                  <a:lnTo>
                    <a:pt x="103" y="28"/>
                  </a:lnTo>
                  <a:lnTo>
                    <a:pt x="107" y="37"/>
                  </a:lnTo>
                  <a:lnTo>
                    <a:pt x="109" y="54"/>
                  </a:lnTo>
                  <a:lnTo>
                    <a:pt x="77" y="54"/>
                  </a:lnTo>
                  <a:lnTo>
                    <a:pt x="77" y="54"/>
                  </a:lnTo>
                  <a:lnTo>
                    <a:pt x="77" y="43"/>
                  </a:lnTo>
                  <a:lnTo>
                    <a:pt x="73" y="32"/>
                  </a:lnTo>
                  <a:lnTo>
                    <a:pt x="71" y="28"/>
                  </a:lnTo>
                  <a:lnTo>
                    <a:pt x="68" y="24"/>
                  </a:lnTo>
                  <a:lnTo>
                    <a:pt x="62" y="22"/>
                  </a:lnTo>
                  <a:lnTo>
                    <a:pt x="56" y="22"/>
                  </a:lnTo>
                  <a:lnTo>
                    <a:pt x="56" y="22"/>
                  </a:lnTo>
                  <a:lnTo>
                    <a:pt x="49" y="22"/>
                  </a:lnTo>
                  <a:lnTo>
                    <a:pt x="43" y="26"/>
                  </a:lnTo>
                  <a:lnTo>
                    <a:pt x="38" y="32"/>
                  </a:lnTo>
                  <a:lnTo>
                    <a:pt x="36" y="37"/>
                  </a:lnTo>
                  <a:lnTo>
                    <a:pt x="32" y="47"/>
                  </a:lnTo>
                  <a:lnTo>
                    <a:pt x="32" y="56"/>
                  </a:lnTo>
                  <a:lnTo>
                    <a:pt x="30" y="78"/>
                  </a:lnTo>
                  <a:lnTo>
                    <a:pt x="30" y="78"/>
                  </a:lnTo>
                  <a:lnTo>
                    <a:pt x="32" y="103"/>
                  </a:lnTo>
                  <a:lnTo>
                    <a:pt x="32" y="112"/>
                  </a:lnTo>
                  <a:lnTo>
                    <a:pt x="36" y="119"/>
                  </a:lnTo>
                  <a:lnTo>
                    <a:pt x="38" y="127"/>
                  </a:lnTo>
                  <a:lnTo>
                    <a:pt x="43" y="132"/>
                  </a:lnTo>
                  <a:lnTo>
                    <a:pt x="49" y="134"/>
                  </a:lnTo>
                  <a:lnTo>
                    <a:pt x="56" y="136"/>
                  </a:lnTo>
                  <a:lnTo>
                    <a:pt x="56" y="136"/>
                  </a:lnTo>
                  <a:lnTo>
                    <a:pt x="62" y="136"/>
                  </a:lnTo>
                  <a:lnTo>
                    <a:pt x="68" y="134"/>
                  </a:lnTo>
                  <a:lnTo>
                    <a:pt x="71" y="131"/>
                  </a:lnTo>
                  <a:lnTo>
                    <a:pt x="73" y="127"/>
                  </a:lnTo>
                  <a:lnTo>
                    <a:pt x="79" y="116"/>
                  </a:lnTo>
                  <a:lnTo>
                    <a:pt x="79" y="99"/>
                  </a:lnTo>
                  <a:lnTo>
                    <a:pt x="109" y="9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106" name="Google Shape;106;p5"/>
            <p:cNvSpPr/>
            <p:nvPr/>
          </p:nvSpPr>
          <p:spPr>
            <a:xfrm>
              <a:off x="7488238" y="1325563"/>
              <a:ext cx="169863" cy="320675"/>
            </a:xfrm>
            <a:custGeom>
              <a:avLst/>
              <a:gdLst/>
              <a:ahLst/>
              <a:cxnLst/>
              <a:rect l="l" t="t" r="r" b="b"/>
              <a:pathLst>
                <a:path w="107" h="202" extrusionOk="0">
                  <a:moveTo>
                    <a:pt x="0" y="0"/>
                  </a:moveTo>
                  <a:lnTo>
                    <a:pt x="30" y="0"/>
                  </a:lnTo>
                  <a:lnTo>
                    <a:pt x="30" y="67"/>
                  </a:lnTo>
                  <a:lnTo>
                    <a:pt x="32" y="67"/>
                  </a:lnTo>
                  <a:lnTo>
                    <a:pt x="32" y="67"/>
                  </a:lnTo>
                  <a:lnTo>
                    <a:pt x="39" y="58"/>
                  </a:lnTo>
                  <a:lnTo>
                    <a:pt x="47" y="53"/>
                  </a:lnTo>
                  <a:lnTo>
                    <a:pt x="58" y="47"/>
                  </a:lnTo>
                  <a:lnTo>
                    <a:pt x="69" y="47"/>
                  </a:lnTo>
                  <a:lnTo>
                    <a:pt x="69" y="47"/>
                  </a:lnTo>
                  <a:lnTo>
                    <a:pt x="77" y="47"/>
                  </a:lnTo>
                  <a:lnTo>
                    <a:pt x="84" y="49"/>
                  </a:lnTo>
                  <a:lnTo>
                    <a:pt x="92" y="51"/>
                  </a:lnTo>
                  <a:lnTo>
                    <a:pt x="95" y="54"/>
                  </a:lnTo>
                  <a:lnTo>
                    <a:pt x="101" y="60"/>
                  </a:lnTo>
                  <a:lnTo>
                    <a:pt x="103" y="67"/>
                  </a:lnTo>
                  <a:lnTo>
                    <a:pt x="107" y="77"/>
                  </a:lnTo>
                  <a:lnTo>
                    <a:pt x="107" y="88"/>
                  </a:lnTo>
                  <a:lnTo>
                    <a:pt x="107" y="202"/>
                  </a:lnTo>
                  <a:lnTo>
                    <a:pt x="77" y="202"/>
                  </a:lnTo>
                  <a:lnTo>
                    <a:pt x="77" y="97"/>
                  </a:lnTo>
                  <a:lnTo>
                    <a:pt x="77" y="97"/>
                  </a:lnTo>
                  <a:lnTo>
                    <a:pt x="75" y="86"/>
                  </a:lnTo>
                  <a:lnTo>
                    <a:pt x="71" y="77"/>
                  </a:lnTo>
                  <a:lnTo>
                    <a:pt x="67" y="73"/>
                  </a:lnTo>
                  <a:lnTo>
                    <a:pt x="64" y="71"/>
                  </a:lnTo>
                  <a:lnTo>
                    <a:pt x="54" y="71"/>
                  </a:lnTo>
                  <a:lnTo>
                    <a:pt x="54" y="71"/>
                  </a:lnTo>
                  <a:lnTo>
                    <a:pt x="45" y="73"/>
                  </a:lnTo>
                  <a:lnTo>
                    <a:pt x="38" y="79"/>
                  </a:lnTo>
                  <a:lnTo>
                    <a:pt x="36" y="82"/>
                  </a:lnTo>
                  <a:lnTo>
                    <a:pt x="32" y="88"/>
                  </a:lnTo>
                  <a:lnTo>
                    <a:pt x="32" y="94"/>
                  </a:lnTo>
                  <a:lnTo>
                    <a:pt x="30" y="99"/>
                  </a:lnTo>
                  <a:lnTo>
                    <a:pt x="30" y="202"/>
                  </a:lnTo>
                  <a:lnTo>
                    <a:pt x="0" y="202"/>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107" name="Google Shape;107;p5"/>
            <p:cNvSpPr/>
            <p:nvPr/>
          </p:nvSpPr>
          <p:spPr>
            <a:xfrm>
              <a:off x="7693025" y="1400175"/>
              <a:ext cx="188913" cy="252413"/>
            </a:xfrm>
            <a:custGeom>
              <a:avLst/>
              <a:gdLst/>
              <a:ahLst/>
              <a:cxnLst/>
              <a:rect l="l" t="t" r="r" b="b"/>
              <a:pathLst>
                <a:path w="119" h="159" extrusionOk="0">
                  <a:moveTo>
                    <a:pt x="106" y="123"/>
                  </a:moveTo>
                  <a:lnTo>
                    <a:pt x="106" y="123"/>
                  </a:lnTo>
                  <a:lnTo>
                    <a:pt x="106" y="127"/>
                  </a:lnTo>
                  <a:lnTo>
                    <a:pt x="108" y="131"/>
                  </a:lnTo>
                  <a:lnTo>
                    <a:pt x="110" y="132"/>
                  </a:lnTo>
                  <a:lnTo>
                    <a:pt x="114" y="134"/>
                  </a:lnTo>
                  <a:lnTo>
                    <a:pt x="114" y="134"/>
                  </a:lnTo>
                  <a:lnTo>
                    <a:pt x="119" y="132"/>
                  </a:lnTo>
                  <a:lnTo>
                    <a:pt x="119" y="153"/>
                  </a:lnTo>
                  <a:lnTo>
                    <a:pt x="119" y="153"/>
                  </a:lnTo>
                  <a:lnTo>
                    <a:pt x="112" y="155"/>
                  </a:lnTo>
                  <a:lnTo>
                    <a:pt x="104" y="157"/>
                  </a:lnTo>
                  <a:lnTo>
                    <a:pt x="104" y="157"/>
                  </a:lnTo>
                  <a:lnTo>
                    <a:pt x="95" y="155"/>
                  </a:lnTo>
                  <a:lnTo>
                    <a:pt x="86" y="151"/>
                  </a:lnTo>
                  <a:lnTo>
                    <a:pt x="80" y="146"/>
                  </a:lnTo>
                  <a:lnTo>
                    <a:pt x="78" y="136"/>
                  </a:lnTo>
                  <a:lnTo>
                    <a:pt x="78" y="136"/>
                  </a:lnTo>
                  <a:lnTo>
                    <a:pt x="78" y="136"/>
                  </a:lnTo>
                  <a:lnTo>
                    <a:pt x="71" y="146"/>
                  </a:lnTo>
                  <a:lnTo>
                    <a:pt x="63" y="153"/>
                  </a:lnTo>
                  <a:lnTo>
                    <a:pt x="52" y="157"/>
                  </a:lnTo>
                  <a:lnTo>
                    <a:pt x="41" y="159"/>
                  </a:lnTo>
                  <a:lnTo>
                    <a:pt x="41" y="159"/>
                  </a:lnTo>
                  <a:lnTo>
                    <a:pt x="32" y="159"/>
                  </a:lnTo>
                  <a:lnTo>
                    <a:pt x="24" y="157"/>
                  </a:lnTo>
                  <a:lnTo>
                    <a:pt x="17" y="153"/>
                  </a:lnTo>
                  <a:lnTo>
                    <a:pt x="11" y="147"/>
                  </a:lnTo>
                  <a:lnTo>
                    <a:pt x="7" y="142"/>
                  </a:lnTo>
                  <a:lnTo>
                    <a:pt x="4" y="134"/>
                  </a:lnTo>
                  <a:lnTo>
                    <a:pt x="2" y="127"/>
                  </a:lnTo>
                  <a:lnTo>
                    <a:pt x="0" y="116"/>
                  </a:lnTo>
                  <a:lnTo>
                    <a:pt x="0" y="116"/>
                  </a:lnTo>
                  <a:lnTo>
                    <a:pt x="2" y="104"/>
                  </a:lnTo>
                  <a:lnTo>
                    <a:pt x="4" y="95"/>
                  </a:lnTo>
                  <a:lnTo>
                    <a:pt x="6" y="88"/>
                  </a:lnTo>
                  <a:lnTo>
                    <a:pt x="11" y="82"/>
                  </a:lnTo>
                  <a:lnTo>
                    <a:pt x="15" y="78"/>
                  </a:lnTo>
                  <a:lnTo>
                    <a:pt x="22" y="75"/>
                  </a:lnTo>
                  <a:lnTo>
                    <a:pt x="35" y="69"/>
                  </a:lnTo>
                  <a:lnTo>
                    <a:pt x="60" y="62"/>
                  </a:lnTo>
                  <a:lnTo>
                    <a:pt x="60" y="62"/>
                  </a:lnTo>
                  <a:lnTo>
                    <a:pt x="67" y="60"/>
                  </a:lnTo>
                  <a:lnTo>
                    <a:pt x="73" y="56"/>
                  </a:lnTo>
                  <a:lnTo>
                    <a:pt x="76" y="50"/>
                  </a:lnTo>
                  <a:lnTo>
                    <a:pt x="76" y="43"/>
                  </a:lnTo>
                  <a:lnTo>
                    <a:pt x="76" y="43"/>
                  </a:lnTo>
                  <a:lnTo>
                    <a:pt x="76" y="34"/>
                  </a:lnTo>
                  <a:lnTo>
                    <a:pt x="73" y="26"/>
                  </a:lnTo>
                  <a:lnTo>
                    <a:pt x="67" y="22"/>
                  </a:lnTo>
                  <a:lnTo>
                    <a:pt x="56" y="20"/>
                  </a:lnTo>
                  <a:lnTo>
                    <a:pt x="56" y="20"/>
                  </a:lnTo>
                  <a:lnTo>
                    <a:pt x="50" y="20"/>
                  </a:lnTo>
                  <a:lnTo>
                    <a:pt x="45" y="22"/>
                  </a:lnTo>
                  <a:lnTo>
                    <a:pt x="41" y="26"/>
                  </a:lnTo>
                  <a:lnTo>
                    <a:pt x="37" y="30"/>
                  </a:lnTo>
                  <a:lnTo>
                    <a:pt x="34" y="39"/>
                  </a:lnTo>
                  <a:lnTo>
                    <a:pt x="34" y="48"/>
                  </a:lnTo>
                  <a:lnTo>
                    <a:pt x="6" y="48"/>
                  </a:lnTo>
                  <a:lnTo>
                    <a:pt x="6" y="48"/>
                  </a:lnTo>
                  <a:lnTo>
                    <a:pt x="6" y="37"/>
                  </a:lnTo>
                  <a:lnTo>
                    <a:pt x="7" y="28"/>
                  </a:lnTo>
                  <a:lnTo>
                    <a:pt x="11" y="19"/>
                  </a:lnTo>
                  <a:lnTo>
                    <a:pt x="17" y="13"/>
                  </a:lnTo>
                  <a:lnTo>
                    <a:pt x="24" y="7"/>
                  </a:lnTo>
                  <a:lnTo>
                    <a:pt x="34" y="2"/>
                  </a:lnTo>
                  <a:lnTo>
                    <a:pt x="45" y="0"/>
                  </a:lnTo>
                  <a:lnTo>
                    <a:pt x="58" y="0"/>
                  </a:lnTo>
                  <a:lnTo>
                    <a:pt x="58" y="0"/>
                  </a:lnTo>
                  <a:lnTo>
                    <a:pt x="67" y="0"/>
                  </a:lnTo>
                  <a:lnTo>
                    <a:pt x="76" y="2"/>
                  </a:lnTo>
                  <a:lnTo>
                    <a:pt x="86" y="4"/>
                  </a:lnTo>
                  <a:lnTo>
                    <a:pt x="91" y="7"/>
                  </a:lnTo>
                  <a:lnTo>
                    <a:pt x="97" y="13"/>
                  </a:lnTo>
                  <a:lnTo>
                    <a:pt x="103" y="19"/>
                  </a:lnTo>
                  <a:lnTo>
                    <a:pt x="104" y="28"/>
                  </a:lnTo>
                  <a:lnTo>
                    <a:pt x="106" y="37"/>
                  </a:lnTo>
                  <a:lnTo>
                    <a:pt x="106" y="123"/>
                  </a:lnTo>
                  <a:close/>
                  <a:moveTo>
                    <a:pt x="76" y="75"/>
                  </a:moveTo>
                  <a:lnTo>
                    <a:pt x="76" y="75"/>
                  </a:lnTo>
                  <a:lnTo>
                    <a:pt x="71" y="78"/>
                  </a:lnTo>
                  <a:lnTo>
                    <a:pt x="61" y="82"/>
                  </a:lnTo>
                  <a:lnTo>
                    <a:pt x="43" y="90"/>
                  </a:lnTo>
                  <a:lnTo>
                    <a:pt x="43" y="90"/>
                  </a:lnTo>
                  <a:lnTo>
                    <a:pt x="37" y="93"/>
                  </a:lnTo>
                  <a:lnTo>
                    <a:pt x="34" y="99"/>
                  </a:lnTo>
                  <a:lnTo>
                    <a:pt x="32" y="104"/>
                  </a:lnTo>
                  <a:lnTo>
                    <a:pt x="32" y="114"/>
                  </a:lnTo>
                  <a:lnTo>
                    <a:pt x="32" y="114"/>
                  </a:lnTo>
                  <a:lnTo>
                    <a:pt x="32" y="123"/>
                  </a:lnTo>
                  <a:lnTo>
                    <a:pt x="35" y="129"/>
                  </a:lnTo>
                  <a:lnTo>
                    <a:pt x="41" y="134"/>
                  </a:lnTo>
                  <a:lnTo>
                    <a:pt x="50" y="136"/>
                  </a:lnTo>
                  <a:lnTo>
                    <a:pt x="50" y="136"/>
                  </a:lnTo>
                  <a:lnTo>
                    <a:pt x="56" y="136"/>
                  </a:lnTo>
                  <a:lnTo>
                    <a:pt x="61" y="134"/>
                  </a:lnTo>
                  <a:lnTo>
                    <a:pt x="67" y="131"/>
                  </a:lnTo>
                  <a:lnTo>
                    <a:pt x="71" y="127"/>
                  </a:lnTo>
                  <a:lnTo>
                    <a:pt x="73" y="121"/>
                  </a:lnTo>
                  <a:lnTo>
                    <a:pt x="76" y="116"/>
                  </a:lnTo>
                  <a:lnTo>
                    <a:pt x="76" y="101"/>
                  </a:lnTo>
                  <a:lnTo>
                    <a:pt x="76" y="7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108" name="Google Shape;108;p5"/>
            <p:cNvSpPr/>
            <p:nvPr/>
          </p:nvSpPr>
          <p:spPr>
            <a:xfrm>
              <a:off x="7908925" y="1400175"/>
              <a:ext cx="168275" cy="246063"/>
            </a:xfrm>
            <a:custGeom>
              <a:avLst/>
              <a:gdLst/>
              <a:ahLst/>
              <a:cxnLst/>
              <a:rect l="l" t="t" r="r" b="b"/>
              <a:pathLst>
                <a:path w="106" h="155" extrusionOk="0">
                  <a:moveTo>
                    <a:pt x="0" y="4"/>
                  </a:moveTo>
                  <a:lnTo>
                    <a:pt x="30" y="4"/>
                  </a:lnTo>
                  <a:lnTo>
                    <a:pt x="30" y="20"/>
                  </a:lnTo>
                  <a:lnTo>
                    <a:pt x="30" y="20"/>
                  </a:lnTo>
                  <a:lnTo>
                    <a:pt x="30" y="20"/>
                  </a:lnTo>
                  <a:lnTo>
                    <a:pt x="37" y="11"/>
                  </a:lnTo>
                  <a:lnTo>
                    <a:pt x="47" y="6"/>
                  </a:lnTo>
                  <a:lnTo>
                    <a:pt x="58" y="0"/>
                  </a:lnTo>
                  <a:lnTo>
                    <a:pt x="69" y="0"/>
                  </a:lnTo>
                  <a:lnTo>
                    <a:pt x="69" y="0"/>
                  </a:lnTo>
                  <a:lnTo>
                    <a:pt x="78" y="0"/>
                  </a:lnTo>
                  <a:lnTo>
                    <a:pt x="86" y="2"/>
                  </a:lnTo>
                  <a:lnTo>
                    <a:pt x="92" y="4"/>
                  </a:lnTo>
                  <a:lnTo>
                    <a:pt x="97" y="7"/>
                  </a:lnTo>
                  <a:lnTo>
                    <a:pt x="101" y="13"/>
                  </a:lnTo>
                  <a:lnTo>
                    <a:pt x="105" y="20"/>
                  </a:lnTo>
                  <a:lnTo>
                    <a:pt x="106" y="30"/>
                  </a:lnTo>
                  <a:lnTo>
                    <a:pt x="106" y="41"/>
                  </a:lnTo>
                  <a:lnTo>
                    <a:pt x="106" y="155"/>
                  </a:lnTo>
                  <a:lnTo>
                    <a:pt x="77" y="155"/>
                  </a:lnTo>
                  <a:lnTo>
                    <a:pt x="77" y="50"/>
                  </a:lnTo>
                  <a:lnTo>
                    <a:pt x="77" y="50"/>
                  </a:lnTo>
                  <a:lnTo>
                    <a:pt x="75" y="39"/>
                  </a:lnTo>
                  <a:lnTo>
                    <a:pt x="71" y="30"/>
                  </a:lnTo>
                  <a:lnTo>
                    <a:pt x="69" y="26"/>
                  </a:lnTo>
                  <a:lnTo>
                    <a:pt x="65" y="24"/>
                  </a:lnTo>
                  <a:lnTo>
                    <a:pt x="56" y="24"/>
                  </a:lnTo>
                  <a:lnTo>
                    <a:pt x="56" y="24"/>
                  </a:lnTo>
                  <a:lnTo>
                    <a:pt x="47" y="26"/>
                  </a:lnTo>
                  <a:lnTo>
                    <a:pt x="39" y="32"/>
                  </a:lnTo>
                  <a:lnTo>
                    <a:pt x="36" y="35"/>
                  </a:lnTo>
                  <a:lnTo>
                    <a:pt x="34" y="41"/>
                  </a:lnTo>
                  <a:lnTo>
                    <a:pt x="32" y="47"/>
                  </a:lnTo>
                  <a:lnTo>
                    <a:pt x="32" y="52"/>
                  </a:lnTo>
                  <a:lnTo>
                    <a:pt x="32" y="155"/>
                  </a:lnTo>
                  <a:lnTo>
                    <a:pt x="0" y="155"/>
                  </a:lnTo>
                  <a:lnTo>
                    <a:pt x="0" y="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109" name="Google Shape;109;p5"/>
            <p:cNvSpPr/>
            <p:nvPr/>
          </p:nvSpPr>
          <p:spPr>
            <a:xfrm>
              <a:off x="8121650" y="1400175"/>
              <a:ext cx="176213" cy="328613"/>
            </a:xfrm>
            <a:custGeom>
              <a:avLst/>
              <a:gdLst/>
              <a:ahLst/>
              <a:cxnLst/>
              <a:rect l="l" t="t" r="r" b="b"/>
              <a:pathLst>
                <a:path w="111" h="207" extrusionOk="0">
                  <a:moveTo>
                    <a:pt x="32" y="168"/>
                  </a:moveTo>
                  <a:lnTo>
                    <a:pt x="32" y="168"/>
                  </a:lnTo>
                  <a:lnTo>
                    <a:pt x="34" y="174"/>
                  </a:lnTo>
                  <a:lnTo>
                    <a:pt x="40" y="181"/>
                  </a:lnTo>
                  <a:lnTo>
                    <a:pt x="45" y="185"/>
                  </a:lnTo>
                  <a:lnTo>
                    <a:pt x="55" y="187"/>
                  </a:lnTo>
                  <a:lnTo>
                    <a:pt x="55" y="187"/>
                  </a:lnTo>
                  <a:lnTo>
                    <a:pt x="66" y="183"/>
                  </a:lnTo>
                  <a:lnTo>
                    <a:pt x="73" y="177"/>
                  </a:lnTo>
                  <a:lnTo>
                    <a:pt x="79" y="170"/>
                  </a:lnTo>
                  <a:lnTo>
                    <a:pt x="81" y="157"/>
                  </a:lnTo>
                  <a:lnTo>
                    <a:pt x="81" y="132"/>
                  </a:lnTo>
                  <a:lnTo>
                    <a:pt x="81" y="132"/>
                  </a:lnTo>
                  <a:lnTo>
                    <a:pt x="81" y="132"/>
                  </a:lnTo>
                  <a:lnTo>
                    <a:pt x="75" y="142"/>
                  </a:lnTo>
                  <a:lnTo>
                    <a:pt x="66" y="147"/>
                  </a:lnTo>
                  <a:lnTo>
                    <a:pt x="56" y="153"/>
                  </a:lnTo>
                  <a:lnTo>
                    <a:pt x="45" y="153"/>
                  </a:lnTo>
                  <a:lnTo>
                    <a:pt x="45" y="153"/>
                  </a:lnTo>
                  <a:lnTo>
                    <a:pt x="34" y="151"/>
                  </a:lnTo>
                  <a:lnTo>
                    <a:pt x="23" y="147"/>
                  </a:lnTo>
                  <a:lnTo>
                    <a:pt x="15" y="140"/>
                  </a:lnTo>
                  <a:lnTo>
                    <a:pt x="10" y="131"/>
                  </a:lnTo>
                  <a:lnTo>
                    <a:pt x="6" y="119"/>
                  </a:lnTo>
                  <a:lnTo>
                    <a:pt x="2" y="106"/>
                  </a:lnTo>
                  <a:lnTo>
                    <a:pt x="0" y="93"/>
                  </a:lnTo>
                  <a:lnTo>
                    <a:pt x="0" y="76"/>
                  </a:lnTo>
                  <a:lnTo>
                    <a:pt x="0" y="76"/>
                  </a:lnTo>
                  <a:lnTo>
                    <a:pt x="2" y="50"/>
                  </a:lnTo>
                  <a:lnTo>
                    <a:pt x="4" y="37"/>
                  </a:lnTo>
                  <a:lnTo>
                    <a:pt x="8" y="26"/>
                  </a:lnTo>
                  <a:lnTo>
                    <a:pt x="14" y="15"/>
                  </a:lnTo>
                  <a:lnTo>
                    <a:pt x="23" y="7"/>
                  </a:lnTo>
                  <a:lnTo>
                    <a:pt x="34" y="2"/>
                  </a:lnTo>
                  <a:lnTo>
                    <a:pt x="49" y="0"/>
                  </a:lnTo>
                  <a:lnTo>
                    <a:pt x="49" y="0"/>
                  </a:lnTo>
                  <a:lnTo>
                    <a:pt x="60" y="2"/>
                  </a:lnTo>
                  <a:lnTo>
                    <a:pt x="71" y="6"/>
                  </a:lnTo>
                  <a:lnTo>
                    <a:pt x="77" y="13"/>
                  </a:lnTo>
                  <a:lnTo>
                    <a:pt x="83" y="22"/>
                  </a:lnTo>
                  <a:lnTo>
                    <a:pt x="83" y="22"/>
                  </a:lnTo>
                  <a:lnTo>
                    <a:pt x="83" y="4"/>
                  </a:lnTo>
                  <a:lnTo>
                    <a:pt x="111" y="4"/>
                  </a:lnTo>
                  <a:lnTo>
                    <a:pt x="111" y="147"/>
                  </a:lnTo>
                  <a:lnTo>
                    <a:pt x="111" y="147"/>
                  </a:lnTo>
                  <a:lnTo>
                    <a:pt x="111" y="160"/>
                  </a:lnTo>
                  <a:lnTo>
                    <a:pt x="109" y="172"/>
                  </a:lnTo>
                  <a:lnTo>
                    <a:pt x="103" y="183"/>
                  </a:lnTo>
                  <a:lnTo>
                    <a:pt x="97" y="190"/>
                  </a:lnTo>
                  <a:lnTo>
                    <a:pt x="90" y="198"/>
                  </a:lnTo>
                  <a:lnTo>
                    <a:pt x="81" y="203"/>
                  </a:lnTo>
                  <a:lnTo>
                    <a:pt x="68" y="205"/>
                  </a:lnTo>
                  <a:lnTo>
                    <a:pt x="55" y="207"/>
                  </a:lnTo>
                  <a:lnTo>
                    <a:pt x="55" y="207"/>
                  </a:lnTo>
                  <a:lnTo>
                    <a:pt x="40" y="205"/>
                  </a:lnTo>
                  <a:lnTo>
                    <a:pt x="27" y="202"/>
                  </a:lnTo>
                  <a:lnTo>
                    <a:pt x="19" y="198"/>
                  </a:lnTo>
                  <a:lnTo>
                    <a:pt x="12" y="192"/>
                  </a:lnTo>
                  <a:lnTo>
                    <a:pt x="8" y="185"/>
                  </a:lnTo>
                  <a:lnTo>
                    <a:pt x="6" y="179"/>
                  </a:lnTo>
                  <a:lnTo>
                    <a:pt x="4" y="168"/>
                  </a:lnTo>
                  <a:lnTo>
                    <a:pt x="32" y="168"/>
                  </a:lnTo>
                  <a:close/>
                  <a:moveTo>
                    <a:pt x="55" y="129"/>
                  </a:moveTo>
                  <a:lnTo>
                    <a:pt x="55" y="129"/>
                  </a:lnTo>
                  <a:lnTo>
                    <a:pt x="62" y="129"/>
                  </a:lnTo>
                  <a:lnTo>
                    <a:pt x="68" y="125"/>
                  </a:lnTo>
                  <a:lnTo>
                    <a:pt x="73" y="119"/>
                  </a:lnTo>
                  <a:lnTo>
                    <a:pt x="77" y="112"/>
                  </a:lnTo>
                  <a:lnTo>
                    <a:pt x="79" y="93"/>
                  </a:lnTo>
                  <a:lnTo>
                    <a:pt x="81" y="76"/>
                  </a:lnTo>
                  <a:lnTo>
                    <a:pt x="81" y="76"/>
                  </a:lnTo>
                  <a:lnTo>
                    <a:pt x="79" y="58"/>
                  </a:lnTo>
                  <a:lnTo>
                    <a:pt x="77" y="41"/>
                  </a:lnTo>
                  <a:lnTo>
                    <a:pt x="73" y="34"/>
                  </a:lnTo>
                  <a:lnTo>
                    <a:pt x="69" y="28"/>
                  </a:lnTo>
                  <a:lnTo>
                    <a:pt x="64" y="24"/>
                  </a:lnTo>
                  <a:lnTo>
                    <a:pt x="56" y="24"/>
                  </a:lnTo>
                  <a:lnTo>
                    <a:pt x="56" y="24"/>
                  </a:lnTo>
                  <a:lnTo>
                    <a:pt x="49" y="24"/>
                  </a:lnTo>
                  <a:lnTo>
                    <a:pt x="43" y="28"/>
                  </a:lnTo>
                  <a:lnTo>
                    <a:pt x="38" y="32"/>
                  </a:lnTo>
                  <a:lnTo>
                    <a:pt x="36" y="39"/>
                  </a:lnTo>
                  <a:lnTo>
                    <a:pt x="32" y="47"/>
                  </a:lnTo>
                  <a:lnTo>
                    <a:pt x="32" y="54"/>
                  </a:lnTo>
                  <a:lnTo>
                    <a:pt x="30" y="75"/>
                  </a:lnTo>
                  <a:lnTo>
                    <a:pt x="30" y="75"/>
                  </a:lnTo>
                  <a:lnTo>
                    <a:pt x="30" y="93"/>
                  </a:lnTo>
                  <a:lnTo>
                    <a:pt x="34" y="112"/>
                  </a:lnTo>
                  <a:lnTo>
                    <a:pt x="38" y="119"/>
                  </a:lnTo>
                  <a:lnTo>
                    <a:pt x="42" y="125"/>
                  </a:lnTo>
                  <a:lnTo>
                    <a:pt x="47" y="129"/>
                  </a:lnTo>
                  <a:lnTo>
                    <a:pt x="55" y="129"/>
                  </a:lnTo>
                  <a:lnTo>
                    <a:pt x="55" y="12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110" name="Google Shape;110;p5"/>
            <p:cNvSpPr/>
            <p:nvPr/>
          </p:nvSpPr>
          <p:spPr>
            <a:xfrm>
              <a:off x="8332788" y="1400175"/>
              <a:ext cx="174625" cy="252413"/>
            </a:xfrm>
            <a:custGeom>
              <a:avLst/>
              <a:gdLst/>
              <a:ahLst/>
              <a:cxnLst/>
              <a:rect l="l" t="t" r="r" b="b"/>
              <a:pathLst>
                <a:path w="110" h="159" extrusionOk="0">
                  <a:moveTo>
                    <a:pt x="32" y="82"/>
                  </a:moveTo>
                  <a:lnTo>
                    <a:pt x="32" y="91"/>
                  </a:lnTo>
                  <a:lnTo>
                    <a:pt x="32" y="91"/>
                  </a:lnTo>
                  <a:lnTo>
                    <a:pt x="32" y="108"/>
                  </a:lnTo>
                  <a:lnTo>
                    <a:pt x="35" y="123"/>
                  </a:lnTo>
                  <a:lnTo>
                    <a:pt x="39" y="129"/>
                  </a:lnTo>
                  <a:lnTo>
                    <a:pt x="43" y="134"/>
                  </a:lnTo>
                  <a:lnTo>
                    <a:pt x="48" y="136"/>
                  </a:lnTo>
                  <a:lnTo>
                    <a:pt x="56" y="138"/>
                  </a:lnTo>
                  <a:lnTo>
                    <a:pt x="56" y="138"/>
                  </a:lnTo>
                  <a:lnTo>
                    <a:pt x="63" y="136"/>
                  </a:lnTo>
                  <a:lnTo>
                    <a:pt x="69" y="134"/>
                  </a:lnTo>
                  <a:lnTo>
                    <a:pt x="75" y="129"/>
                  </a:lnTo>
                  <a:lnTo>
                    <a:pt x="76" y="125"/>
                  </a:lnTo>
                  <a:lnTo>
                    <a:pt x="80" y="114"/>
                  </a:lnTo>
                  <a:lnTo>
                    <a:pt x="80" y="104"/>
                  </a:lnTo>
                  <a:lnTo>
                    <a:pt x="110" y="104"/>
                  </a:lnTo>
                  <a:lnTo>
                    <a:pt x="110" y="104"/>
                  </a:lnTo>
                  <a:lnTo>
                    <a:pt x="108" y="116"/>
                  </a:lnTo>
                  <a:lnTo>
                    <a:pt x="106" y="127"/>
                  </a:lnTo>
                  <a:lnTo>
                    <a:pt x="101" y="136"/>
                  </a:lnTo>
                  <a:lnTo>
                    <a:pt x="95" y="144"/>
                  </a:lnTo>
                  <a:lnTo>
                    <a:pt x="88" y="151"/>
                  </a:lnTo>
                  <a:lnTo>
                    <a:pt x="78" y="155"/>
                  </a:lnTo>
                  <a:lnTo>
                    <a:pt x="67" y="159"/>
                  </a:lnTo>
                  <a:lnTo>
                    <a:pt x="56" y="159"/>
                  </a:lnTo>
                  <a:lnTo>
                    <a:pt x="56" y="159"/>
                  </a:lnTo>
                  <a:lnTo>
                    <a:pt x="47" y="159"/>
                  </a:lnTo>
                  <a:lnTo>
                    <a:pt x="37" y="157"/>
                  </a:lnTo>
                  <a:lnTo>
                    <a:pt x="28" y="153"/>
                  </a:lnTo>
                  <a:lnTo>
                    <a:pt x="19" y="146"/>
                  </a:lnTo>
                  <a:lnTo>
                    <a:pt x="11" y="136"/>
                  </a:lnTo>
                  <a:lnTo>
                    <a:pt x="6" y="123"/>
                  </a:lnTo>
                  <a:lnTo>
                    <a:pt x="2" y="104"/>
                  </a:lnTo>
                  <a:lnTo>
                    <a:pt x="0" y="82"/>
                  </a:lnTo>
                  <a:lnTo>
                    <a:pt x="0" y="82"/>
                  </a:lnTo>
                  <a:lnTo>
                    <a:pt x="2" y="67"/>
                  </a:lnTo>
                  <a:lnTo>
                    <a:pt x="4" y="52"/>
                  </a:lnTo>
                  <a:lnTo>
                    <a:pt x="6" y="37"/>
                  </a:lnTo>
                  <a:lnTo>
                    <a:pt x="11" y="26"/>
                  </a:lnTo>
                  <a:lnTo>
                    <a:pt x="19" y="15"/>
                  </a:lnTo>
                  <a:lnTo>
                    <a:pt x="28" y="7"/>
                  </a:lnTo>
                  <a:lnTo>
                    <a:pt x="41" y="2"/>
                  </a:lnTo>
                  <a:lnTo>
                    <a:pt x="56" y="0"/>
                  </a:lnTo>
                  <a:lnTo>
                    <a:pt x="56" y="0"/>
                  </a:lnTo>
                  <a:lnTo>
                    <a:pt x="71" y="0"/>
                  </a:lnTo>
                  <a:lnTo>
                    <a:pt x="84" y="4"/>
                  </a:lnTo>
                  <a:lnTo>
                    <a:pt x="93" y="9"/>
                  </a:lnTo>
                  <a:lnTo>
                    <a:pt x="99" y="17"/>
                  </a:lnTo>
                  <a:lnTo>
                    <a:pt x="104" y="26"/>
                  </a:lnTo>
                  <a:lnTo>
                    <a:pt x="108" y="39"/>
                  </a:lnTo>
                  <a:lnTo>
                    <a:pt x="110" y="52"/>
                  </a:lnTo>
                  <a:lnTo>
                    <a:pt x="110" y="67"/>
                  </a:lnTo>
                  <a:lnTo>
                    <a:pt x="110" y="82"/>
                  </a:lnTo>
                  <a:lnTo>
                    <a:pt x="32" y="82"/>
                  </a:lnTo>
                  <a:close/>
                  <a:moveTo>
                    <a:pt x="80" y="62"/>
                  </a:moveTo>
                  <a:lnTo>
                    <a:pt x="80" y="54"/>
                  </a:lnTo>
                  <a:lnTo>
                    <a:pt x="80" y="54"/>
                  </a:lnTo>
                  <a:lnTo>
                    <a:pt x="78" y="41"/>
                  </a:lnTo>
                  <a:lnTo>
                    <a:pt x="75" y="30"/>
                  </a:lnTo>
                  <a:lnTo>
                    <a:pt x="71" y="26"/>
                  </a:lnTo>
                  <a:lnTo>
                    <a:pt x="67" y="22"/>
                  </a:lnTo>
                  <a:lnTo>
                    <a:pt x="63" y="20"/>
                  </a:lnTo>
                  <a:lnTo>
                    <a:pt x="56" y="20"/>
                  </a:lnTo>
                  <a:lnTo>
                    <a:pt x="56" y="20"/>
                  </a:lnTo>
                  <a:lnTo>
                    <a:pt x="50" y="20"/>
                  </a:lnTo>
                  <a:lnTo>
                    <a:pt x="45" y="24"/>
                  </a:lnTo>
                  <a:lnTo>
                    <a:pt x="39" y="28"/>
                  </a:lnTo>
                  <a:lnTo>
                    <a:pt x="37" y="32"/>
                  </a:lnTo>
                  <a:lnTo>
                    <a:pt x="32" y="45"/>
                  </a:lnTo>
                  <a:lnTo>
                    <a:pt x="32" y="60"/>
                  </a:lnTo>
                  <a:lnTo>
                    <a:pt x="32" y="62"/>
                  </a:lnTo>
                  <a:lnTo>
                    <a:pt x="80" y="62"/>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111" name="Google Shape;111;p5"/>
            <p:cNvSpPr/>
            <p:nvPr/>
          </p:nvSpPr>
          <p:spPr>
            <a:xfrm>
              <a:off x="4811713" y="1079500"/>
              <a:ext cx="376238" cy="285750"/>
            </a:xfrm>
            <a:custGeom>
              <a:avLst/>
              <a:gdLst/>
              <a:ahLst/>
              <a:cxnLst/>
              <a:rect l="l" t="t" r="r" b="b"/>
              <a:pathLst>
                <a:path w="237" h="180" extrusionOk="0">
                  <a:moveTo>
                    <a:pt x="237" y="131"/>
                  </a:moveTo>
                  <a:lnTo>
                    <a:pt x="237" y="131"/>
                  </a:lnTo>
                  <a:lnTo>
                    <a:pt x="237" y="118"/>
                  </a:lnTo>
                  <a:lnTo>
                    <a:pt x="235" y="105"/>
                  </a:lnTo>
                  <a:lnTo>
                    <a:pt x="231" y="92"/>
                  </a:lnTo>
                  <a:lnTo>
                    <a:pt x="227" y="81"/>
                  </a:lnTo>
                  <a:lnTo>
                    <a:pt x="222" y="69"/>
                  </a:lnTo>
                  <a:lnTo>
                    <a:pt x="214" y="58"/>
                  </a:lnTo>
                  <a:lnTo>
                    <a:pt x="207" y="49"/>
                  </a:lnTo>
                  <a:lnTo>
                    <a:pt x="196" y="38"/>
                  </a:lnTo>
                  <a:lnTo>
                    <a:pt x="196" y="38"/>
                  </a:lnTo>
                  <a:lnTo>
                    <a:pt x="186" y="28"/>
                  </a:lnTo>
                  <a:lnTo>
                    <a:pt x="175" y="21"/>
                  </a:lnTo>
                  <a:lnTo>
                    <a:pt x="164" y="15"/>
                  </a:lnTo>
                  <a:lnTo>
                    <a:pt x="151" y="10"/>
                  </a:lnTo>
                  <a:lnTo>
                    <a:pt x="140" y="6"/>
                  </a:lnTo>
                  <a:lnTo>
                    <a:pt x="126" y="2"/>
                  </a:lnTo>
                  <a:lnTo>
                    <a:pt x="98" y="0"/>
                  </a:lnTo>
                  <a:lnTo>
                    <a:pt x="0" y="0"/>
                  </a:lnTo>
                  <a:lnTo>
                    <a:pt x="0" y="21"/>
                  </a:lnTo>
                  <a:lnTo>
                    <a:pt x="0" y="21"/>
                  </a:lnTo>
                  <a:lnTo>
                    <a:pt x="0" y="32"/>
                  </a:lnTo>
                  <a:lnTo>
                    <a:pt x="3" y="43"/>
                  </a:lnTo>
                  <a:lnTo>
                    <a:pt x="9" y="53"/>
                  </a:lnTo>
                  <a:lnTo>
                    <a:pt x="16" y="62"/>
                  </a:lnTo>
                  <a:lnTo>
                    <a:pt x="16" y="62"/>
                  </a:lnTo>
                  <a:lnTo>
                    <a:pt x="26" y="69"/>
                  </a:lnTo>
                  <a:lnTo>
                    <a:pt x="35" y="75"/>
                  </a:lnTo>
                  <a:lnTo>
                    <a:pt x="44" y="79"/>
                  </a:lnTo>
                  <a:lnTo>
                    <a:pt x="57" y="79"/>
                  </a:lnTo>
                  <a:lnTo>
                    <a:pt x="98" y="79"/>
                  </a:lnTo>
                  <a:lnTo>
                    <a:pt x="98" y="79"/>
                  </a:lnTo>
                  <a:lnTo>
                    <a:pt x="113" y="81"/>
                  </a:lnTo>
                  <a:lnTo>
                    <a:pt x="128" y="82"/>
                  </a:lnTo>
                  <a:lnTo>
                    <a:pt x="143" y="86"/>
                  </a:lnTo>
                  <a:lnTo>
                    <a:pt x="156" y="92"/>
                  </a:lnTo>
                  <a:lnTo>
                    <a:pt x="169" y="97"/>
                  </a:lnTo>
                  <a:lnTo>
                    <a:pt x="181" y="105"/>
                  </a:lnTo>
                  <a:lnTo>
                    <a:pt x="192" y="112"/>
                  </a:lnTo>
                  <a:lnTo>
                    <a:pt x="201" y="120"/>
                  </a:lnTo>
                  <a:lnTo>
                    <a:pt x="201" y="120"/>
                  </a:lnTo>
                  <a:lnTo>
                    <a:pt x="212" y="133"/>
                  </a:lnTo>
                  <a:lnTo>
                    <a:pt x="223" y="148"/>
                  </a:lnTo>
                  <a:lnTo>
                    <a:pt x="231" y="163"/>
                  </a:lnTo>
                  <a:lnTo>
                    <a:pt x="237" y="180"/>
                  </a:lnTo>
                  <a:lnTo>
                    <a:pt x="237" y="131"/>
                  </a:lnTo>
                  <a:close/>
                </a:path>
              </a:pathLst>
            </a:custGeom>
            <a:solidFill>
              <a:srgbClr val="002E6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112" name="Google Shape;112;p5"/>
            <p:cNvSpPr/>
            <p:nvPr/>
          </p:nvSpPr>
          <p:spPr>
            <a:xfrm>
              <a:off x="5210175" y="1397000"/>
              <a:ext cx="371475" cy="242888"/>
            </a:xfrm>
            <a:custGeom>
              <a:avLst/>
              <a:gdLst/>
              <a:ahLst/>
              <a:cxnLst/>
              <a:rect l="l" t="t" r="r" b="b"/>
              <a:pathLst>
                <a:path w="234" h="153" extrusionOk="0">
                  <a:moveTo>
                    <a:pt x="34" y="118"/>
                  </a:moveTo>
                  <a:lnTo>
                    <a:pt x="34" y="118"/>
                  </a:lnTo>
                  <a:lnTo>
                    <a:pt x="45" y="127"/>
                  </a:lnTo>
                  <a:lnTo>
                    <a:pt x="55" y="134"/>
                  </a:lnTo>
                  <a:lnTo>
                    <a:pt x="66" y="140"/>
                  </a:lnTo>
                  <a:lnTo>
                    <a:pt x="79" y="146"/>
                  </a:lnTo>
                  <a:lnTo>
                    <a:pt x="92" y="149"/>
                  </a:lnTo>
                  <a:lnTo>
                    <a:pt x="107" y="151"/>
                  </a:lnTo>
                  <a:lnTo>
                    <a:pt x="122" y="153"/>
                  </a:lnTo>
                  <a:lnTo>
                    <a:pt x="137" y="153"/>
                  </a:lnTo>
                  <a:lnTo>
                    <a:pt x="234" y="153"/>
                  </a:lnTo>
                  <a:lnTo>
                    <a:pt x="234" y="133"/>
                  </a:lnTo>
                  <a:lnTo>
                    <a:pt x="234" y="133"/>
                  </a:lnTo>
                  <a:lnTo>
                    <a:pt x="234" y="121"/>
                  </a:lnTo>
                  <a:lnTo>
                    <a:pt x="230" y="110"/>
                  </a:lnTo>
                  <a:lnTo>
                    <a:pt x="224" y="99"/>
                  </a:lnTo>
                  <a:lnTo>
                    <a:pt x="217" y="92"/>
                  </a:lnTo>
                  <a:lnTo>
                    <a:pt x="217" y="92"/>
                  </a:lnTo>
                  <a:lnTo>
                    <a:pt x="208" y="84"/>
                  </a:lnTo>
                  <a:lnTo>
                    <a:pt x="198" y="78"/>
                  </a:lnTo>
                  <a:lnTo>
                    <a:pt x="187" y="75"/>
                  </a:lnTo>
                  <a:lnTo>
                    <a:pt x="176" y="75"/>
                  </a:lnTo>
                  <a:lnTo>
                    <a:pt x="176" y="75"/>
                  </a:lnTo>
                  <a:lnTo>
                    <a:pt x="125" y="75"/>
                  </a:lnTo>
                  <a:lnTo>
                    <a:pt x="125" y="75"/>
                  </a:lnTo>
                  <a:lnTo>
                    <a:pt x="114" y="75"/>
                  </a:lnTo>
                  <a:lnTo>
                    <a:pt x="103" y="73"/>
                  </a:lnTo>
                  <a:lnTo>
                    <a:pt x="92" y="69"/>
                  </a:lnTo>
                  <a:lnTo>
                    <a:pt x="84" y="62"/>
                  </a:lnTo>
                  <a:lnTo>
                    <a:pt x="84" y="62"/>
                  </a:lnTo>
                  <a:lnTo>
                    <a:pt x="79" y="56"/>
                  </a:lnTo>
                  <a:lnTo>
                    <a:pt x="75" y="50"/>
                  </a:lnTo>
                  <a:lnTo>
                    <a:pt x="71" y="39"/>
                  </a:lnTo>
                  <a:lnTo>
                    <a:pt x="70" y="30"/>
                  </a:lnTo>
                  <a:lnTo>
                    <a:pt x="70" y="28"/>
                  </a:lnTo>
                  <a:lnTo>
                    <a:pt x="70" y="28"/>
                  </a:lnTo>
                  <a:lnTo>
                    <a:pt x="71" y="17"/>
                  </a:lnTo>
                  <a:lnTo>
                    <a:pt x="75" y="8"/>
                  </a:lnTo>
                  <a:lnTo>
                    <a:pt x="79" y="0"/>
                  </a:lnTo>
                  <a:lnTo>
                    <a:pt x="79" y="0"/>
                  </a:lnTo>
                  <a:lnTo>
                    <a:pt x="73" y="0"/>
                  </a:lnTo>
                  <a:lnTo>
                    <a:pt x="58" y="2"/>
                  </a:lnTo>
                  <a:lnTo>
                    <a:pt x="47" y="6"/>
                  </a:lnTo>
                  <a:lnTo>
                    <a:pt x="38" y="9"/>
                  </a:lnTo>
                  <a:lnTo>
                    <a:pt x="28" y="15"/>
                  </a:lnTo>
                  <a:lnTo>
                    <a:pt x="19" y="22"/>
                  </a:lnTo>
                  <a:lnTo>
                    <a:pt x="19" y="22"/>
                  </a:lnTo>
                  <a:lnTo>
                    <a:pt x="14" y="28"/>
                  </a:lnTo>
                  <a:lnTo>
                    <a:pt x="8" y="36"/>
                  </a:lnTo>
                  <a:lnTo>
                    <a:pt x="4" y="45"/>
                  </a:lnTo>
                  <a:lnTo>
                    <a:pt x="0" y="54"/>
                  </a:lnTo>
                  <a:lnTo>
                    <a:pt x="2" y="67"/>
                  </a:lnTo>
                  <a:lnTo>
                    <a:pt x="8" y="82"/>
                  </a:lnTo>
                  <a:lnTo>
                    <a:pt x="17" y="99"/>
                  </a:lnTo>
                  <a:lnTo>
                    <a:pt x="34" y="118"/>
                  </a:lnTo>
                  <a:lnTo>
                    <a:pt x="34" y="118"/>
                  </a:lnTo>
                  <a:close/>
                </a:path>
              </a:pathLst>
            </a:custGeom>
            <a:solidFill>
              <a:srgbClr val="63A70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113" name="Google Shape;113;p5"/>
            <p:cNvSpPr/>
            <p:nvPr/>
          </p:nvSpPr>
          <p:spPr>
            <a:xfrm>
              <a:off x="5059363" y="1314450"/>
              <a:ext cx="261938" cy="325438"/>
            </a:xfrm>
            <a:custGeom>
              <a:avLst/>
              <a:gdLst/>
              <a:ahLst/>
              <a:cxnLst/>
              <a:rect l="l" t="t" r="r" b="b"/>
              <a:pathLst>
                <a:path w="165" h="205" extrusionOk="0">
                  <a:moveTo>
                    <a:pt x="112" y="170"/>
                  </a:moveTo>
                  <a:lnTo>
                    <a:pt x="112" y="170"/>
                  </a:lnTo>
                  <a:lnTo>
                    <a:pt x="99" y="153"/>
                  </a:lnTo>
                  <a:lnTo>
                    <a:pt x="94" y="144"/>
                  </a:lnTo>
                  <a:lnTo>
                    <a:pt x="88" y="134"/>
                  </a:lnTo>
                  <a:lnTo>
                    <a:pt x="86" y="125"/>
                  </a:lnTo>
                  <a:lnTo>
                    <a:pt x="82" y="114"/>
                  </a:lnTo>
                  <a:lnTo>
                    <a:pt x="81" y="88"/>
                  </a:lnTo>
                  <a:lnTo>
                    <a:pt x="81" y="58"/>
                  </a:lnTo>
                  <a:lnTo>
                    <a:pt x="81" y="58"/>
                  </a:lnTo>
                  <a:lnTo>
                    <a:pt x="79" y="46"/>
                  </a:lnTo>
                  <a:lnTo>
                    <a:pt x="77" y="35"/>
                  </a:lnTo>
                  <a:lnTo>
                    <a:pt x="71" y="26"/>
                  </a:lnTo>
                  <a:lnTo>
                    <a:pt x="62" y="17"/>
                  </a:lnTo>
                  <a:lnTo>
                    <a:pt x="62" y="17"/>
                  </a:lnTo>
                  <a:lnTo>
                    <a:pt x="54" y="9"/>
                  </a:lnTo>
                  <a:lnTo>
                    <a:pt x="43" y="4"/>
                  </a:lnTo>
                  <a:lnTo>
                    <a:pt x="34" y="2"/>
                  </a:lnTo>
                  <a:lnTo>
                    <a:pt x="21" y="0"/>
                  </a:lnTo>
                  <a:lnTo>
                    <a:pt x="0" y="0"/>
                  </a:lnTo>
                  <a:lnTo>
                    <a:pt x="2" y="99"/>
                  </a:lnTo>
                  <a:lnTo>
                    <a:pt x="2" y="99"/>
                  </a:lnTo>
                  <a:lnTo>
                    <a:pt x="2" y="123"/>
                  </a:lnTo>
                  <a:lnTo>
                    <a:pt x="6" y="145"/>
                  </a:lnTo>
                  <a:lnTo>
                    <a:pt x="8" y="155"/>
                  </a:lnTo>
                  <a:lnTo>
                    <a:pt x="12" y="162"/>
                  </a:lnTo>
                  <a:lnTo>
                    <a:pt x="17" y="172"/>
                  </a:lnTo>
                  <a:lnTo>
                    <a:pt x="25" y="179"/>
                  </a:lnTo>
                  <a:lnTo>
                    <a:pt x="25" y="179"/>
                  </a:lnTo>
                  <a:lnTo>
                    <a:pt x="34" y="188"/>
                  </a:lnTo>
                  <a:lnTo>
                    <a:pt x="45" y="194"/>
                  </a:lnTo>
                  <a:lnTo>
                    <a:pt x="56" y="200"/>
                  </a:lnTo>
                  <a:lnTo>
                    <a:pt x="67" y="203"/>
                  </a:lnTo>
                  <a:lnTo>
                    <a:pt x="81" y="205"/>
                  </a:lnTo>
                  <a:lnTo>
                    <a:pt x="94" y="205"/>
                  </a:lnTo>
                  <a:lnTo>
                    <a:pt x="122" y="205"/>
                  </a:lnTo>
                  <a:lnTo>
                    <a:pt x="165" y="205"/>
                  </a:lnTo>
                  <a:lnTo>
                    <a:pt x="165" y="205"/>
                  </a:lnTo>
                  <a:lnTo>
                    <a:pt x="150" y="200"/>
                  </a:lnTo>
                  <a:lnTo>
                    <a:pt x="137" y="192"/>
                  </a:lnTo>
                  <a:lnTo>
                    <a:pt x="125" y="181"/>
                  </a:lnTo>
                  <a:lnTo>
                    <a:pt x="112" y="170"/>
                  </a:lnTo>
                  <a:lnTo>
                    <a:pt x="112" y="170"/>
                  </a:lnTo>
                  <a:close/>
                </a:path>
              </a:pathLst>
            </a:custGeom>
            <a:solidFill>
              <a:srgbClr val="002E6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114" name="Google Shape;114;p5"/>
            <p:cNvSpPr/>
            <p:nvPr/>
          </p:nvSpPr>
          <p:spPr>
            <a:xfrm>
              <a:off x="5205413" y="1127125"/>
              <a:ext cx="400050" cy="238125"/>
            </a:xfrm>
            <a:custGeom>
              <a:avLst/>
              <a:gdLst/>
              <a:ahLst/>
              <a:cxnLst/>
              <a:rect l="l" t="t" r="r" b="b"/>
              <a:pathLst>
                <a:path w="252" h="150" extrusionOk="0">
                  <a:moveTo>
                    <a:pt x="237" y="39"/>
                  </a:moveTo>
                  <a:lnTo>
                    <a:pt x="237" y="39"/>
                  </a:lnTo>
                  <a:lnTo>
                    <a:pt x="244" y="32"/>
                  </a:lnTo>
                  <a:lnTo>
                    <a:pt x="248" y="23"/>
                  </a:lnTo>
                  <a:lnTo>
                    <a:pt x="252" y="13"/>
                  </a:lnTo>
                  <a:lnTo>
                    <a:pt x="252" y="4"/>
                  </a:lnTo>
                  <a:lnTo>
                    <a:pt x="252" y="0"/>
                  </a:lnTo>
                  <a:lnTo>
                    <a:pt x="147" y="0"/>
                  </a:lnTo>
                  <a:lnTo>
                    <a:pt x="147" y="0"/>
                  </a:lnTo>
                  <a:lnTo>
                    <a:pt x="132" y="0"/>
                  </a:lnTo>
                  <a:lnTo>
                    <a:pt x="119" y="2"/>
                  </a:lnTo>
                  <a:lnTo>
                    <a:pt x="106" y="6"/>
                  </a:lnTo>
                  <a:lnTo>
                    <a:pt x="95" y="9"/>
                  </a:lnTo>
                  <a:lnTo>
                    <a:pt x="82" y="13"/>
                  </a:lnTo>
                  <a:lnTo>
                    <a:pt x="73" y="21"/>
                  </a:lnTo>
                  <a:lnTo>
                    <a:pt x="61" y="26"/>
                  </a:lnTo>
                  <a:lnTo>
                    <a:pt x="52" y="34"/>
                  </a:lnTo>
                  <a:lnTo>
                    <a:pt x="52" y="34"/>
                  </a:lnTo>
                  <a:lnTo>
                    <a:pt x="41" y="47"/>
                  </a:lnTo>
                  <a:lnTo>
                    <a:pt x="28" y="62"/>
                  </a:lnTo>
                  <a:lnTo>
                    <a:pt x="15" y="80"/>
                  </a:lnTo>
                  <a:lnTo>
                    <a:pt x="5" y="103"/>
                  </a:lnTo>
                  <a:lnTo>
                    <a:pt x="3" y="108"/>
                  </a:lnTo>
                  <a:lnTo>
                    <a:pt x="3" y="108"/>
                  </a:lnTo>
                  <a:lnTo>
                    <a:pt x="2" y="122"/>
                  </a:lnTo>
                  <a:lnTo>
                    <a:pt x="0" y="135"/>
                  </a:lnTo>
                  <a:lnTo>
                    <a:pt x="0" y="150"/>
                  </a:lnTo>
                  <a:lnTo>
                    <a:pt x="0" y="150"/>
                  </a:lnTo>
                  <a:lnTo>
                    <a:pt x="7" y="136"/>
                  </a:lnTo>
                  <a:lnTo>
                    <a:pt x="15" y="123"/>
                  </a:lnTo>
                  <a:lnTo>
                    <a:pt x="24" y="110"/>
                  </a:lnTo>
                  <a:lnTo>
                    <a:pt x="39" y="97"/>
                  </a:lnTo>
                  <a:lnTo>
                    <a:pt x="39" y="97"/>
                  </a:lnTo>
                  <a:lnTo>
                    <a:pt x="50" y="88"/>
                  </a:lnTo>
                  <a:lnTo>
                    <a:pt x="63" y="79"/>
                  </a:lnTo>
                  <a:lnTo>
                    <a:pt x="76" y="71"/>
                  </a:lnTo>
                  <a:lnTo>
                    <a:pt x="89" y="65"/>
                  </a:lnTo>
                  <a:lnTo>
                    <a:pt x="102" y="60"/>
                  </a:lnTo>
                  <a:lnTo>
                    <a:pt x="115" y="58"/>
                  </a:lnTo>
                  <a:lnTo>
                    <a:pt x="130" y="56"/>
                  </a:lnTo>
                  <a:lnTo>
                    <a:pt x="145" y="54"/>
                  </a:lnTo>
                  <a:lnTo>
                    <a:pt x="199" y="54"/>
                  </a:lnTo>
                  <a:lnTo>
                    <a:pt x="199" y="54"/>
                  </a:lnTo>
                  <a:lnTo>
                    <a:pt x="211" y="54"/>
                  </a:lnTo>
                  <a:lnTo>
                    <a:pt x="220" y="51"/>
                  </a:lnTo>
                  <a:lnTo>
                    <a:pt x="229" y="47"/>
                  </a:lnTo>
                  <a:lnTo>
                    <a:pt x="237" y="39"/>
                  </a:lnTo>
                  <a:lnTo>
                    <a:pt x="237" y="39"/>
                  </a:lnTo>
                  <a:close/>
                </a:path>
              </a:pathLst>
            </a:custGeom>
            <a:solidFill>
              <a:srgbClr val="63A70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115" name="Google Shape;115;p5"/>
            <p:cNvSpPr/>
            <p:nvPr/>
          </p:nvSpPr>
          <p:spPr>
            <a:xfrm>
              <a:off x="4799013" y="1068388"/>
              <a:ext cx="817563" cy="584200"/>
            </a:xfrm>
            <a:custGeom>
              <a:avLst/>
              <a:gdLst/>
              <a:ahLst/>
              <a:cxnLst/>
              <a:rect l="l" t="t" r="r" b="b"/>
              <a:pathLst>
                <a:path w="515" h="368" extrusionOk="0">
                  <a:moveTo>
                    <a:pt x="455" y="99"/>
                  </a:moveTo>
                  <a:lnTo>
                    <a:pt x="455" y="99"/>
                  </a:lnTo>
                  <a:lnTo>
                    <a:pt x="468" y="97"/>
                  </a:lnTo>
                  <a:lnTo>
                    <a:pt x="480" y="95"/>
                  </a:lnTo>
                  <a:lnTo>
                    <a:pt x="489" y="89"/>
                  </a:lnTo>
                  <a:lnTo>
                    <a:pt x="498" y="82"/>
                  </a:lnTo>
                  <a:lnTo>
                    <a:pt x="498" y="82"/>
                  </a:lnTo>
                  <a:lnTo>
                    <a:pt x="506" y="73"/>
                  </a:lnTo>
                  <a:lnTo>
                    <a:pt x="511" y="61"/>
                  </a:lnTo>
                  <a:lnTo>
                    <a:pt x="515" y="52"/>
                  </a:lnTo>
                  <a:lnTo>
                    <a:pt x="515" y="39"/>
                  </a:lnTo>
                  <a:lnTo>
                    <a:pt x="515" y="37"/>
                  </a:lnTo>
                  <a:lnTo>
                    <a:pt x="515" y="30"/>
                  </a:lnTo>
                  <a:lnTo>
                    <a:pt x="515" y="30"/>
                  </a:lnTo>
                  <a:lnTo>
                    <a:pt x="515" y="7"/>
                  </a:lnTo>
                  <a:lnTo>
                    <a:pt x="515" y="0"/>
                  </a:lnTo>
                  <a:lnTo>
                    <a:pt x="508" y="0"/>
                  </a:lnTo>
                  <a:lnTo>
                    <a:pt x="403" y="0"/>
                  </a:lnTo>
                  <a:lnTo>
                    <a:pt x="403" y="0"/>
                  </a:lnTo>
                  <a:lnTo>
                    <a:pt x="386" y="2"/>
                  </a:lnTo>
                  <a:lnTo>
                    <a:pt x="371" y="4"/>
                  </a:lnTo>
                  <a:lnTo>
                    <a:pt x="356" y="5"/>
                  </a:lnTo>
                  <a:lnTo>
                    <a:pt x="342" y="11"/>
                  </a:lnTo>
                  <a:lnTo>
                    <a:pt x="329" y="17"/>
                  </a:lnTo>
                  <a:lnTo>
                    <a:pt x="315" y="24"/>
                  </a:lnTo>
                  <a:lnTo>
                    <a:pt x="304" y="32"/>
                  </a:lnTo>
                  <a:lnTo>
                    <a:pt x="293" y="43"/>
                  </a:lnTo>
                  <a:lnTo>
                    <a:pt x="293" y="43"/>
                  </a:lnTo>
                  <a:lnTo>
                    <a:pt x="278" y="60"/>
                  </a:lnTo>
                  <a:lnTo>
                    <a:pt x="265" y="76"/>
                  </a:lnTo>
                  <a:lnTo>
                    <a:pt x="256" y="95"/>
                  </a:lnTo>
                  <a:lnTo>
                    <a:pt x="250" y="116"/>
                  </a:lnTo>
                  <a:lnTo>
                    <a:pt x="250" y="116"/>
                  </a:lnTo>
                  <a:lnTo>
                    <a:pt x="246" y="95"/>
                  </a:lnTo>
                  <a:lnTo>
                    <a:pt x="237" y="76"/>
                  </a:lnTo>
                  <a:lnTo>
                    <a:pt x="226" y="58"/>
                  </a:lnTo>
                  <a:lnTo>
                    <a:pt x="209" y="39"/>
                  </a:lnTo>
                  <a:lnTo>
                    <a:pt x="209" y="39"/>
                  </a:lnTo>
                  <a:lnTo>
                    <a:pt x="200" y="30"/>
                  </a:lnTo>
                  <a:lnTo>
                    <a:pt x="189" y="22"/>
                  </a:lnTo>
                  <a:lnTo>
                    <a:pt x="176" y="15"/>
                  </a:lnTo>
                  <a:lnTo>
                    <a:pt x="164" y="11"/>
                  </a:lnTo>
                  <a:lnTo>
                    <a:pt x="151" y="5"/>
                  </a:lnTo>
                  <a:lnTo>
                    <a:pt x="136" y="4"/>
                  </a:lnTo>
                  <a:lnTo>
                    <a:pt x="121" y="2"/>
                  </a:lnTo>
                  <a:lnTo>
                    <a:pt x="106" y="0"/>
                  </a:lnTo>
                  <a:lnTo>
                    <a:pt x="8" y="0"/>
                  </a:lnTo>
                  <a:lnTo>
                    <a:pt x="0" y="0"/>
                  </a:lnTo>
                  <a:lnTo>
                    <a:pt x="0" y="7"/>
                  </a:lnTo>
                  <a:lnTo>
                    <a:pt x="0" y="28"/>
                  </a:lnTo>
                  <a:lnTo>
                    <a:pt x="0" y="28"/>
                  </a:lnTo>
                  <a:lnTo>
                    <a:pt x="0" y="41"/>
                  </a:lnTo>
                  <a:lnTo>
                    <a:pt x="4" y="52"/>
                  </a:lnTo>
                  <a:lnTo>
                    <a:pt x="11" y="63"/>
                  </a:lnTo>
                  <a:lnTo>
                    <a:pt x="19" y="74"/>
                  </a:lnTo>
                  <a:lnTo>
                    <a:pt x="19" y="74"/>
                  </a:lnTo>
                  <a:lnTo>
                    <a:pt x="28" y="82"/>
                  </a:lnTo>
                  <a:lnTo>
                    <a:pt x="39" y="88"/>
                  </a:lnTo>
                  <a:lnTo>
                    <a:pt x="52" y="91"/>
                  </a:lnTo>
                  <a:lnTo>
                    <a:pt x="65" y="93"/>
                  </a:lnTo>
                  <a:lnTo>
                    <a:pt x="106" y="93"/>
                  </a:lnTo>
                  <a:lnTo>
                    <a:pt x="106" y="93"/>
                  </a:lnTo>
                  <a:lnTo>
                    <a:pt x="121" y="95"/>
                  </a:lnTo>
                  <a:lnTo>
                    <a:pt x="134" y="97"/>
                  </a:lnTo>
                  <a:lnTo>
                    <a:pt x="149" y="101"/>
                  </a:lnTo>
                  <a:lnTo>
                    <a:pt x="162" y="106"/>
                  </a:lnTo>
                  <a:lnTo>
                    <a:pt x="174" y="112"/>
                  </a:lnTo>
                  <a:lnTo>
                    <a:pt x="185" y="117"/>
                  </a:lnTo>
                  <a:lnTo>
                    <a:pt x="194" y="125"/>
                  </a:lnTo>
                  <a:lnTo>
                    <a:pt x="204" y="132"/>
                  </a:lnTo>
                  <a:lnTo>
                    <a:pt x="204" y="132"/>
                  </a:lnTo>
                  <a:lnTo>
                    <a:pt x="217" y="145"/>
                  </a:lnTo>
                  <a:lnTo>
                    <a:pt x="226" y="162"/>
                  </a:lnTo>
                  <a:lnTo>
                    <a:pt x="226" y="162"/>
                  </a:lnTo>
                  <a:lnTo>
                    <a:pt x="217" y="155"/>
                  </a:lnTo>
                  <a:lnTo>
                    <a:pt x="207" y="151"/>
                  </a:lnTo>
                  <a:lnTo>
                    <a:pt x="198" y="149"/>
                  </a:lnTo>
                  <a:lnTo>
                    <a:pt x="187" y="147"/>
                  </a:lnTo>
                  <a:lnTo>
                    <a:pt x="185" y="147"/>
                  </a:lnTo>
                  <a:lnTo>
                    <a:pt x="185" y="147"/>
                  </a:lnTo>
                  <a:lnTo>
                    <a:pt x="164" y="147"/>
                  </a:lnTo>
                  <a:lnTo>
                    <a:pt x="159" y="147"/>
                  </a:lnTo>
                  <a:lnTo>
                    <a:pt x="159" y="155"/>
                  </a:lnTo>
                  <a:lnTo>
                    <a:pt x="159" y="254"/>
                  </a:lnTo>
                  <a:lnTo>
                    <a:pt x="159" y="254"/>
                  </a:lnTo>
                  <a:lnTo>
                    <a:pt x="159" y="280"/>
                  </a:lnTo>
                  <a:lnTo>
                    <a:pt x="162" y="302"/>
                  </a:lnTo>
                  <a:lnTo>
                    <a:pt x="166" y="312"/>
                  </a:lnTo>
                  <a:lnTo>
                    <a:pt x="170" y="321"/>
                  </a:lnTo>
                  <a:lnTo>
                    <a:pt x="176" y="330"/>
                  </a:lnTo>
                  <a:lnTo>
                    <a:pt x="183" y="340"/>
                  </a:lnTo>
                  <a:lnTo>
                    <a:pt x="183" y="340"/>
                  </a:lnTo>
                  <a:lnTo>
                    <a:pt x="183" y="340"/>
                  </a:lnTo>
                  <a:lnTo>
                    <a:pt x="183" y="340"/>
                  </a:lnTo>
                  <a:lnTo>
                    <a:pt x="192" y="349"/>
                  </a:lnTo>
                  <a:lnTo>
                    <a:pt x="204" y="355"/>
                  </a:lnTo>
                  <a:lnTo>
                    <a:pt x="213" y="360"/>
                  </a:lnTo>
                  <a:lnTo>
                    <a:pt x="224" y="364"/>
                  </a:lnTo>
                  <a:lnTo>
                    <a:pt x="235" y="366"/>
                  </a:lnTo>
                  <a:lnTo>
                    <a:pt x="248" y="368"/>
                  </a:lnTo>
                  <a:lnTo>
                    <a:pt x="274" y="368"/>
                  </a:lnTo>
                  <a:lnTo>
                    <a:pt x="274" y="368"/>
                  </a:lnTo>
                  <a:lnTo>
                    <a:pt x="500" y="368"/>
                  </a:lnTo>
                  <a:lnTo>
                    <a:pt x="500" y="340"/>
                  </a:lnTo>
                  <a:lnTo>
                    <a:pt x="500" y="340"/>
                  </a:lnTo>
                  <a:lnTo>
                    <a:pt x="498" y="327"/>
                  </a:lnTo>
                  <a:lnTo>
                    <a:pt x="495" y="313"/>
                  </a:lnTo>
                  <a:lnTo>
                    <a:pt x="489" y="302"/>
                  </a:lnTo>
                  <a:lnTo>
                    <a:pt x="481" y="293"/>
                  </a:lnTo>
                  <a:lnTo>
                    <a:pt x="481" y="293"/>
                  </a:lnTo>
                  <a:lnTo>
                    <a:pt x="472" y="285"/>
                  </a:lnTo>
                  <a:lnTo>
                    <a:pt x="461" y="280"/>
                  </a:lnTo>
                  <a:lnTo>
                    <a:pt x="448" y="276"/>
                  </a:lnTo>
                  <a:lnTo>
                    <a:pt x="435" y="274"/>
                  </a:lnTo>
                  <a:lnTo>
                    <a:pt x="435" y="274"/>
                  </a:lnTo>
                  <a:lnTo>
                    <a:pt x="418" y="274"/>
                  </a:lnTo>
                  <a:lnTo>
                    <a:pt x="418" y="274"/>
                  </a:lnTo>
                  <a:lnTo>
                    <a:pt x="384" y="274"/>
                  </a:lnTo>
                  <a:lnTo>
                    <a:pt x="384" y="274"/>
                  </a:lnTo>
                  <a:lnTo>
                    <a:pt x="384" y="274"/>
                  </a:lnTo>
                  <a:lnTo>
                    <a:pt x="384" y="274"/>
                  </a:lnTo>
                  <a:lnTo>
                    <a:pt x="373" y="274"/>
                  </a:lnTo>
                  <a:lnTo>
                    <a:pt x="364" y="271"/>
                  </a:lnTo>
                  <a:lnTo>
                    <a:pt x="355" y="267"/>
                  </a:lnTo>
                  <a:lnTo>
                    <a:pt x="349" y="263"/>
                  </a:lnTo>
                  <a:lnTo>
                    <a:pt x="349" y="263"/>
                  </a:lnTo>
                  <a:lnTo>
                    <a:pt x="343" y="257"/>
                  </a:lnTo>
                  <a:lnTo>
                    <a:pt x="340" y="250"/>
                  </a:lnTo>
                  <a:lnTo>
                    <a:pt x="338" y="243"/>
                  </a:lnTo>
                  <a:lnTo>
                    <a:pt x="338" y="237"/>
                  </a:lnTo>
                  <a:lnTo>
                    <a:pt x="338" y="237"/>
                  </a:lnTo>
                  <a:lnTo>
                    <a:pt x="338" y="228"/>
                  </a:lnTo>
                  <a:lnTo>
                    <a:pt x="340" y="220"/>
                  </a:lnTo>
                  <a:lnTo>
                    <a:pt x="345" y="211"/>
                  </a:lnTo>
                  <a:lnTo>
                    <a:pt x="345" y="211"/>
                  </a:lnTo>
                  <a:lnTo>
                    <a:pt x="353" y="200"/>
                  </a:lnTo>
                  <a:lnTo>
                    <a:pt x="353" y="200"/>
                  </a:lnTo>
                  <a:lnTo>
                    <a:pt x="383" y="200"/>
                  </a:lnTo>
                  <a:lnTo>
                    <a:pt x="416" y="200"/>
                  </a:lnTo>
                  <a:lnTo>
                    <a:pt x="416" y="200"/>
                  </a:lnTo>
                  <a:lnTo>
                    <a:pt x="416" y="200"/>
                  </a:lnTo>
                  <a:lnTo>
                    <a:pt x="416" y="200"/>
                  </a:lnTo>
                  <a:lnTo>
                    <a:pt x="437" y="198"/>
                  </a:lnTo>
                  <a:lnTo>
                    <a:pt x="450" y="194"/>
                  </a:lnTo>
                  <a:lnTo>
                    <a:pt x="459" y="188"/>
                  </a:lnTo>
                  <a:lnTo>
                    <a:pt x="468" y="181"/>
                  </a:lnTo>
                  <a:lnTo>
                    <a:pt x="468" y="181"/>
                  </a:lnTo>
                  <a:lnTo>
                    <a:pt x="476" y="172"/>
                  </a:lnTo>
                  <a:lnTo>
                    <a:pt x="481" y="160"/>
                  </a:lnTo>
                  <a:lnTo>
                    <a:pt x="485" y="149"/>
                  </a:lnTo>
                  <a:lnTo>
                    <a:pt x="485" y="136"/>
                  </a:lnTo>
                  <a:lnTo>
                    <a:pt x="485" y="117"/>
                  </a:lnTo>
                  <a:lnTo>
                    <a:pt x="485" y="110"/>
                  </a:lnTo>
                  <a:lnTo>
                    <a:pt x="478" y="110"/>
                  </a:lnTo>
                  <a:lnTo>
                    <a:pt x="384" y="110"/>
                  </a:lnTo>
                  <a:lnTo>
                    <a:pt x="384" y="110"/>
                  </a:lnTo>
                  <a:lnTo>
                    <a:pt x="368" y="112"/>
                  </a:lnTo>
                  <a:lnTo>
                    <a:pt x="353" y="114"/>
                  </a:lnTo>
                  <a:lnTo>
                    <a:pt x="338" y="116"/>
                  </a:lnTo>
                  <a:lnTo>
                    <a:pt x="325" y="121"/>
                  </a:lnTo>
                  <a:lnTo>
                    <a:pt x="325" y="121"/>
                  </a:lnTo>
                  <a:lnTo>
                    <a:pt x="342" y="112"/>
                  </a:lnTo>
                  <a:lnTo>
                    <a:pt x="360" y="104"/>
                  </a:lnTo>
                  <a:lnTo>
                    <a:pt x="381" y="101"/>
                  </a:lnTo>
                  <a:lnTo>
                    <a:pt x="401" y="99"/>
                  </a:lnTo>
                  <a:lnTo>
                    <a:pt x="455" y="99"/>
                  </a:lnTo>
                  <a:close/>
                  <a:moveTo>
                    <a:pt x="299" y="48"/>
                  </a:moveTo>
                  <a:lnTo>
                    <a:pt x="299" y="48"/>
                  </a:lnTo>
                  <a:lnTo>
                    <a:pt x="310" y="37"/>
                  </a:lnTo>
                  <a:lnTo>
                    <a:pt x="321" y="30"/>
                  </a:lnTo>
                  <a:lnTo>
                    <a:pt x="334" y="22"/>
                  </a:lnTo>
                  <a:lnTo>
                    <a:pt x="347" y="17"/>
                  </a:lnTo>
                  <a:lnTo>
                    <a:pt x="360" y="13"/>
                  </a:lnTo>
                  <a:lnTo>
                    <a:pt x="373" y="9"/>
                  </a:lnTo>
                  <a:lnTo>
                    <a:pt x="388" y="7"/>
                  </a:lnTo>
                  <a:lnTo>
                    <a:pt x="403" y="7"/>
                  </a:lnTo>
                  <a:lnTo>
                    <a:pt x="508" y="7"/>
                  </a:lnTo>
                  <a:lnTo>
                    <a:pt x="508" y="30"/>
                  </a:lnTo>
                  <a:lnTo>
                    <a:pt x="508" y="30"/>
                  </a:lnTo>
                  <a:lnTo>
                    <a:pt x="508" y="30"/>
                  </a:lnTo>
                  <a:lnTo>
                    <a:pt x="403" y="30"/>
                  </a:lnTo>
                  <a:lnTo>
                    <a:pt x="403" y="30"/>
                  </a:lnTo>
                  <a:lnTo>
                    <a:pt x="388" y="30"/>
                  </a:lnTo>
                  <a:lnTo>
                    <a:pt x="373" y="32"/>
                  </a:lnTo>
                  <a:lnTo>
                    <a:pt x="360" y="35"/>
                  </a:lnTo>
                  <a:lnTo>
                    <a:pt x="347" y="39"/>
                  </a:lnTo>
                  <a:lnTo>
                    <a:pt x="336" y="45"/>
                  </a:lnTo>
                  <a:lnTo>
                    <a:pt x="323" y="50"/>
                  </a:lnTo>
                  <a:lnTo>
                    <a:pt x="314" y="58"/>
                  </a:lnTo>
                  <a:lnTo>
                    <a:pt x="302" y="65"/>
                  </a:lnTo>
                  <a:lnTo>
                    <a:pt x="302" y="65"/>
                  </a:lnTo>
                  <a:lnTo>
                    <a:pt x="289" y="78"/>
                  </a:lnTo>
                  <a:lnTo>
                    <a:pt x="276" y="95"/>
                  </a:lnTo>
                  <a:lnTo>
                    <a:pt x="265" y="116"/>
                  </a:lnTo>
                  <a:lnTo>
                    <a:pt x="256" y="136"/>
                  </a:lnTo>
                  <a:lnTo>
                    <a:pt x="256" y="136"/>
                  </a:lnTo>
                  <a:lnTo>
                    <a:pt x="256" y="123"/>
                  </a:lnTo>
                  <a:lnTo>
                    <a:pt x="259" y="112"/>
                  </a:lnTo>
                  <a:lnTo>
                    <a:pt x="263" y="99"/>
                  </a:lnTo>
                  <a:lnTo>
                    <a:pt x="267" y="88"/>
                  </a:lnTo>
                  <a:lnTo>
                    <a:pt x="273" y="78"/>
                  </a:lnTo>
                  <a:lnTo>
                    <a:pt x="280" y="67"/>
                  </a:lnTo>
                  <a:lnTo>
                    <a:pt x="299" y="48"/>
                  </a:lnTo>
                  <a:lnTo>
                    <a:pt x="299" y="48"/>
                  </a:lnTo>
                  <a:close/>
                  <a:moveTo>
                    <a:pt x="209" y="127"/>
                  </a:moveTo>
                  <a:lnTo>
                    <a:pt x="209" y="127"/>
                  </a:lnTo>
                  <a:lnTo>
                    <a:pt x="200" y="119"/>
                  </a:lnTo>
                  <a:lnTo>
                    <a:pt x="189" y="112"/>
                  </a:lnTo>
                  <a:lnTo>
                    <a:pt x="177" y="104"/>
                  </a:lnTo>
                  <a:lnTo>
                    <a:pt x="164" y="99"/>
                  </a:lnTo>
                  <a:lnTo>
                    <a:pt x="151" y="93"/>
                  </a:lnTo>
                  <a:lnTo>
                    <a:pt x="136" y="89"/>
                  </a:lnTo>
                  <a:lnTo>
                    <a:pt x="121" y="88"/>
                  </a:lnTo>
                  <a:lnTo>
                    <a:pt x="106" y="86"/>
                  </a:lnTo>
                  <a:lnTo>
                    <a:pt x="65" y="86"/>
                  </a:lnTo>
                  <a:lnTo>
                    <a:pt x="65" y="86"/>
                  </a:lnTo>
                  <a:lnTo>
                    <a:pt x="52" y="86"/>
                  </a:lnTo>
                  <a:lnTo>
                    <a:pt x="43" y="82"/>
                  </a:lnTo>
                  <a:lnTo>
                    <a:pt x="34" y="76"/>
                  </a:lnTo>
                  <a:lnTo>
                    <a:pt x="24" y="69"/>
                  </a:lnTo>
                  <a:lnTo>
                    <a:pt x="24" y="69"/>
                  </a:lnTo>
                  <a:lnTo>
                    <a:pt x="17" y="60"/>
                  </a:lnTo>
                  <a:lnTo>
                    <a:pt x="11" y="50"/>
                  </a:lnTo>
                  <a:lnTo>
                    <a:pt x="8" y="39"/>
                  </a:lnTo>
                  <a:lnTo>
                    <a:pt x="8" y="28"/>
                  </a:lnTo>
                  <a:lnTo>
                    <a:pt x="8" y="7"/>
                  </a:lnTo>
                  <a:lnTo>
                    <a:pt x="106" y="7"/>
                  </a:lnTo>
                  <a:lnTo>
                    <a:pt x="106" y="7"/>
                  </a:lnTo>
                  <a:lnTo>
                    <a:pt x="134" y="9"/>
                  </a:lnTo>
                  <a:lnTo>
                    <a:pt x="148" y="13"/>
                  </a:lnTo>
                  <a:lnTo>
                    <a:pt x="159" y="17"/>
                  </a:lnTo>
                  <a:lnTo>
                    <a:pt x="172" y="22"/>
                  </a:lnTo>
                  <a:lnTo>
                    <a:pt x="183" y="28"/>
                  </a:lnTo>
                  <a:lnTo>
                    <a:pt x="194" y="35"/>
                  </a:lnTo>
                  <a:lnTo>
                    <a:pt x="204" y="45"/>
                  </a:lnTo>
                  <a:lnTo>
                    <a:pt x="204" y="45"/>
                  </a:lnTo>
                  <a:lnTo>
                    <a:pt x="215" y="56"/>
                  </a:lnTo>
                  <a:lnTo>
                    <a:pt x="222" y="65"/>
                  </a:lnTo>
                  <a:lnTo>
                    <a:pt x="230" y="76"/>
                  </a:lnTo>
                  <a:lnTo>
                    <a:pt x="235" y="88"/>
                  </a:lnTo>
                  <a:lnTo>
                    <a:pt x="239" y="99"/>
                  </a:lnTo>
                  <a:lnTo>
                    <a:pt x="243" y="112"/>
                  </a:lnTo>
                  <a:lnTo>
                    <a:pt x="245" y="125"/>
                  </a:lnTo>
                  <a:lnTo>
                    <a:pt x="245" y="138"/>
                  </a:lnTo>
                  <a:lnTo>
                    <a:pt x="245" y="187"/>
                  </a:lnTo>
                  <a:lnTo>
                    <a:pt x="245" y="187"/>
                  </a:lnTo>
                  <a:lnTo>
                    <a:pt x="239" y="170"/>
                  </a:lnTo>
                  <a:lnTo>
                    <a:pt x="231" y="155"/>
                  </a:lnTo>
                  <a:lnTo>
                    <a:pt x="220" y="140"/>
                  </a:lnTo>
                  <a:lnTo>
                    <a:pt x="209" y="127"/>
                  </a:lnTo>
                  <a:lnTo>
                    <a:pt x="209" y="127"/>
                  </a:lnTo>
                  <a:close/>
                  <a:moveTo>
                    <a:pt x="286" y="360"/>
                  </a:moveTo>
                  <a:lnTo>
                    <a:pt x="286" y="360"/>
                  </a:lnTo>
                  <a:lnTo>
                    <a:pt x="258" y="360"/>
                  </a:lnTo>
                  <a:lnTo>
                    <a:pt x="245" y="360"/>
                  </a:lnTo>
                  <a:lnTo>
                    <a:pt x="231" y="358"/>
                  </a:lnTo>
                  <a:lnTo>
                    <a:pt x="220" y="355"/>
                  </a:lnTo>
                  <a:lnTo>
                    <a:pt x="209" y="349"/>
                  </a:lnTo>
                  <a:lnTo>
                    <a:pt x="198" y="343"/>
                  </a:lnTo>
                  <a:lnTo>
                    <a:pt x="189" y="334"/>
                  </a:lnTo>
                  <a:lnTo>
                    <a:pt x="189" y="334"/>
                  </a:lnTo>
                  <a:lnTo>
                    <a:pt x="181" y="327"/>
                  </a:lnTo>
                  <a:lnTo>
                    <a:pt x="176" y="317"/>
                  </a:lnTo>
                  <a:lnTo>
                    <a:pt x="172" y="310"/>
                  </a:lnTo>
                  <a:lnTo>
                    <a:pt x="170" y="300"/>
                  </a:lnTo>
                  <a:lnTo>
                    <a:pt x="166" y="278"/>
                  </a:lnTo>
                  <a:lnTo>
                    <a:pt x="166" y="254"/>
                  </a:lnTo>
                  <a:lnTo>
                    <a:pt x="164" y="155"/>
                  </a:lnTo>
                  <a:lnTo>
                    <a:pt x="185" y="155"/>
                  </a:lnTo>
                  <a:lnTo>
                    <a:pt x="185" y="155"/>
                  </a:lnTo>
                  <a:lnTo>
                    <a:pt x="198" y="157"/>
                  </a:lnTo>
                  <a:lnTo>
                    <a:pt x="207" y="159"/>
                  </a:lnTo>
                  <a:lnTo>
                    <a:pt x="218" y="164"/>
                  </a:lnTo>
                  <a:lnTo>
                    <a:pt x="226" y="172"/>
                  </a:lnTo>
                  <a:lnTo>
                    <a:pt x="226" y="172"/>
                  </a:lnTo>
                  <a:lnTo>
                    <a:pt x="235" y="181"/>
                  </a:lnTo>
                  <a:lnTo>
                    <a:pt x="241" y="190"/>
                  </a:lnTo>
                  <a:lnTo>
                    <a:pt x="243" y="201"/>
                  </a:lnTo>
                  <a:lnTo>
                    <a:pt x="245" y="213"/>
                  </a:lnTo>
                  <a:lnTo>
                    <a:pt x="245" y="243"/>
                  </a:lnTo>
                  <a:lnTo>
                    <a:pt x="245" y="243"/>
                  </a:lnTo>
                  <a:lnTo>
                    <a:pt x="246" y="269"/>
                  </a:lnTo>
                  <a:lnTo>
                    <a:pt x="250" y="280"/>
                  </a:lnTo>
                  <a:lnTo>
                    <a:pt x="252" y="289"/>
                  </a:lnTo>
                  <a:lnTo>
                    <a:pt x="258" y="299"/>
                  </a:lnTo>
                  <a:lnTo>
                    <a:pt x="263" y="308"/>
                  </a:lnTo>
                  <a:lnTo>
                    <a:pt x="276" y="325"/>
                  </a:lnTo>
                  <a:lnTo>
                    <a:pt x="276" y="325"/>
                  </a:lnTo>
                  <a:lnTo>
                    <a:pt x="289" y="336"/>
                  </a:lnTo>
                  <a:lnTo>
                    <a:pt x="301" y="347"/>
                  </a:lnTo>
                  <a:lnTo>
                    <a:pt x="314" y="355"/>
                  </a:lnTo>
                  <a:lnTo>
                    <a:pt x="329" y="360"/>
                  </a:lnTo>
                  <a:lnTo>
                    <a:pt x="286" y="360"/>
                  </a:lnTo>
                  <a:close/>
                  <a:moveTo>
                    <a:pt x="329" y="235"/>
                  </a:moveTo>
                  <a:lnTo>
                    <a:pt x="329" y="235"/>
                  </a:lnTo>
                  <a:lnTo>
                    <a:pt x="329" y="237"/>
                  </a:lnTo>
                  <a:lnTo>
                    <a:pt x="330" y="246"/>
                  </a:lnTo>
                  <a:lnTo>
                    <a:pt x="334" y="257"/>
                  </a:lnTo>
                  <a:lnTo>
                    <a:pt x="338" y="263"/>
                  </a:lnTo>
                  <a:lnTo>
                    <a:pt x="343" y="269"/>
                  </a:lnTo>
                  <a:lnTo>
                    <a:pt x="343" y="269"/>
                  </a:lnTo>
                  <a:lnTo>
                    <a:pt x="351" y="276"/>
                  </a:lnTo>
                  <a:lnTo>
                    <a:pt x="362" y="280"/>
                  </a:lnTo>
                  <a:lnTo>
                    <a:pt x="373" y="282"/>
                  </a:lnTo>
                  <a:lnTo>
                    <a:pt x="384" y="282"/>
                  </a:lnTo>
                  <a:lnTo>
                    <a:pt x="384" y="282"/>
                  </a:lnTo>
                  <a:lnTo>
                    <a:pt x="435" y="282"/>
                  </a:lnTo>
                  <a:lnTo>
                    <a:pt x="435" y="282"/>
                  </a:lnTo>
                  <a:lnTo>
                    <a:pt x="446" y="282"/>
                  </a:lnTo>
                  <a:lnTo>
                    <a:pt x="457" y="285"/>
                  </a:lnTo>
                  <a:lnTo>
                    <a:pt x="467" y="291"/>
                  </a:lnTo>
                  <a:lnTo>
                    <a:pt x="476" y="299"/>
                  </a:lnTo>
                  <a:lnTo>
                    <a:pt x="476" y="299"/>
                  </a:lnTo>
                  <a:lnTo>
                    <a:pt x="483" y="306"/>
                  </a:lnTo>
                  <a:lnTo>
                    <a:pt x="489" y="317"/>
                  </a:lnTo>
                  <a:lnTo>
                    <a:pt x="493" y="328"/>
                  </a:lnTo>
                  <a:lnTo>
                    <a:pt x="493" y="340"/>
                  </a:lnTo>
                  <a:lnTo>
                    <a:pt x="493" y="360"/>
                  </a:lnTo>
                  <a:lnTo>
                    <a:pt x="396" y="360"/>
                  </a:lnTo>
                  <a:lnTo>
                    <a:pt x="396" y="360"/>
                  </a:lnTo>
                  <a:lnTo>
                    <a:pt x="381" y="360"/>
                  </a:lnTo>
                  <a:lnTo>
                    <a:pt x="366" y="358"/>
                  </a:lnTo>
                  <a:lnTo>
                    <a:pt x="351" y="356"/>
                  </a:lnTo>
                  <a:lnTo>
                    <a:pt x="338" y="353"/>
                  </a:lnTo>
                  <a:lnTo>
                    <a:pt x="325" y="347"/>
                  </a:lnTo>
                  <a:lnTo>
                    <a:pt x="314" y="341"/>
                  </a:lnTo>
                  <a:lnTo>
                    <a:pt x="304" y="334"/>
                  </a:lnTo>
                  <a:lnTo>
                    <a:pt x="293" y="325"/>
                  </a:lnTo>
                  <a:lnTo>
                    <a:pt x="293" y="325"/>
                  </a:lnTo>
                  <a:lnTo>
                    <a:pt x="276" y="306"/>
                  </a:lnTo>
                  <a:lnTo>
                    <a:pt x="267" y="289"/>
                  </a:lnTo>
                  <a:lnTo>
                    <a:pt x="261" y="274"/>
                  </a:lnTo>
                  <a:lnTo>
                    <a:pt x="259" y="261"/>
                  </a:lnTo>
                  <a:lnTo>
                    <a:pt x="263" y="252"/>
                  </a:lnTo>
                  <a:lnTo>
                    <a:pt x="267" y="243"/>
                  </a:lnTo>
                  <a:lnTo>
                    <a:pt x="273" y="235"/>
                  </a:lnTo>
                  <a:lnTo>
                    <a:pt x="278" y="229"/>
                  </a:lnTo>
                  <a:lnTo>
                    <a:pt x="278" y="229"/>
                  </a:lnTo>
                  <a:lnTo>
                    <a:pt x="287" y="222"/>
                  </a:lnTo>
                  <a:lnTo>
                    <a:pt x="297" y="216"/>
                  </a:lnTo>
                  <a:lnTo>
                    <a:pt x="306" y="213"/>
                  </a:lnTo>
                  <a:lnTo>
                    <a:pt x="317" y="209"/>
                  </a:lnTo>
                  <a:lnTo>
                    <a:pt x="332" y="207"/>
                  </a:lnTo>
                  <a:lnTo>
                    <a:pt x="338" y="207"/>
                  </a:lnTo>
                  <a:lnTo>
                    <a:pt x="338" y="207"/>
                  </a:lnTo>
                  <a:lnTo>
                    <a:pt x="334" y="215"/>
                  </a:lnTo>
                  <a:lnTo>
                    <a:pt x="330" y="224"/>
                  </a:lnTo>
                  <a:lnTo>
                    <a:pt x="329" y="235"/>
                  </a:lnTo>
                  <a:lnTo>
                    <a:pt x="329" y="235"/>
                  </a:lnTo>
                  <a:close/>
                  <a:moveTo>
                    <a:pt x="384" y="117"/>
                  </a:moveTo>
                  <a:lnTo>
                    <a:pt x="478" y="117"/>
                  </a:lnTo>
                  <a:lnTo>
                    <a:pt x="480" y="136"/>
                  </a:lnTo>
                  <a:lnTo>
                    <a:pt x="480" y="136"/>
                  </a:lnTo>
                  <a:lnTo>
                    <a:pt x="478" y="147"/>
                  </a:lnTo>
                  <a:lnTo>
                    <a:pt x="474" y="159"/>
                  </a:lnTo>
                  <a:lnTo>
                    <a:pt x="470" y="168"/>
                  </a:lnTo>
                  <a:lnTo>
                    <a:pt x="463" y="175"/>
                  </a:lnTo>
                  <a:lnTo>
                    <a:pt x="463" y="175"/>
                  </a:lnTo>
                  <a:lnTo>
                    <a:pt x="455" y="183"/>
                  </a:lnTo>
                  <a:lnTo>
                    <a:pt x="446" y="187"/>
                  </a:lnTo>
                  <a:lnTo>
                    <a:pt x="435" y="190"/>
                  </a:lnTo>
                  <a:lnTo>
                    <a:pt x="416" y="192"/>
                  </a:lnTo>
                  <a:lnTo>
                    <a:pt x="383" y="192"/>
                  </a:lnTo>
                  <a:lnTo>
                    <a:pt x="383" y="192"/>
                  </a:lnTo>
                  <a:lnTo>
                    <a:pt x="342" y="194"/>
                  </a:lnTo>
                  <a:lnTo>
                    <a:pt x="315" y="198"/>
                  </a:lnTo>
                  <a:lnTo>
                    <a:pt x="299" y="201"/>
                  </a:lnTo>
                  <a:lnTo>
                    <a:pt x="287" y="209"/>
                  </a:lnTo>
                  <a:lnTo>
                    <a:pt x="287" y="209"/>
                  </a:lnTo>
                  <a:lnTo>
                    <a:pt x="278" y="216"/>
                  </a:lnTo>
                  <a:lnTo>
                    <a:pt x="271" y="226"/>
                  </a:lnTo>
                  <a:lnTo>
                    <a:pt x="263" y="237"/>
                  </a:lnTo>
                  <a:lnTo>
                    <a:pt x="256" y="250"/>
                  </a:lnTo>
                  <a:lnTo>
                    <a:pt x="256" y="250"/>
                  </a:lnTo>
                  <a:lnTo>
                    <a:pt x="256" y="213"/>
                  </a:lnTo>
                  <a:lnTo>
                    <a:pt x="256" y="213"/>
                  </a:lnTo>
                  <a:lnTo>
                    <a:pt x="256" y="205"/>
                  </a:lnTo>
                  <a:lnTo>
                    <a:pt x="258" y="198"/>
                  </a:lnTo>
                  <a:lnTo>
                    <a:pt x="265" y="183"/>
                  </a:lnTo>
                  <a:lnTo>
                    <a:pt x="276" y="166"/>
                  </a:lnTo>
                  <a:lnTo>
                    <a:pt x="291" y="151"/>
                  </a:lnTo>
                  <a:lnTo>
                    <a:pt x="291" y="151"/>
                  </a:lnTo>
                  <a:lnTo>
                    <a:pt x="301" y="142"/>
                  </a:lnTo>
                  <a:lnTo>
                    <a:pt x="312" y="136"/>
                  </a:lnTo>
                  <a:lnTo>
                    <a:pt x="323" y="131"/>
                  </a:lnTo>
                  <a:lnTo>
                    <a:pt x="334" y="125"/>
                  </a:lnTo>
                  <a:lnTo>
                    <a:pt x="345" y="121"/>
                  </a:lnTo>
                  <a:lnTo>
                    <a:pt x="358" y="119"/>
                  </a:lnTo>
                  <a:lnTo>
                    <a:pt x="384" y="117"/>
                  </a:lnTo>
                  <a:lnTo>
                    <a:pt x="384" y="117"/>
                  </a:lnTo>
                  <a:close/>
                  <a:moveTo>
                    <a:pt x="295" y="134"/>
                  </a:moveTo>
                  <a:lnTo>
                    <a:pt x="295" y="134"/>
                  </a:lnTo>
                  <a:lnTo>
                    <a:pt x="280" y="147"/>
                  </a:lnTo>
                  <a:lnTo>
                    <a:pt x="271" y="160"/>
                  </a:lnTo>
                  <a:lnTo>
                    <a:pt x="263" y="173"/>
                  </a:lnTo>
                  <a:lnTo>
                    <a:pt x="256" y="187"/>
                  </a:lnTo>
                  <a:lnTo>
                    <a:pt x="256" y="172"/>
                  </a:lnTo>
                  <a:lnTo>
                    <a:pt x="256" y="172"/>
                  </a:lnTo>
                  <a:lnTo>
                    <a:pt x="258" y="159"/>
                  </a:lnTo>
                  <a:lnTo>
                    <a:pt x="259" y="145"/>
                  </a:lnTo>
                  <a:lnTo>
                    <a:pt x="261" y="140"/>
                  </a:lnTo>
                  <a:lnTo>
                    <a:pt x="261" y="140"/>
                  </a:lnTo>
                  <a:lnTo>
                    <a:pt x="271" y="117"/>
                  </a:lnTo>
                  <a:lnTo>
                    <a:pt x="284" y="99"/>
                  </a:lnTo>
                  <a:lnTo>
                    <a:pt x="297" y="84"/>
                  </a:lnTo>
                  <a:lnTo>
                    <a:pt x="308" y="71"/>
                  </a:lnTo>
                  <a:lnTo>
                    <a:pt x="308" y="71"/>
                  </a:lnTo>
                  <a:lnTo>
                    <a:pt x="317" y="63"/>
                  </a:lnTo>
                  <a:lnTo>
                    <a:pt x="329" y="58"/>
                  </a:lnTo>
                  <a:lnTo>
                    <a:pt x="338" y="50"/>
                  </a:lnTo>
                  <a:lnTo>
                    <a:pt x="351" y="46"/>
                  </a:lnTo>
                  <a:lnTo>
                    <a:pt x="362" y="43"/>
                  </a:lnTo>
                  <a:lnTo>
                    <a:pt x="375" y="39"/>
                  </a:lnTo>
                  <a:lnTo>
                    <a:pt x="388" y="37"/>
                  </a:lnTo>
                  <a:lnTo>
                    <a:pt x="403" y="37"/>
                  </a:lnTo>
                  <a:lnTo>
                    <a:pt x="508" y="37"/>
                  </a:lnTo>
                  <a:lnTo>
                    <a:pt x="508" y="41"/>
                  </a:lnTo>
                  <a:lnTo>
                    <a:pt x="508" y="41"/>
                  </a:lnTo>
                  <a:lnTo>
                    <a:pt x="508" y="50"/>
                  </a:lnTo>
                  <a:lnTo>
                    <a:pt x="504" y="60"/>
                  </a:lnTo>
                  <a:lnTo>
                    <a:pt x="500" y="69"/>
                  </a:lnTo>
                  <a:lnTo>
                    <a:pt x="493" y="76"/>
                  </a:lnTo>
                  <a:lnTo>
                    <a:pt x="493" y="76"/>
                  </a:lnTo>
                  <a:lnTo>
                    <a:pt x="485" y="84"/>
                  </a:lnTo>
                  <a:lnTo>
                    <a:pt x="476" y="88"/>
                  </a:lnTo>
                  <a:lnTo>
                    <a:pt x="467" y="91"/>
                  </a:lnTo>
                  <a:lnTo>
                    <a:pt x="455" y="91"/>
                  </a:lnTo>
                  <a:lnTo>
                    <a:pt x="401" y="91"/>
                  </a:lnTo>
                  <a:lnTo>
                    <a:pt x="401" y="91"/>
                  </a:lnTo>
                  <a:lnTo>
                    <a:pt x="386" y="93"/>
                  </a:lnTo>
                  <a:lnTo>
                    <a:pt x="371" y="95"/>
                  </a:lnTo>
                  <a:lnTo>
                    <a:pt x="358" y="97"/>
                  </a:lnTo>
                  <a:lnTo>
                    <a:pt x="345" y="102"/>
                  </a:lnTo>
                  <a:lnTo>
                    <a:pt x="332" y="108"/>
                  </a:lnTo>
                  <a:lnTo>
                    <a:pt x="319" y="116"/>
                  </a:lnTo>
                  <a:lnTo>
                    <a:pt x="306" y="125"/>
                  </a:lnTo>
                  <a:lnTo>
                    <a:pt x="295" y="134"/>
                  </a:lnTo>
                  <a:lnTo>
                    <a:pt x="295" y="13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116" name="Google Shape;116;p5"/>
            <p:cNvSpPr/>
            <p:nvPr/>
          </p:nvSpPr>
          <p:spPr>
            <a:xfrm>
              <a:off x="5205413" y="1079500"/>
              <a:ext cx="400050" cy="204788"/>
            </a:xfrm>
            <a:custGeom>
              <a:avLst/>
              <a:gdLst/>
              <a:ahLst/>
              <a:cxnLst/>
              <a:rect l="l" t="t" r="r" b="b"/>
              <a:pathLst>
                <a:path w="252" h="129" extrusionOk="0">
                  <a:moveTo>
                    <a:pt x="46" y="58"/>
                  </a:moveTo>
                  <a:lnTo>
                    <a:pt x="46" y="58"/>
                  </a:lnTo>
                  <a:lnTo>
                    <a:pt x="58" y="51"/>
                  </a:lnTo>
                  <a:lnTo>
                    <a:pt x="67" y="43"/>
                  </a:lnTo>
                  <a:lnTo>
                    <a:pt x="80" y="38"/>
                  </a:lnTo>
                  <a:lnTo>
                    <a:pt x="91" y="32"/>
                  </a:lnTo>
                  <a:lnTo>
                    <a:pt x="104" y="28"/>
                  </a:lnTo>
                  <a:lnTo>
                    <a:pt x="117" y="25"/>
                  </a:lnTo>
                  <a:lnTo>
                    <a:pt x="132" y="23"/>
                  </a:lnTo>
                  <a:lnTo>
                    <a:pt x="147" y="23"/>
                  </a:lnTo>
                  <a:lnTo>
                    <a:pt x="252" y="23"/>
                  </a:lnTo>
                  <a:lnTo>
                    <a:pt x="252" y="23"/>
                  </a:lnTo>
                  <a:lnTo>
                    <a:pt x="252" y="23"/>
                  </a:lnTo>
                  <a:lnTo>
                    <a:pt x="252" y="0"/>
                  </a:lnTo>
                  <a:lnTo>
                    <a:pt x="147" y="0"/>
                  </a:lnTo>
                  <a:lnTo>
                    <a:pt x="147" y="0"/>
                  </a:lnTo>
                  <a:lnTo>
                    <a:pt x="132" y="0"/>
                  </a:lnTo>
                  <a:lnTo>
                    <a:pt x="117" y="2"/>
                  </a:lnTo>
                  <a:lnTo>
                    <a:pt x="104" y="6"/>
                  </a:lnTo>
                  <a:lnTo>
                    <a:pt x="91" y="10"/>
                  </a:lnTo>
                  <a:lnTo>
                    <a:pt x="78" y="15"/>
                  </a:lnTo>
                  <a:lnTo>
                    <a:pt x="65" y="23"/>
                  </a:lnTo>
                  <a:lnTo>
                    <a:pt x="54" y="30"/>
                  </a:lnTo>
                  <a:lnTo>
                    <a:pt x="43" y="41"/>
                  </a:lnTo>
                  <a:lnTo>
                    <a:pt x="43" y="41"/>
                  </a:lnTo>
                  <a:lnTo>
                    <a:pt x="24" y="60"/>
                  </a:lnTo>
                  <a:lnTo>
                    <a:pt x="17" y="71"/>
                  </a:lnTo>
                  <a:lnTo>
                    <a:pt x="11" y="81"/>
                  </a:lnTo>
                  <a:lnTo>
                    <a:pt x="7" y="92"/>
                  </a:lnTo>
                  <a:lnTo>
                    <a:pt x="3" y="105"/>
                  </a:lnTo>
                  <a:lnTo>
                    <a:pt x="0" y="116"/>
                  </a:lnTo>
                  <a:lnTo>
                    <a:pt x="0" y="129"/>
                  </a:lnTo>
                  <a:lnTo>
                    <a:pt x="0" y="129"/>
                  </a:lnTo>
                  <a:lnTo>
                    <a:pt x="9" y="109"/>
                  </a:lnTo>
                  <a:lnTo>
                    <a:pt x="20" y="88"/>
                  </a:lnTo>
                  <a:lnTo>
                    <a:pt x="33" y="71"/>
                  </a:lnTo>
                  <a:lnTo>
                    <a:pt x="46" y="58"/>
                  </a:lnTo>
                  <a:lnTo>
                    <a:pt x="46" y="58"/>
                  </a:lnTo>
                  <a:close/>
                </a:path>
              </a:pathLst>
            </a:custGeom>
            <a:solidFill>
              <a:srgbClr val="002E6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117" name="Google Shape;117;p5"/>
            <p:cNvSpPr/>
            <p:nvPr/>
          </p:nvSpPr>
          <p:spPr>
            <a:xfrm>
              <a:off x="5205413" y="1254125"/>
              <a:ext cx="355600" cy="211138"/>
            </a:xfrm>
            <a:custGeom>
              <a:avLst/>
              <a:gdLst/>
              <a:ahLst/>
              <a:cxnLst/>
              <a:rect l="l" t="t" r="r" b="b"/>
              <a:pathLst>
                <a:path w="224" h="133" extrusionOk="0">
                  <a:moveTo>
                    <a:pt x="0" y="96"/>
                  </a:moveTo>
                  <a:lnTo>
                    <a:pt x="0" y="96"/>
                  </a:lnTo>
                  <a:lnTo>
                    <a:pt x="0" y="133"/>
                  </a:lnTo>
                  <a:lnTo>
                    <a:pt x="0" y="133"/>
                  </a:lnTo>
                  <a:lnTo>
                    <a:pt x="7" y="120"/>
                  </a:lnTo>
                  <a:lnTo>
                    <a:pt x="15" y="109"/>
                  </a:lnTo>
                  <a:lnTo>
                    <a:pt x="22" y="99"/>
                  </a:lnTo>
                  <a:lnTo>
                    <a:pt x="31" y="92"/>
                  </a:lnTo>
                  <a:lnTo>
                    <a:pt x="31" y="92"/>
                  </a:lnTo>
                  <a:lnTo>
                    <a:pt x="43" y="84"/>
                  </a:lnTo>
                  <a:lnTo>
                    <a:pt x="59" y="81"/>
                  </a:lnTo>
                  <a:lnTo>
                    <a:pt x="86" y="77"/>
                  </a:lnTo>
                  <a:lnTo>
                    <a:pt x="127" y="75"/>
                  </a:lnTo>
                  <a:lnTo>
                    <a:pt x="160" y="75"/>
                  </a:lnTo>
                  <a:lnTo>
                    <a:pt x="160" y="75"/>
                  </a:lnTo>
                  <a:lnTo>
                    <a:pt x="179" y="73"/>
                  </a:lnTo>
                  <a:lnTo>
                    <a:pt x="190" y="70"/>
                  </a:lnTo>
                  <a:lnTo>
                    <a:pt x="199" y="66"/>
                  </a:lnTo>
                  <a:lnTo>
                    <a:pt x="207" y="58"/>
                  </a:lnTo>
                  <a:lnTo>
                    <a:pt x="207" y="58"/>
                  </a:lnTo>
                  <a:lnTo>
                    <a:pt x="214" y="51"/>
                  </a:lnTo>
                  <a:lnTo>
                    <a:pt x="218" y="42"/>
                  </a:lnTo>
                  <a:lnTo>
                    <a:pt x="222" y="30"/>
                  </a:lnTo>
                  <a:lnTo>
                    <a:pt x="224" y="19"/>
                  </a:lnTo>
                  <a:lnTo>
                    <a:pt x="222" y="0"/>
                  </a:lnTo>
                  <a:lnTo>
                    <a:pt x="128" y="0"/>
                  </a:lnTo>
                  <a:lnTo>
                    <a:pt x="128" y="0"/>
                  </a:lnTo>
                  <a:lnTo>
                    <a:pt x="102" y="2"/>
                  </a:lnTo>
                  <a:lnTo>
                    <a:pt x="89" y="4"/>
                  </a:lnTo>
                  <a:lnTo>
                    <a:pt x="78" y="8"/>
                  </a:lnTo>
                  <a:lnTo>
                    <a:pt x="67" y="14"/>
                  </a:lnTo>
                  <a:lnTo>
                    <a:pt x="56" y="19"/>
                  </a:lnTo>
                  <a:lnTo>
                    <a:pt x="45" y="25"/>
                  </a:lnTo>
                  <a:lnTo>
                    <a:pt x="35" y="34"/>
                  </a:lnTo>
                  <a:lnTo>
                    <a:pt x="35" y="34"/>
                  </a:lnTo>
                  <a:lnTo>
                    <a:pt x="20" y="49"/>
                  </a:lnTo>
                  <a:lnTo>
                    <a:pt x="9" y="66"/>
                  </a:lnTo>
                  <a:lnTo>
                    <a:pt x="2" y="81"/>
                  </a:lnTo>
                  <a:lnTo>
                    <a:pt x="0" y="88"/>
                  </a:lnTo>
                  <a:lnTo>
                    <a:pt x="0" y="96"/>
                  </a:lnTo>
                  <a:lnTo>
                    <a:pt x="0" y="96"/>
                  </a:lnTo>
                  <a:close/>
                </a:path>
              </a:pathLst>
            </a:custGeom>
            <a:solidFill>
              <a:srgbClr val="63A70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Helvetica Neue"/>
                <a:ea typeface="Helvetica Neue"/>
                <a:cs typeface="Helvetica Neue"/>
                <a:sym typeface="Helvetica Neue"/>
              </a:endParaRPr>
            </a:p>
          </p:txBody>
        </p:sp>
        <p:pic>
          <p:nvPicPr>
            <p:cNvPr id="118" name="Google Shape;118;p5"/>
            <p:cNvPicPr preferRelativeResize="0"/>
            <p:nvPr/>
          </p:nvPicPr>
          <p:blipFill rotWithShape="1">
            <a:blip r:embed="rId2">
              <a:alphaModFix/>
            </a:blip>
            <a:srcRect/>
            <a:stretch/>
          </p:blipFill>
          <p:spPr>
            <a:xfrm>
              <a:off x="3197226" y="1152029"/>
              <a:ext cx="1409888" cy="1142403"/>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9"/>
        <p:cNvGrpSpPr/>
        <p:nvPr/>
      </p:nvGrpSpPr>
      <p:grpSpPr>
        <a:xfrm>
          <a:off x="0" y="0"/>
          <a:ext cx="0" cy="0"/>
          <a:chOff x="0" y="0"/>
          <a:chExt cx="0" cy="0"/>
        </a:xfrm>
      </p:grpSpPr>
      <p:sp>
        <p:nvSpPr>
          <p:cNvPr id="120" name="Google Shape;120;p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6000"/>
              <a:buFont typeface="Helvetica Neue"/>
              <a:buNone/>
              <a:defRPr sz="6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22" name="Google Shape;12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25" name="Google Shape;125;p6"/>
          <p:cNvPicPr preferRelativeResize="0"/>
          <p:nvPr/>
        </p:nvPicPr>
        <p:blipFill rotWithShape="1">
          <a:blip r:embed="rId2">
            <a:alphaModFix/>
          </a:blip>
          <a:srcRect/>
          <a:stretch/>
        </p:blipFill>
        <p:spPr>
          <a:xfrm>
            <a:off x="10898004" y="254646"/>
            <a:ext cx="987792" cy="951207"/>
          </a:xfrm>
          <a:prstGeom prst="rect">
            <a:avLst/>
          </a:prstGeom>
          <a:noFill/>
          <a:ln>
            <a:noFill/>
          </a:ln>
        </p:spPr>
      </p:pic>
      <p:grpSp>
        <p:nvGrpSpPr>
          <p:cNvPr id="126" name="Google Shape;126;p6"/>
          <p:cNvGrpSpPr/>
          <p:nvPr/>
        </p:nvGrpSpPr>
        <p:grpSpPr>
          <a:xfrm>
            <a:off x="10360139" y="6459467"/>
            <a:ext cx="1659832" cy="307777"/>
            <a:chOff x="10325849" y="6425177"/>
            <a:chExt cx="1659832" cy="307777"/>
          </a:xfrm>
        </p:grpSpPr>
        <p:pic>
          <p:nvPicPr>
            <p:cNvPr id="127" name="Google Shape;127;p6" descr="TE Words White.pdf"/>
            <p:cNvPicPr preferRelativeResize="0"/>
            <p:nvPr/>
          </p:nvPicPr>
          <p:blipFill rotWithShape="1">
            <a:blip r:embed="rId3">
              <a:alphaModFix/>
            </a:blip>
            <a:srcRect/>
            <a:stretch/>
          </p:blipFill>
          <p:spPr>
            <a:xfrm>
              <a:off x="10547439" y="6453066"/>
              <a:ext cx="1438242" cy="252000"/>
            </a:xfrm>
            <a:prstGeom prst="rect">
              <a:avLst/>
            </a:prstGeom>
            <a:noFill/>
            <a:ln>
              <a:noFill/>
            </a:ln>
          </p:spPr>
        </p:pic>
        <p:sp>
          <p:nvSpPr>
            <p:cNvPr id="128" name="Google Shape;128;p6"/>
            <p:cNvSpPr txBox="1"/>
            <p:nvPr/>
          </p:nvSpPr>
          <p:spPr>
            <a:xfrm>
              <a:off x="10325849" y="6425177"/>
              <a:ext cx="317716"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rgbClr val="074083"/>
                  </a:solidFill>
                  <a:latin typeface="Arial"/>
                  <a:ea typeface="Arial"/>
                  <a:cs typeface="Arial"/>
                  <a:sym typeface="Arial"/>
                </a:rPr>
                <a:t>©</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9"/>
        <p:cNvGrpSpPr/>
        <p:nvPr/>
      </p:nvGrpSpPr>
      <p:grpSpPr>
        <a:xfrm>
          <a:off x="0" y="0"/>
          <a:ext cx="0" cy="0"/>
          <a:chOff x="0" y="0"/>
          <a:chExt cx="0" cy="0"/>
        </a:xfrm>
      </p:grpSpPr>
      <p:sp>
        <p:nvSpPr>
          <p:cNvPr id="130" name="Google Shape;130;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32" name="Google Shape;132;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33" name="Google Shape;133;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34" name="Google Shape;134;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35" name="Google Shape;13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38" name="Google Shape;138;p7"/>
          <p:cNvPicPr preferRelativeResize="0"/>
          <p:nvPr/>
        </p:nvPicPr>
        <p:blipFill rotWithShape="1">
          <a:blip r:embed="rId2">
            <a:alphaModFix/>
          </a:blip>
          <a:srcRect/>
          <a:stretch/>
        </p:blipFill>
        <p:spPr>
          <a:xfrm>
            <a:off x="10898004" y="254646"/>
            <a:ext cx="987792" cy="951207"/>
          </a:xfrm>
          <a:prstGeom prst="rect">
            <a:avLst/>
          </a:prstGeom>
          <a:noFill/>
          <a:ln>
            <a:noFill/>
          </a:ln>
        </p:spPr>
      </p:pic>
      <p:grpSp>
        <p:nvGrpSpPr>
          <p:cNvPr id="139" name="Google Shape;139;p7"/>
          <p:cNvGrpSpPr/>
          <p:nvPr/>
        </p:nvGrpSpPr>
        <p:grpSpPr>
          <a:xfrm>
            <a:off x="10360139" y="6459467"/>
            <a:ext cx="1659832" cy="307777"/>
            <a:chOff x="10325849" y="6425177"/>
            <a:chExt cx="1659832" cy="307777"/>
          </a:xfrm>
        </p:grpSpPr>
        <p:pic>
          <p:nvPicPr>
            <p:cNvPr id="140" name="Google Shape;140;p7" descr="TE Words White.pdf"/>
            <p:cNvPicPr preferRelativeResize="0"/>
            <p:nvPr/>
          </p:nvPicPr>
          <p:blipFill rotWithShape="1">
            <a:blip r:embed="rId3">
              <a:alphaModFix/>
            </a:blip>
            <a:srcRect/>
            <a:stretch/>
          </p:blipFill>
          <p:spPr>
            <a:xfrm>
              <a:off x="10547439" y="6453066"/>
              <a:ext cx="1438242" cy="252000"/>
            </a:xfrm>
            <a:prstGeom prst="rect">
              <a:avLst/>
            </a:prstGeom>
            <a:noFill/>
            <a:ln>
              <a:noFill/>
            </a:ln>
          </p:spPr>
        </p:pic>
        <p:sp>
          <p:nvSpPr>
            <p:cNvPr id="141" name="Google Shape;141;p7"/>
            <p:cNvSpPr txBox="1"/>
            <p:nvPr/>
          </p:nvSpPr>
          <p:spPr>
            <a:xfrm>
              <a:off x="10325849" y="6425177"/>
              <a:ext cx="317716"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rgbClr val="074083"/>
                  </a:solidFill>
                  <a:latin typeface="Arial"/>
                  <a:ea typeface="Arial"/>
                  <a:cs typeface="Arial"/>
                  <a:sym typeface="Arial"/>
                </a:rPr>
                <a:t>©</a:t>
              </a: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2"/>
        <p:cNvGrpSpPr/>
        <p:nvPr/>
      </p:nvGrpSpPr>
      <p:grpSpPr>
        <a:xfrm>
          <a:off x="0" y="0"/>
          <a:ext cx="0" cy="0"/>
          <a:chOff x="0" y="0"/>
          <a:chExt cx="0" cy="0"/>
        </a:xfrm>
      </p:grpSpPr>
      <p:sp>
        <p:nvSpPr>
          <p:cNvPr id="143" name="Google Shape;143;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47" name="Google Shape;147;p8"/>
          <p:cNvPicPr preferRelativeResize="0"/>
          <p:nvPr/>
        </p:nvPicPr>
        <p:blipFill rotWithShape="1">
          <a:blip r:embed="rId2">
            <a:alphaModFix/>
          </a:blip>
          <a:srcRect/>
          <a:stretch/>
        </p:blipFill>
        <p:spPr>
          <a:xfrm>
            <a:off x="10898004" y="254646"/>
            <a:ext cx="987792" cy="951207"/>
          </a:xfrm>
          <a:prstGeom prst="rect">
            <a:avLst/>
          </a:prstGeom>
          <a:noFill/>
          <a:ln>
            <a:noFill/>
          </a:ln>
        </p:spPr>
      </p:pic>
      <p:grpSp>
        <p:nvGrpSpPr>
          <p:cNvPr id="148" name="Google Shape;148;p8"/>
          <p:cNvGrpSpPr/>
          <p:nvPr/>
        </p:nvGrpSpPr>
        <p:grpSpPr>
          <a:xfrm>
            <a:off x="10360139" y="6459467"/>
            <a:ext cx="1659832" cy="307777"/>
            <a:chOff x="10325849" y="6425177"/>
            <a:chExt cx="1659832" cy="307777"/>
          </a:xfrm>
        </p:grpSpPr>
        <p:pic>
          <p:nvPicPr>
            <p:cNvPr id="149" name="Google Shape;149;p8" descr="TE Words White.pdf"/>
            <p:cNvPicPr preferRelativeResize="0"/>
            <p:nvPr/>
          </p:nvPicPr>
          <p:blipFill rotWithShape="1">
            <a:blip r:embed="rId3">
              <a:alphaModFix/>
            </a:blip>
            <a:srcRect/>
            <a:stretch/>
          </p:blipFill>
          <p:spPr>
            <a:xfrm>
              <a:off x="10547439" y="6453066"/>
              <a:ext cx="1438242" cy="252000"/>
            </a:xfrm>
            <a:prstGeom prst="rect">
              <a:avLst/>
            </a:prstGeom>
            <a:noFill/>
            <a:ln>
              <a:noFill/>
            </a:ln>
          </p:spPr>
        </p:pic>
        <p:sp>
          <p:nvSpPr>
            <p:cNvPr id="150" name="Google Shape;150;p8"/>
            <p:cNvSpPr txBox="1"/>
            <p:nvPr/>
          </p:nvSpPr>
          <p:spPr>
            <a:xfrm>
              <a:off x="10325849" y="6425177"/>
              <a:ext cx="317716"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rgbClr val="074083"/>
                  </a:solidFill>
                  <a:latin typeface="Arial"/>
                  <a:ea typeface="Arial"/>
                  <a:cs typeface="Arial"/>
                  <a:sym typeface="Arial"/>
                </a:rPr>
                <a:t>©</a:t>
              </a: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1"/>
        <p:cNvGrpSpPr/>
        <p:nvPr/>
      </p:nvGrpSpPr>
      <p:grpSpPr>
        <a:xfrm>
          <a:off x="0" y="0"/>
          <a:ext cx="0" cy="0"/>
          <a:chOff x="0" y="0"/>
          <a:chExt cx="0" cy="0"/>
        </a:xfrm>
      </p:grpSpPr>
      <p:sp>
        <p:nvSpPr>
          <p:cNvPr id="152" name="Google Shape;15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55" name="Google Shape;155;p9"/>
          <p:cNvPicPr preferRelativeResize="0"/>
          <p:nvPr/>
        </p:nvPicPr>
        <p:blipFill rotWithShape="1">
          <a:blip r:embed="rId2">
            <a:alphaModFix/>
          </a:blip>
          <a:srcRect/>
          <a:stretch/>
        </p:blipFill>
        <p:spPr>
          <a:xfrm>
            <a:off x="10898004" y="254646"/>
            <a:ext cx="987792" cy="951207"/>
          </a:xfrm>
          <a:prstGeom prst="rect">
            <a:avLst/>
          </a:prstGeom>
          <a:noFill/>
          <a:ln>
            <a:noFill/>
          </a:ln>
        </p:spPr>
      </p:pic>
      <p:grpSp>
        <p:nvGrpSpPr>
          <p:cNvPr id="156" name="Google Shape;156;p9"/>
          <p:cNvGrpSpPr/>
          <p:nvPr/>
        </p:nvGrpSpPr>
        <p:grpSpPr>
          <a:xfrm>
            <a:off x="10360139" y="6459467"/>
            <a:ext cx="1659832" cy="307777"/>
            <a:chOff x="10325849" y="6425177"/>
            <a:chExt cx="1659832" cy="307777"/>
          </a:xfrm>
        </p:grpSpPr>
        <p:pic>
          <p:nvPicPr>
            <p:cNvPr id="157" name="Google Shape;157;p9" descr="TE Words White.pdf"/>
            <p:cNvPicPr preferRelativeResize="0"/>
            <p:nvPr/>
          </p:nvPicPr>
          <p:blipFill rotWithShape="1">
            <a:blip r:embed="rId3">
              <a:alphaModFix/>
            </a:blip>
            <a:srcRect/>
            <a:stretch/>
          </p:blipFill>
          <p:spPr>
            <a:xfrm>
              <a:off x="10547439" y="6453066"/>
              <a:ext cx="1438242" cy="252000"/>
            </a:xfrm>
            <a:prstGeom prst="rect">
              <a:avLst/>
            </a:prstGeom>
            <a:noFill/>
            <a:ln>
              <a:noFill/>
            </a:ln>
          </p:spPr>
        </p:pic>
        <p:sp>
          <p:nvSpPr>
            <p:cNvPr id="158" name="Google Shape;158;p9"/>
            <p:cNvSpPr txBox="1"/>
            <p:nvPr/>
          </p:nvSpPr>
          <p:spPr>
            <a:xfrm>
              <a:off x="10325849" y="6425177"/>
              <a:ext cx="317716"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rgbClr val="074083"/>
                  </a:solidFill>
                  <a:latin typeface="Arial"/>
                  <a:ea typeface="Arial"/>
                  <a:cs typeface="Arial"/>
                  <a:sym typeface="Arial"/>
                </a:rPr>
                <a:t>©</a:t>
              </a: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9"/>
        <p:cNvGrpSpPr/>
        <p:nvPr/>
      </p:nvGrpSpPr>
      <p:grpSpPr>
        <a:xfrm>
          <a:off x="0" y="0"/>
          <a:ext cx="0" cy="0"/>
          <a:chOff x="0" y="0"/>
          <a:chExt cx="0" cy="0"/>
        </a:xfrm>
      </p:grpSpPr>
      <p:sp>
        <p:nvSpPr>
          <p:cNvPr id="160" name="Google Shape;160;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Helvetica Neue"/>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1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lt1"/>
              </a:buClr>
              <a:buSzPts val="2000"/>
              <a:buChar char="•"/>
              <a:defRPr sz="2000"/>
            </a:lvl6pPr>
            <a:lvl7pPr marL="3200400" lvl="6" indent="-355600" algn="l">
              <a:lnSpc>
                <a:spcPct val="90000"/>
              </a:lnSpc>
              <a:spcBef>
                <a:spcPts val="500"/>
              </a:spcBef>
              <a:spcAft>
                <a:spcPts val="0"/>
              </a:spcAft>
              <a:buClr>
                <a:schemeClr val="lt1"/>
              </a:buClr>
              <a:buSzPts val="2000"/>
              <a:buChar char="•"/>
              <a:defRPr sz="2000"/>
            </a:lvl7pPr>
            <a:lvl8pPr marL="3657600" lvl="7" indent="-355600" algn="l">
              <a:lnSpc>
                <a:spcPct val="90000"/>
              </a:lnSpc>
              <a:spcBef>
                <a:spcPts val="500"/>
              </a:spcBef>
              <a:spcAft>
                <a:spcPts val="0"/>
              </a:spcAft>
              <a:buClr>
                <a:schemeClr val="lt1"/>
              </a:buClr>
              <a:buSzPts val="2000"/>
              <a:buChar char="•"/>
              <a:defRPr sz="2000"/>
            </a:lvl8pPr>
            <a:lvl9pPr marL="4114800" lvl="8" indent="-355600" algn="l">
              <a:lnSpc>
                <a:spcPct val="90000"/>
              </a:lnSpc>
              <a:spcBef>
                <a:spcPts val="500"/>
              </a:spcBef>
              <a:spcAft>
                <a:spcPts val="0"/>
              </a:spcAft>
              <a:buClr>
                <a:schemeClr val="lt1"/>
              </a:buClr>
              <a:buSzPts val="2000"/>
              <a:buChar char="•"/>
              <a:defRPr sz="2000"/>
            </a:lvl9pPr>
          </a:lstStyle>
          <a:p>
            <a:endParaRPr/>
          </a:p>
        </p:txBody>
      </p:sp>
      <p:sp>
        <p:nvSpPr>
          <p:cNvPr id="162" name="Google Shape;162;p1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63" name="Google Shape;163;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66" name="Google Shape;166;p10"/>
          <p:cNvPicPr preferRelativeResize="0"/>
          <p:nvPr/>
        </p:nvPicPr>
        <p:blipFill rotWithShape="1">
          <a:blip r:embed="rId2">
            <a:alphaModFix/>
          </a:blip>
          <a:srcRect/>
          <a:stretch/>
        </p:blipFill>
        <p:spPr>
          <a:xfrm>
            <a:off x="10898004" y="254646"/>
            <a:ext cx="987792" cy="951207"/>
          </a:xfrm>
          <a:prstGeom prst="rect">
            <a:avLst/>
          </a:prstGeom>
          <a:noFill/>
          <a:ln>
            <a:noFill/>
          </a:ln>
        </p:spPr>
      </p:pic>
      <p:grpSp>
        <p:nvGrpSpPr>
          <p:cNvPr id="167" name="Google Shape;167;p10"/>
          <p:cNvGrpSpPr/>
          <p:nvPr/>
        </p:nvGrpSpPr>
        <p:grpSpPr>
          <a:xfrm>
            <a:off x="10360139" y="6459467"/>
            <a:ext cx="1659832" cy="307777"/>
            <a:chOff x="10325849" y="6425177"/>
            <a:chExt cx="1659832" cy="307777"/>
          </a:xfrm>
        </p:grpSpPr>
        <p:pic>
          <p:nvPicPr>
            <p:cNvPr id="168" name="Google Shape;168;p10" descr="TE Words White.pdf"/>
            <p:cNvPicPr preferRelativeResize="0"/>
            <p:nvPr/>
          </p:nvPicPr>
          <p:blipFill rotWithShape="1">
            <a:blip r:embed="rId3">
              <a:alphaModFix/>
            </a:blip>
            <a:srcRect/>
            <a:stretch/>
          </p:blipFill>
          <p:spPr>
            <a:xfrm>
              <a:off x="10547439" y="6453066"/>
              <a:ext cx="1438242" cy="252000"/>
            </a:xfrm>
            <a:prstGeom prst="rect">
              <a:avLst/>
            </a:prstGeom>
            <a:noFill/>
            <a:ln>
              <a:noFill/>
            </a:ln>
          </p:spPr>
        </p:pic>
        <p:sp>
          <p:nvSpPr>
            <p:cNvPr id="169" name="Google Shape;169;p10"/>
            <p:cNvSpPr txBox="1"/>
            <p:nvPr/>
          </p:nvSpPr>
          <p:spPr>
            <a:xfrm>
              <a:off x="10325849" y="6425177"/>
              <a:ext cx="317716"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rgbClr val="074083"/>
                  </a:solidFill>
                  <a:latin typeface="Arial"/>
                  <a:ea typeface="Arial"/>
                  <a:cs typeface="Arial"/>
                  <a:sym typeface="Arial"/>
                </a:rPr>
                <a:t>©</a:t>
              </a: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Helvetica Neue"/>
              <a:buNone/>
              <a:defRPr sz="4400" b="0" i="0" u="none" strike="noStrike" cap="none">
                <a:solidFill>
                  <a:schemeClr val="dk1"/>
                </a:solidFill>
                <a:latin typeface="Helvetica Neue"/>
                <a:ea typeface="Helvetica Neue"/>
                <a:cs typeface="Helvetica Neue"/>
                <a:sym typeface="Helvetica Neue"/>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Helvetica Neue"/>
                <a:ea typeface="Helvetica Neue"/>
                <a:cs typeface="Helvetica Neue"/>
                <a:sym typeface="Helvetica Neue"/>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Helvetica Neue"/>
                <a:ea typeface="Helvetica Neue"/>
                <a:cs typeface="Helvetica Neue"/>
                <a:sym typeface="Helvetica Neue"/>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Helvetica Neue"/>
                <a:ea typeface="Helvetica Neue"/>
                <a:cs typeface="Helvetica Neue"/>
                <a:sym typeface="Helvetica Neue"/>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Helvetica Neue"/>
                <a:ea typeface="Helvetica Neue"/>
                <a:cs typeface="Helvetica Neue"/>
                <a:sym typeface="Helvetica Neue"/>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lt1"/>
                </a:solidFill>
                <a:latin typeface="Helvetica Neue"/>
                <a:ea typeface="Helvetica Neue"/>
                <a:cs typeface="Helvetica Neue"/>
                <a:sym typeface="Helvetica Neue"/>
              </a:defRPr>
            </a:lvl1pPr>
            <a:lvl2pPr marR="0" lvl="1" algn="l" rtl="0">
              <a:spcBef>
                <a:spcPts val="0"/>
              </a:spcBef>
              <a:spcAft>
                <a:spcPts val="0"/>
              </a:spcAft>
              <a:buSzPts val="1400"/>
              <a:buNone/>
              <a:defRPr sz="1800" b="0" i="0" u="none" strike="noStrike" cap="none">
                <a:solidFill>
                  <a:schemeClr val="lt1"/>
                </a:solidFill>
                <a:latin typeface="Helvetica Neue"/>
                <a:ea typeface="Helvetica Neue"/>
                <a:cs typeface="Helvetica Neue"/>
                <a:sym typeface="Helvetica Neue"/>
              </a:defRPr>
            </a:lvl2pPr>
            <a:lvl3pPr marR="0" lvl="2" algn="l" rtl="0">
              <a:spcBef>
                <a:spcPts val="0"/>
              </a:spcBef>
              <a:spcAft>
                <a:spcPts val="0"/>
              </a:spcAft>
              <a:buSzPts val="1400"/>
              <a:buNone/>
              <a:defRPr sz="1800" b="0" i="0" u="none" strike="noStrike" cap="none">
                <a:solidFill>
                  <a:schemeClr val="lt1"/>
                </a:solidFill>
                <a:latin typeface="Helvetica Neue"/>
                <a:ea typeface="Helvetica Neue"/>
                <a:cs typeface="Helvetica Neue"/>
                <a:sym typeface="Helvetica Neue"/>
              </a:defRPr>
            </a:lvl3pPr>
            <a:lvl4pPr marR="0" lvl="3" algn="l" rtl="0">
              <a:spcBef>
                <a:spcPts val="0"/>
              </a:spcBef>
              <a:spcAft>
                <a:spcPts val="0"/>
              </a:spcAft>
              <a:buSzPts val="1400"/>
              <a:buNone/>
              <a:defRPr sz="1800" b="0" i="0" u="none" strike="noStrike" cap="none">
                <a:solidFill>
                  <a:schemeClr val="lt1"/>
                </a:solidFill>
                <a:latin typeface="Helvetica Neue"/>
                <a:ea typeface="Helvetica Neue"/>
                <a:cs typeface="Helvetica Neue"/>
                <a:sym typeface="Helvetica Neue"/>
              </a:defRPr>
            </a:lvl4pPr>
            <a:lvl5pPr marR="0" lvl="4" algn="l" rtl="0">
              <a:spcBef>
                <a:spcPts val="0"/>
              </a:spcBef>
              <a:spcAft>
                <a:spcPts val="0"/>
              </a:spcAft>
              <a:buSzPts val="1400"/>
              <a:buNone/>
              <a:defRPr sz="1800" b="0" i="0" u="none" strike="noStrike" cap="none">
                <a:solidFill>
                  <a:schemeClr val="lt1"/>
                </a:solidFill>
                <a:latin typeface="Helvetica Neue"/>
                <a:ea typeface="Helvetica Neue"/>
                <a:cs typeface="Helvetica Neue"/>
                <a:sym typeface="Helvetica Neue"/>
              </a:defRPr>
            </a:lvl5pPr>
            <a:lvl6pPr marR="0" lvl="5" algn="l" rtl="0">
              <a:spcBef>
                <a:spcPts val="0"/>
              </a:spcBef>
              <a:spcAft>
                <a:spcPts val="0"/>
              </a:spcAft>
              <a:buSzPts val="1400"/>
              <a:buNone/>
              <a:defRPr sz="1800" b="0" i="0" u="none" strike="noStrike" cap="none">
                <a:solidFill>
                  <a:schemeClr val="lt1"/>
                </a:solidFill>
                <a:latin typeface="Helvetica Neue"/>
                <a:ea typeface="Helvetica Neue"/>
                <a:cs typeface="Helvetica Neue"/>
                <a:sym typeface="Helvetica Neue"/>
              </a:defRPr>
            </a:lvl6pPr>
            <a:lvl7pPr marR="0" lvl="6" algn="l" rtl="0">
              <a:spcBef>
                <a:spcPts val="0"/>
              </a:spcBef>
              <a:spcAft>
                <a:spcPts val="0"/>
              </a:spcAft>
              <a:buSzPts val="1400"/>
              <a:buNone/>
              <a:defRPr sz="1800" b="0" i="0" u="none" strike="noStrike" cap="none">
                <a:solidFill>
                  <a:schemeClr val="lt1"/>
                </a:solidFill>
                <a:latin typeface="Helvetica Neue"/>
                <a:ea typeface="Helvetica Neue"/>
                <a:cs typeface="Helvetica Neue"/>
                <a:sym typeface="Helvetica Neue"/>
              </a:defRPr>
            </a:lvl7pPr>
            <a:lvl8pPr marR="0" lvl="7" algn="l" rtl="0">
              <a:spcBef>
                <a:spcPts val="0"/>
              </a:spcBef>
              <a:spcAft>
                <a:spcPts val="0"/>
              </a:spcAft>
              <a:buSzPts val="1400"/>
              <a:buNone/>
              <a:defRPr sz="1800" b="0" i="0" u="none" strike="noStrike" cap="none">
                <a:solidFill>
                  <a:schemeClr val="lt1"/>
                </a:solidFill>
                <a:latin typeface="Helvetica Neue"/>
                <a:ea typeface="Helvetica Neue"/>
                <a:cs typeface="Helvetica Neue"/>
                <a:sym typeface="Helvetica Neue"/>
              </a:defRPr>
            </a:lvl8pPr>
            <a:lvl9pPr marR="0" lvl="8" algn="l" rtl="0">
              <a:spcBef>
                <a:spcPts val="0"/>
              </a:spcBef>
              <a:spcAft>
                <a:spcPts val="0"/>
              </a:spcAft>
              <a:buSzPts val="1400"/>
              <a:buNone/>
              <a:defRPr sz="1800" b="0" i="0" u="none" strike="noStrike" cap="none">
                <a:solidFill>
                  <a:schemeClr val="lt1"/>
                </a:solidFill>
                <a:latin typeface="Helvetica Neue"/>
                <a:ea typeface="Helvetica Neue"/>
                <a:cs typeface="Helvetica Neue"/>
                <a:sym typeface="Helvetica Neue"/>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chemeClr val="lt1"/>
                </a:solidFill>
                <a:latin typeface="Helvetica Neue"/>
                <a:ea typeface="Helvetica Neue"/>
                <a:cs typeface="Helvetica Neue"/>
                <a:sym typeface="Helvetica Neue"/>
              </a:defRPr>
            </a:lvl1pPr>
            <a:lvl2pPr marR="0" lvl="1" algn="l" rtl="0">
              <a:spcBef>
                <a:spcPts val="0"/>
              </a:spcBef>
              <a:spcAft>
                <a:spcPts val="0"/>
              </a:spcAft>
              <a:buSzPts val="1400"/>
              <a:buNone/>
              <a:defRPr sz="1800" b="0" i="0" u="none" strike="noStrike" cap="none">
                <a:solidFill>
                  <a:schemeClr val="lt1"/>
                </a:solidFill>
                <a:latin typeface="Helvetica Neue"/>
                <a:ea typeface="Helvetica Neue"/>
                <a:cs typeface="Helvetica Neue"/>
                <a:sym typeface="Helvetica Neue"/>
              </a:defRPr>
            </a:lvl2pPr>
            <a:lvl3pPr marR="0" lvl="2" algn="l" rtl="0">
              <a:spcBef>
                <a:spcPts val="0"/>
              </a:spcBef>
              <a:spcAft>
                <a:spcPts val="0"/>
              </a:spcAft>
              <a:buSzPts val="1400"/>
              <a:buNone/>
              <a:defRPr sz="1800" b="0" i="0" u="none" strike="noStrike" cap="none">
                <a:solidFill>
                  <a:schemeClr val="lt1"/>
                </a:solidFill>
                <a:latin typeface="Helvetica Neue"/>
                <a:ea typeface="Helvetica Neue"/>
                <a:cs typeface="Helvetica Neue"/>
                <a:sym typeface="Helvetica Neue"/>
              </a:defRPr>
            </a:lvl3pPr>
            <a:lvl4pPr marR="0" lvl="3" algn="l" rtl="0">
              <a:spcBef>
                <a:spcPts val="0"/>
              </a:spcBef>
              <a:spcAft>
                <a:spcPts val="0"/>
              </a:spcAft>
              <a:buSzPts val="1400"/>
              <a:buNone/>
              <a:defRPr sz="1800" b="0" i="0" u="none" strike="noStrike" cap="none">
                <a:solidFill>
                  <a:schemeClr val="lt1"/>
                </a:solidFill>
                <a:latin typeface="Helvetica Neue"/>
                <a:ea typeface="Helvetica Neue"/>
                <a:cs typeface="Helvetica Neue"/>
                <a:sym typeface="Helvetica Neue"/>
              </a:defRPr>
            </a:lvl4pPr>
            <a:lvl5pPr marR="0" lvl="4" algn="l" rtl="0">
              <a:spcBef>
                <a:spcPts val="0"/>
              </a:spcBef>
              <a:spcAft>
                <a:spcPts val="0"/>
              </a:spcAft>
              <a:buSzPts val="1400"/>
              <a:buNone/>
              <a:defRPr sz="1800" b="0" i="0" u="none" strike="noStrike" cap="none">
                <a:solidFill>
                  <a:schemeClr val="lt1"/>
                </a:solidFill>
                <a:latin typeface="Helvetica Neue"/>
                <a:ea typeface="Helvetica Neue"/>
                <a:cs typeface="Helvetica Neue"/>
                <a:sym typeface="Helvetica Neue"/>
              </a:defRPr>
            </a:lvl5pPr>
            <a:lvl6pPr marR="0" lvl="5" algn="l" rtl="0">
              <a:spcBef>
                <a:spcPts val="0"/>
              </a:spcBef>
              <a:spcAft>
                <a:spcPts val="0"/>
              </a:spcAft>
              <a:buSzPts val="1400"/>
              <a:buNone/>
              <a:defRPr sz="1800" b="0" i="0" u="none" strike="noStrike" cap="none">
                <a:solidFill>
                  <a:schemeClr val="lt1"/>
                </a:solidFill>
                <a:latin typeface="Helvetica Neue"/>
                <a:ea typeface="Helvetica Neue"/>
                <a:cs typeface="Helvetica Neue"/>
                <a:sym typeface="Helvetica Neue"/>
              </a:defRPr>
            </a:lvl6pPr>
            <a:lvl7pPr marR="0" lvl="6" algn="l" rtl="0">
              <a:spcBef>
                <a:spcPts val="0"/>
              </a:spcBef>
              <a:spcAft>
                <a:spcPts val="0"/>
              </a:spcAft>
              <a:buSzPts val="1400"/>
              <a:buNone/>
              <a:defRPr sz="1800" b="0" i="0" u="none" strike="noStrike" cap="none">
                <a:solidFill>
                  <a:schemeClr val="lt1"/>
                </a:solidFill>
                <a:latin typeface="Helvetica Neue"/>
                <a:ea typeface="Helvetica Neue"/>
                <a:cs typeface="Helvetica Neue"/>
                <a:sym typeface="Helvetica Neue"/>
              </a:defRPr>
            </a:lvl7pPr>
            <a:lvl8pPr marR="0" lvl="7" algn="l" rtl="0">
              <a:spcBef>
                <a:spcPts val="0"/>
              </a:spcBef>
              <a:spcAft>
                <a:spcPts val="0"/>
              </a:spcAft>
              <a:buSzPts val="1400"/>
              <a:buNone/>
              <a:defRPr sz="1800" b="0" i="0" u="none" strike="noStrike" cap="none">
                <a:solidFill>
                  <a:schemeClr val="lt1"/>
                </a:solidFill>
                <a:latin typeface="Helvetica Neue"/>
                <a:ea typeface="Helvetica Neue"/>
                <a:cs typeface="Helvetica Neue"/>
                <a:sym typeface="Helvetica Neue"/>
              </a:defRPr>
            </a:lvl8pPr>
            <a:lvl9pPr marR="0" lvl="8" algn="l" rtl="0">
              <a:spcBef>
                <a:spcPts val="0"/>
              </a:spcBef>
              <a:spcAft>
                <a:spcPts val="0"/>
              </a:spcAft>
              <a:buSzPts val="1400"/>
              <a:buNone/>
              <a:defRPr sz="1800" b="0" i="0" u="none" strike="noStrike" cap="none">
                <a:solidFill>
                  <a:schemeClr val="lt1"/>
                </a:solidFill>
                <a:latin typeface="Helvetica Neue"/>
                <a:ea typeface="Helvetica Neue"/>
                <a:cs typeface="Helvetica Neue"/>
                <a:sym typeface="Helvetica Neue"/>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Helvetica Neue"/>
                <a:ea typeface="Helvetica Neue"/>
                <a:cs typeface="Helvetica Neue"/>
                <a:sym typeface="Helvetica Neue"/>
              </a:defRPr>
            </a:lvl1pPr>
            <a:lvl2pPr marL="0" marR="0" lvl="1" indent="0" algn="r" rtl="0">
              <a:spcBef>
                <a:spcPts val="0"/>
              </a:spcBef>
              <a:buNone/>
              <a:defRPr sz="1200" b="0" i="0" u="none" strike="noStrike" cap="none">
                <a:solidFill>
                  <a:schemeClr val="lt1"/>
                </a:solidFill>
                <a:latin typeface="Helvetica Neue"/>
                <a:ea typeface="Helvetica Neue"/>
                <a:cs typeface="Helvetica Neue"/>
                <a:sym typeface="Helvetica Neue"/>
              </a:defRPr>
            </a:lvl2pPr>
            <a:lvl3pPr marL="0" marR="0" lvl="2" indent="0" algn="r" rtl="0">
              <a:spcBef>
                <a:spcPts val="0"/>
              </a:spcBef>
              <a:buNone/>
              <a:defRPr sz="1200" b="0" i="0" u="none" strike="noStrike" cap="none">
                <a:solidFill>
                  <a:schemeClr val="lt1"/>
                </a:solidFill>
                <a:latin typeface="Helvetica Neue"/>
                <a:ea typeface="Helvetica Neue"/>
                <a:cs typeface="Helvetica Neue"/>
                <a:sym typeface="Helvetica Neue"/>
              </a:defRPr>
            </a:lvl3pPr>
            <a:lvl4pPr marL="0" marR="0" lvl="3" indent="0" algn="r" rtl="0">
              <a:spcBef>
                <a:spcPts val="0"/>
              </a:spcBef>
              <a:buNone/>
              <a:defRPr sz="1200" b="0" i="0" u="none" strike="noStrike" cap="none">
                <a:solidFill>
                  <a:schemeClr val="lt1"/>
                </a:solidFill>
                <a:latin typeface="Helvetica Neue"/>
                <a:ea typeface="Helvetica Neue"/>
                <a:cs typeface="Helvetica Neue"/>
                <a:sym typeface="Helvetica Neue"/>
              </a:defRPr>
            </a:lvl4pPr>
            <a:lvl5pPr marL="0" marR="0" lvl="4" indent="0" algn="r" rtl="0">
              <a:spcBef>
                <a:spcPts val="0"/>
              </a:spcBef>
              <a:buNone/>
              <a:defRPr sz="1200" b="0" i="0" u="none" strike="noStrike" cap="none">
                <a:solidFill>
                  <a:schemeClr val="lt1"/>
                </a:solidFill>
                <a:latin typeface="Helvetica Neue"/>
                <a:ea typeface="Helvetica Neue"/>
                <a:cs typeface="Helvetica Neue"/>
                <a:sym typeface="Helvetica Neue"/>
              </a:defRPr>
            </a:lvl5pPr>
            <a:lvl6pPr marL="0" marR="0" lvl="5" indent="0" algn="r" rtl="0">
              <a:spcBef>
                <a:spcPts val="0"/>
              </a:spcBef>
              <a:buNone/>
              <a:defRPr sz="1200" b="0" i="0" u="none" strike="noStrike" cap="none">
                <a:solidFill>
                  <a:schemeClr val="lt1"/>
                </a:solidFill>
                <a:latin typeface="Helvetica Neue"/>
                <a:ea typeface="Helvetica Neue"/>
                <a:cs typeface="Helvetica Neue"/>
                <a:sym typeface="Helvetica Neue"/>
              </a:defRPr>
            </a:lvl6pPr>
            <a:lvl7pPr marL="0" marR="0" lvl="6" indent="0" algn="r" rtl="0">
              <a:spcBef>
                <a:spcPts val="0"/>
              </a:spcBef>
              <a:buNone/>
              <a:defRPr sz="1200" b="0" i="0" u="none" strike="noStrike" cap="none">
                <a:solidFill>
                  <a:schemeClr val="lt1"/>
                </a:solidFill>
                <a:latin typeface="Helvetica Neue"/>
                <a:ea typeface="Helvetica Neue"/>
                <a:cs typeface="Helvetica Neue"/>
                <a:sym typeface="Helvetica Neue"/>
              </a:defRPr>
            </a:lvl7pPr>
            <a:lvl8pPr marL="0" marR="0" lvl="7" indent="0" algn="r" rtl="0">
              <a:spcBef>
                <a:spcPts val="0"/>
              </a:spcBef>
              <a:buNone/>
              <a:defRPr sz="1200" b="0" i="0" u="none" strike="noStrike" cap="none">
                <a:solidFill>
                  <a:schemeClr val="lt1"/>
                </a:solidFill>
                <a:latin typeface="Helvetica Neue"/>
                <a:ea typeface="Helvetica Neue"/>
                <a:cs typeface="Helvetica Neue"/>
                <a:sym typeface="Helvetica Neue"/>
              </a:defRPr>
            </a:lvl8pPr>
            <a:lvl9pPr marL="0" marR="0" lvl="8" indent="0" algn="r" rtl="0">
              <a:spcBef>
                <a:spcPts val="0"/>
              </a:spcBef>
              <a:buNone/>
              <a:defRPr sz="1200" b="0" i="0" u="none" strike="noStrike" cap="none">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193"/>
        <p:cNvGrpSpPr/>
        <p:nvPr/>
      </p:nvGrpSpPr>
      <p:grpSpPr>
        <a:xfrm>
          <a:off x="0" y="0"/>
          <a:ext cx="0" cy="0"/>
          <a:chOff x="0" y="0"/>
          <a:chExt cx="0" cy="0"/>
        </a:xfrm>
      </p:grpSpPr>
      <p:sp>
        <p:nvSpPr>
          <p:cNvPr id="194" name="Google Shape;194;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Helvetica Neue"/>
              <a:buNone/>
              <a:defRPr sz="4400" b="0"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195" name="Google Shape;195;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Helvetica Neue"/>
                <a:ea typeface="Helvetica Neue"/>
                <a:cs typeface="Helvetica Neue"/>
                <a:sym typeface="Helvetica Neue"/>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Helvetica Neue"/>
                <a:ea typeface="Helvetica Neue"/>
                <a:cs typeface="Helvetica Neue"/>
                <a:sym typeface="Helvetica Neue"/>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Helvetica Neue"/>
                <a:ea typeface="Helvetica Neue"/>
                <a:cs typeface="Helvetica Neue"/>
                <a:sym typeface="Helvetica Neue"/>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Helvetica Neue"/>
                <a:ea typeface="Helvetica Neue"/>
                <a:cs typeface="Helvetica Neue"/>
                <a:sym typeface="Helvetica Neue"/>
              </a:defRPr>
            </a:lvl9pPr>
          </a:lstStyle>
          <a:p>
            <a:endParaRPr/>
          </a:p>
        </p:txBody>
      </p:sp>
      <p:sp>
        <p:nvSpPr>
          <p:cNvPr id="196" name="Google Shape;19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Helvetica Neue"/>
                <a:ea typeface="Helvetica Neue"/>
                <a:cs typeface="Helvetica Neue"/>
                <a:sym typeface="Helvetica Neue"/>
              </a:defRPr>
            </a:lvl9pPr>
          </a:lstStyle>
          <a:p>
            <a:endParaRPr/>
          </a:p>
        </p:txBody>
      </p:sp>
      <p:sp>
        <p:nvSpPr>
          <p:cNvPr id="197" name="Google Shape;19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Helvetica Neue"/>
                <a:ea typeface="Helvetica Neue"/>
                <a:cs typeface="Helvetica Neue"/>
                <a:sym typeface="Helvetica Neue"/>
              </a:defRPr>
            </a:lvl9pPr>
          </a:lstStyle>
          <a:p>
            <a:endParaRPr/>
          </a:p>
        </p:txBody>
      </p:sp>
      <p:sp>
        <p:nvSpPr>
          <p:cNvPr id="198" name="Google Shape;19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hyperlink" Target="https://www.worldbenchmarkingalliance.org/" TargetMode="External"/><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hyperlink" Target="https://www.worldbenchmarkingalliance.org/the-five-reasons-benchmarks-work" TargetMode="External"/><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hyperlink" Target="http://www.73bit.com/" TargetMode="External"/><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hyperlink" Target="https://textileexchange.org/pfm-benchmark/" TargetMode="External"/><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openxmlformats.org/officeDocument/2006/relationships/image" Target="../media/image47.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1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63.jp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14.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jpg"/><Relationship Id="rId10" Type="http://schemas.openxmlformats.org/officeDocument/2006/relationships/image" Target="../media/image70.jpg"/><Relationship Id="rId4" Type="http://schemas.openxmlformats.org/officeDocument/2006/relationships/image" Target="../media/image64.jpg"/><Relationship Id="rId9"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hyperlink" Target="https://textileexchange.org/pfm-benchmark/"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pfm.textileexchange.org/"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vimeo.com/297982499"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hyperlink" Target="https://textileexchange.org/pfm-benchmark/" TargetMode="Externa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27"/>
          <p:cNvSpPr/>
          <p:nvPr/>
        </p:nvSpPr>
        <p:spPr>
          <a:xfrm>
            <a:off x="0" y="0"/>
            <a:ext cx="12192000" cy="2171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382" name="Google Shape;382;p27"/>
          <p:cNvSpPr txBox="1"/>
          <p:nvPr/>
        </p:nvSpPr>
        <p:spPr>
          <a:xfrm>
            <a:off x="598015" y="2594768"/>
            <a:ext cx="10515600" cy="1440203"/>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8BA4CC"/>
              </a:buClr>
              <a:buSzPts val="3977"/>
              <a:buFont typeface="Arial"/>
              <a:buNone/>
            </a:pPr>
            <a:r>
              <a:rPr lang="en-US" sz="3600" b="1">
                <a:solidFill>
                  <a:srgbClr val="8BA4CC"/>
                </a:solidFill>
                <a:latin typeface="Arial"/>
                <a:ea typeface="Arial"/>
                <a:cs typeface="Arial"/>
                <a:sym typeface="Arial"/>
              </a:rPr>
              <a:t>Introducing the</a:t>
            </a:r>
            <a:endParaRPr sz="3600"/>
          </a:p>
          <a:p>
            <a:pPr marL="0" marR="0" lvl="0" indent="0" algn="l" rtl="0">
              <a:lnSpc>
                <a:spcPct val="90000"/>
              </a:lnSpc>
              <a:spcBef>
                <a:spcPts val="0"/>
              </a:spcBef>
              <a:spcAft>
                <a:spcPts val="0"/>
              </a:spcAft>
              <a:buClr>
                <a:schemeClr val="lt1"/>
              </a:buClr>
              <a:buSzPts val="5550"/>
              <a:buFont typeface="Arial"/>
              <a:buNone/>
            </a:pPr>
            <a:r>
              <a:rPr lang="en-US" sz="4000" b="1">
                <a:solidFill>
                  <a:schemeClr val="lt1"/>
                </a:solidFill>
              </a:rPr>
              <a:t>Corporate </a:t>
            </a:r>
            <a:r>
              <a:rPr lang="en-US" sz="4000" b="1">
                <a:solidFill>
                  <a:schemeClr val="lt1"/>
                </a:solidFill>
                <a:latin typeface="Arial"/>
                <a:ea typeface="Arial"/>
                <a:cs typeface="Arial"/>
                <a:sym typeface="Arial"/>
              </a:rPr>
              <a:t>Fiber &amp; Materials Benchmark</a:t>
            </a:r>
            <a:endParaRPr sz="4000"/>
          </a:p>
        </p:txBody>
      </p:sp>
      <p:pic>
        <p:nvPicPr>
          <p:cNvPr id="383" name="Google Shape;383;p27"/>
          <p:cNvPicPr preferRelativeResize="0"/>
          <p:nvPr/>
        </p:nvPicPr>
        <p:blipFill rotWithShape="1">
          <a:blip r:embed="rId3">
            <a:alphaModFix/>
          </a:blip>
          <a:srcRect/>
          <a:stretch/>
        </p:blipFill>
        <p:spPr>
          <a:xfrm>
            <a:off x="9718068" y="1241778"/>
            <a:ext cx="1980043" cy="572948"/>
          </a:xfrm>
          <a:prstGeom prst="rect">
            <a:avLst/>
          </a:prstGeom>
          <a:noFill/>
          <a:ln>
            <a:noFill/>
          </a:ln>
        </p:spPr>
      </p:pic>
      <p:pic>
        <p:nvPicPr>
          <p:cNvPr id="384" name="Google Shape;384;p27"/>
          <p:cNvPicPr preferRelativeResize="0"/>
          <p:nvPr/>
        </p:nvPicPr>
        <p:blipFill rotWithShape="1">
          <a:blip r:embed="rId4">
            <a:alphaModFix/>
          </a:blip>
          <a:srcRect t="-6651" b="-91"/>
          <a:stretch/>
        </p:blipFill>
        <p:spPr>
          <a:xfrm>
            <a:off x="569861" y="317500"/>
            <a:ext cx="1513244" cy="1521552"/>
          </a:xfrm>
          <a:prstGeom prst="rect">
            <a:avLst/>
          </a:prstGeom>
          <a:noFill/>
          <a:ln>
            <a:noFill/>
          </a:ln>
        </p:spPr>
      </p:pic>
      <p:sp>
        <p:nvSpPr>
          <p:cNvPr id="385" name="Google Shape;385;p27"/>
          <p:cNvSpPr/>
          <p:nvPr/>
        </p:nvSpPr>
        <p:spPr>
          <a:xfrm>
            <a:off x="9568842" y="898160"/>
            <a:ext cx="2030491" cy="2616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b="1">
                <a:solidFill>
                  <a:srgbClr val="4D4F53"/>
                </a:solidFill>
                <a:latin typeface="Arial"/>
                <a:ea typeface="Arial"/>
                <a:cs typeface="Arial"/>
                <a:sym typeface="Arial"/>
              </a:rPr>
              <a:t>We are proud members of: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36"/>
          <p:cNvSpPr/>
          <p:nvPr/>
        </p:nvSpPr>
        <p:spPr>
          <a:xfrm>
            <a:off x="569674" y="2187347"/>
            <a:ext cx="10456136" cy="4041175"/>
          </a:xfrm>
          <a:prstGeom prst="rect">
            <a:avLst/>
          </a:prstGeom>
          <a:solidFill>
            <a:srgbClr val="DCE5F5">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465" name="Google Shape;465;p36"/>
          <p:cNvSpPr txBox="1">
            <a:spLocks noGrp="1"/>
          </p:cNvSpPr>
          <p:nvPr>
            <p:ph type="body" idx="1"/>
          </p:nvPr>
        </p:nvSpPr>
        <p:spPr>
          <a:xfrm>
            <a:off x="780732" y="2288244"/>
            <a:ext cx="10245078" cy="3847515"/>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1000"/>
              </a:spcBef>
              <a:spcAft>
                <a:spcPts val="0"/>
              </a:spcAft>
              <a:buSzPts val="1800"/>
              <a:buNone/>
            </a:pPr>
            <a:r>
              <a:rPr lang="en-US" sz="1600" b="1">
                <a:solidFill>
                  <a:schemeClr val="dk1"/>
                </a:solidFill>
                <a:latin typeface="Arial"/>
                <a:ea typeface="Arial"/>
                <a:cs typeface="Arial"/>
                <a:sym typeface="Arial"/>
              </a:rPr>
              <a:t>Sustainability Benchmarking Good Practice Guide Draft v0.2 for Consultation (first half of 2019)</a:t>
            </a:r>
            <a:endParaRPr/>
          </a:p>
          <a:p>
            <a:pPr marL="0" lvl="0" indent="0" algn="l" rtl="0">
              <a:lnSpc>
                <a:spcPct val="150000"/>
              </a:lnSpc>
              <a:spcBef>
                <a:spcPts val="1000"/>
              </a:spcBef>
              <a:spcAft>
                <a:spcPts val="0"/>
              </a:spcAft>
              <a:buSzPts val="1800"/>
              <a:buNone/>
            </a:pPr>
            <a:r>
              <a:rPr lang="en-US" sz="1600" b="1">
                <a:solidFill>
                  <a:srgbClr val="434343"/>
                </a:solidFill>
                <a:latin typeface="Arial"/>
                <a:ea typeface="Arial"/>
                <a:cs typeface="Arial"/>
                <a:sym typeface="Arial"/>
              </a:rPr>
              <a:t>Scope covers both the benchmarking of standards, and corporate benchmarking programs. </a:t>
            </a:r>
            <a:endParaRPr/>
          </a:p>
          <a:p>
            <a:pPr marL="0" lvl="0" indent="0" algn="l" rtl="0">
              <a:lnSpc>
                <a:spcPct val="150000"/>
              </a:lnSpc>
              <a:spcBef>
                <a:spcPts val="1000"/>
              </a:spcBef>
              <a:spcAft>
                <a:spcPts val="0"/>
              </a:spcAft>
              <a:buSzPts val="1800"/>
              <a:buNone/>
            </a:pPr>
            <a:r>
              <a:rPr lang="en-US" sz="1600" b="1">
                <a:solidFill>
                  <a:srgbClr val="434343"/>
                </a:solidFill>
                <a:latin typeface="Arial"/>
                <a:ea typeface="Arial"/>
                <a:cs typeface="Arial"/>
                <a:sym typeface="Arial"/>
              </a:rPr>
              <a:t>ISEAL aims to: </a:t>
            </a:r>
            <a:endParaRPr/>
          </a:p>
          <a:p>
            <a:pPr marL="285750" lvl="0" indent="-285750" algn="l" rtl="0">
              <a:lnSpc>
                <a:spcPct val="150000"/>
              </a:lnSpc>
              <a:spcBef>
                <a:spcPts val="1000"/>
              </a:spcBef>
              <a:spcAft>
                <a:spcPts val="0"/>
              </a:spcAft>
              <a:buSzPts val="1800"/>
              <a:buChar char="•"/>
            </a:pPr>
            <a:r>
              <a:rPr lang="en-US" sz="1600" b="1">
                <a:latin typeface="Arial"/>
                <a:ea typeface="Arial"/>
                <a:cs typeface="Arial"/>
                <a:sym typeface="Arial"/>
              </a:rPr>
              <a:t>Contribute a framework and practical set of good practices</a:t>
            </a:r>
            <a:r>
              <a:rPr lang="en-US" sz="1600" u="sng">
                <a:solidFill>
                  <a:srgbClr val="434343"/>
                </a:solidFill>
                <a:latin typeface="Arial"/>
                <a:ea typeface="Arial"/>
                <a:cs typeface="Arial"/>
                <a:sym typeface="Arial"/>
              </a:rPr>
              <a:t> </a:t>
            </a:r>
            <a:r>
              <a:rPr lang="en-US" sz="1600">
                <a:solidFill>
                  <a:srgbClr val="434343"/>
                </a:solidFill>
                <a:latin typeface="Arial"/>
                <a:ea typeface="Arial"/>
                <a:cs typeface="Arial"/>
                <a:sym typeface="Arial"/>
              </a:rPr>
              <a:t>and considerations for organisations and initiatives considering whether to carry out a benchmarking exercise or develop a benchmarking program.  </a:t>
            </a:r>
            <a:endParaRPr/>
          </a:p>
          <a:p>
            <a:pPr marL="285750" lvl="0" indent="-285750" algn="l" rtl="0">
              <a:lnSpc>
                <a:spcPct val="150000"/>
              </a:lnSpc>
              <a:spcBef>
                <a:spcPts val="1000"/>
              </a:spcBef>
              <a:spcAft>
                <a:spcPts val="0"/>
              </a:spcAft>
              <a:buSzPts val="1800"/>
              <a:buChar char="•"/>
            </a:pPr>
            <a:r>
              <a:rPr lang="en-US" sz="1600" b="1">
                <a:latin typeface="Arial"/>
                <a:ea typeface="Arial"/>
                <a:cs typeface="Arial"/>
                <a:sym typeface="Arial"/>
              </a:rPr>
              <a:t>Publicise existing benchmarking programs</a:t>
            </a:r>
            <a:r>
              <a:rPr lang="en-US" sz="1600" u="sng">
                <a:solidFill>
                  <a:srgbClr val="434343"/>
                </a:solidFill>
                <a:latin typeface="Arial"/>
                <a:ea typeface="Arial"/>
                <a:cs typeface="Arial"/>
                <a:sym typeface="Arial"/>
              </a:rPr>
              <a:t> </a:t>
            </a:r>
            <a:r>
              <a:rPr lang="en-US" sz="1600">
                <a:solidFill>
                  <a:srgbClr val="434343"/>
                </a:solidFill>
                <a:latin typeface="Arial"/>
                <a:ea typeface="Arial"/>
                <a:cs typeface="Arial"/>
                <a:sym typeface="Arial"/>
              </a:rPr>
              <a:t>as a means to limit the proliferation of benchmarks.  </a:t>
            </a:r>
            <a:endParaRPr/>
          </a:p>
          <a:p>
            <a:pPr marL="285750" lvl="0" indent="-285750" algn="l" rtl="0">
              <a:lnSpc>
                <a:spcPct val="150000"/>
              </a:lnSpc>
              <a:spcBef>
                <a:spcPts val="1000"/>
              </a:spcBef>
              <a:spcAft>
                <a:spcPts val="0"/>
              </a:spcAft>
              <a:buSzPts val="1800"/>
              <a:buChar char="•"/>
            </a:pPr>
            <a:r>
              <a:rPr lang="en-US" sz="1600" b="1">
                <a:latin typeface="Arial"/>
                <a:ea typeface="Arial"/>
                <a:cs typeface="Arial"/>
                <a:sym typeface="Arial"/>
              </a:rPr>
              <a:t>Support increased consistency </a:t>
            </a:r>
            <a:r>
              <a:rPr lang="en-US" sz="1600">
                <a:solidFill>
                  <a:srgbClr val="434343"/>
                </a:solidFill>
                <a:latin typeface="Arial"/>
                <a:ea typeface="Arial"/>
                <a:cs typeface="Arial"/>
                <a:sym typeface="Arial"/>
              </a:rPr>
              <a:t>and strengthening of sustainability benchmarking programs so that they can effectively support better practices and a faster transition to a more sustainable world.</a:t>
            </a:r>
            <a:endParaRPr sz="1600" b="1">
              <a:highlight>
                <a:schemeClr val="lt1"/>
              </a:highlight>
              <a:latin typeface="Arial"/>
              <a:ea typeface="Arial"/>
              <a:cs typeface="Arial"/>
              <a:sym typeface="Arial"/>
            </a:endParaRPr>
          </a:p>
        </p:txBody>
      </p:sp>
      <p:sp>
        <p:nvSpPr>
          <p:cNvPr id="466" name="Google Shape;466;p36"/>
          <p:cNvSpPr txBox="1"/>
          <p:nvPr/>
        </p:nvSpPr>
        <p:spPr>
          <a:xfrm>
            <a:off x="426951" y="454721"/>
            <a:ext cx="10251600" cy="798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1" i="0" u="none" strike="noStrike" cap="none">
                <a:solidFill>
                  <a:schemeClr val="dk1"/>
                </a:solidFill>
                <a:latin typeface="Arial"/>
                <a:ea typeface="Arial"/>
                <a:cs typeface="Arial"/>
                <a:sym typeface="Arial"/>
              </a:rPr>
              <a:t>Benchmarking is rising up the ISEAL agenda.</a:t>
            </a:r>
            <a:endParaRPr sz="2400" b="1"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2400"/>
              <a:buFont typeface="Arial"/>
              <a:buNone/>
            </a:pPr>
            <a:r>
              <a:rPr lang="en-US" sz="2400" b="1" i="0" u="none" strike="noStrike" cap="none">
                <a:solidFill>
                  <a:schemeClr val="dk1"/>
                </a:solidFill>
                <a:latin typeface="Arial"/>
                <a:ea typeface="Arial"/>
                <a:cs typeface="Arial"/>
                <a:sym typeface="Arial"/>
              </a:rPr>
              <a:t>Defining good practices for credible benchmarking. </a:t>
            </a:r>
            <a:endParaRPr sz="1400" b="0" i="0" u="none" strike="noStrike" cap="none">
              <a:solidFill>
                <a:srgbClr val="000000"/>
              </a:solidFill>
              <a:latin typeface="Arial"/>
              <a:ea typeface="Arial"/>
              <a:cs typeface="Arial"/>
              <a:sym typeface="Arial"/>
            </a:endParaRPr>
          </a:p>
        </p:txBody>
      </p:sp>
      <p:pic>
        <p:nvPicPr>
          <p:cNvPr id="467" name="Google Shape;467;p36"/>
          <p:cNvPicPr preferRelativeResize="0"/>
          <p:nvPr/>
        </p:nvPicPr>
        <p:blipFill rotWithShape="1">
          <a:blip r:embed="rId3">
            <a:alphaModFix/>
          </a:blip>
          <a:srcRect/>
          <a:stretch/>
        </p:blipFill>
        <p:spPr>
          <a:xfrm>
            <a:off x="420774" y="1362572"/>
            <a:ext cx="2266292" cy="798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37"/>
          <p:cNvSpPr txBox="1"/>
          <p:nvPr/>
        </p:nvSpPr>
        <p:spPr>
          <a:xfrm>
            <a:off x="291089" y="487162"/>
            <a:ext cx="10084303" cy="79846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Corporate Benchmarking and the Sustainable Development Goals: The rise of the corporate benchmark</a:t>
            </a:r>
            <a:endParaRPr sz="2400" b="1"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400"/>
              <a:buFont typeface="Arial"/>
              <a:buNone/>
            </a:pPr>
            <a:endParaRPr sz="2400" b="1"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2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37"/>
          <p:cNvSpPr txBox="1">
            <a:spLocks noGrp="1"/>
          </p:cNvSpPr>
          <p:nvPr>
            <p:ph type="body" idx="1"/>
          </p:nvPr>
        </p:nvSpPr>
        <p:spPr>
          <a:xfrm>
            <a:off x="390575" y="1498600"/>
            <a:ext cx="7218300" cy="5090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1800"/>
              <a:buNone/>
            </a:pPr>
            <a:r>
              <a:rPr lang="en-US" sz="1600" b="1">
                <a:latin typeface="Arial"/>
                <a:ea typeface="Arial"/>
                <a:cs typeface="Arial"/>
                <a:sym typeface="Arial"/>
              </a:rPr>
              <a:t>Textile Exchange is a member of the </a:t>
            </a:r>
            <a:r>
              <a:rPr lang="en-US" sz="1600" b="1">
                <a:solidFill>
                  <a:schemeClr val="dk1"/>
                </a:solidFill>
                <a:latin typeface="Arial"/>
                <a:ea typeface="Arial"/>
                <a:cs typeface="Arial"/>
                <a:sym typeface="Arial"/>
              </a:rPr>
              <a:t>World Benchmarking Alliance </a:t>
            </a:r>
            <a:endParaRPr/>
          </a:p>
          <a:p>
            <a:pPr marL="0" lvl="0" indent="0" algn="l" rtl="0">
              <a:lnSpc>
                <a:spcPct val="90000"/>
              </a:lnSpc>
              <a:spcBef>
                <a:spcPts val="0"/>
              </a:spcBef>
              <a:spcAft>
                <a:spcPts val="0"/>
              </a:spcAft>
              <a:buClr>
                <a:schemeClr val="dk2"/>
              </a:buClr>
              <a:buSzPts val="1800"/>
              <a:buNone/>
            </a:pPr>
            <a:endParaRPr sz="1600" b="1">
              <a:solidFill>
                <a:schemeClr val="dk2"/>
              </a:solidFill>
              <a:latin typeface="Arial"/>
              <a:ea typeface="Arial"/>
              <a:cs typeface="Arial"/>
              <a:sym typeface="Arial"/>
            </a:endParaRPr>
          </a:p>
          <a:p>
            <a:pPr marL="0" lvl="0" indent="0" algn="l" rtl="0">
              <a:lnSpc>
                <a:spcPct val="90000"/>
              </a:lnSpc>
              <a:spcBef>
                <a:spcPts val="0"/>
              </a:spcBef>
              <a:spcAft>
                <a:spcPts val="0"/>
              </a:spcAft>
              <a:buClr>
                <a:schemeClr val="dk2"/>
              </a:buClr>
              <a:buSzPts val="1800"/>
              <a:buNone/>
            </a:pPr>
            <a:r>
              <a:rPr lang="en-US" sz="1600" b="1">
                <a:solidFill>
                  <a:schemeClr val="dk2"/>
                </a:solidFill>
                <a:latin typeface="Arial"/>
                <a:ea typeface="Arial"/>
                <a:cs typeface="Arial"/>
                <a:sym typeface="Arial"/>
              </a:rPr>
              <a:t>The WBA is: “building a movement to measure and incentivize business impact towards a sustainable future that works for everyone”.</a:t>
            </a:r>
            <a:endParaRPr sz="1600">
              <a:latin typeface="Arial"/>
              <a:ea typeface="Arial"/>
              <a:cs typeface="Arial"/>
              <a:sym typeface="Arial"/>
            </a:endParaRPr>
          </a:p>
          <a:p>
            <a:pPr marL="0" lvl="0" indent="0" algn="l" rtl="0">
              <a:lnSpc>
                <a:spcPct val="90000"/>
              </a:lnSpc>
              <a:spcBef>
                <a:spcPts val="0"/>
              </a:spcBef>
              <a:spcAft>
                <a:spcPts val="0"/>
              </a:spcAft>
              <a:buClr>
                <a:schemeClr val="dk2"/>
              </a:buClr>
              <a:buSzPts val="1800"/>
              <a:buNone/>
            </a:pPr>
            <a:endParaRPr sz="1400">
              <a:solidFill>
                <a:schemeClr val="dk2"/>
              </a:solidFill>
              <a:latin typeface="Arial"/>
              <a:ea typeface="Arial"/>
              <a:cs typeface="Arial"/>
              <a:sym typeface="Arial"/>
            </a:endParaRPr>
          </a:p>
          <a:p>
            <a:pPr marL="285750" lvl="0" indent="-285750" algn="l" rtl="0">
              <a:lnSpc>
                <a:spcPct val="90000"/>
              </a:lnSpc>
              <a:spcBef>
                <a:spcPts val="0"/>
              </a:spcBef>
              <a:spcAft>
                <a:spcPts val="0"/>
              </a:spcAft>
              <a:buClr>
                <a:schemeClr val="dk2"/>
              </a:buClr>
              <a:buSzPts val="1800"/>
              <a:buChar char="•"/>
            </a:pPr>
            <a:r>
              <a:rPr lang="en-US" sz="1600">
                <a:solidFill>
                  <a:schemeClr val="dk2"/>
                </a:solidFill>
                <a:latin typeface="Arial"/>
                <a:ea typeface="Arial"/>
                <a:cs typeface="Arial"/>
                <a:sym typeface="Arial"/>
              </a:rPr>
              <a:t>Developing benchmarks to compare company performance. </a:t>
            </a:r>
            <a:endParaRPr sz="1600">
              <a:latin typeface="Arial"/>
              <a:ea typeface="Arial"/>
              <a:cs typeface="Arial"/>
              <a:sym typeface="Arial"/>
            </a:endParaRPr>
          </a:p>
          <a:p>
            <a:pPr marL="285750" lvl="0" indent="-171450" algn="l" rtl="0">
              <a:lnSpc>
                <a:spcPct val="90000"/>
              </a:lnSpc>
              <a:spcBef>
                <a:spcPts val="0"/>
              </a:spcBef>
              <a:spcAft>
                <a:spcPts val="0"/>
              </a:spcAft>
              <a:buClr>
                <a:schemeClr val="dk2"/>
              </a:buClr>
              <a:buSzPts val="1800"/>
              <a:buNone/>
            </a:pPr>
            <a:endParaRPr sz="1600">
              <a:solidFill>
                <a:schemeClr val="dk2"/>
              </a:solidFill>
              <a:latin typeface="Arial"/>
              <a:ea typeface="Arial"/>
              <a:cs typeface="Arial"/>
              <a:sym typeface="Arial"/>
            </a:endParaRPr>
          </a:p>
          <a:p>
            <a:pPr marL="285750" lvl="0" indent="-285750" algn="l" rtl="0">
              <a:lnSpc>
                <a:spcPct val="90000"/>
              </a:lnSpc>
              <a:spcBef>
                <a:spcPts val="0"/>
              </a:spcBef>
              <a:spcAft>
                <a:spcPts val="0"/>
              </a:spcAft>
              <a:buClr>
                <a:schemeClr val="dk2"/>
              </a:buClr>
              <a:buSzPts val="1800"/>
              <a:buChar char="•"/>
            </a:pPr>
            <a:r>
              <a:rPr lang="en-US" sz="1600">
                <a:solidFill>
                  <a:schemeClr val="dk2"/>
                </a:solidFill>
                <a:latin typeface="Arial"/>
                <a:ea typeface="Arial"/>
                <a:cs typeface="Arial"/>
                <a:sym typeface="Arial"/>
              </a:rPr>
              <a:t>The private sector has a crucial role to play in advancing the SDGs.</a:t>
            </a:r>
            <a:endParaRPr/>
          </a:p>
          <a:p>
            <a:pPr marL="285750" lvl="0" indent="-171450" algn="l" rtl="0">
              <a:lnSpc>
                <a:spcPct val="90000"/>
              </a:lnSpc>
              <a:spcBef>
                <a:spcPts val="0"/>
              </a:spcBef>
              <a:spcAft>
                <a:spcPts val="0"/>
              </a:spcAft>
              <a:buClr>
                <a:schemeClr val="dk2"/>
              </a:buClr>
              <a:buSzPts val="1800"/>
              <a:buNone/>
            </a:pPr>
            <a:endParaRPr sz="1600">
              <a:solidFill>
                <a:schemeClr val="dk2"/>
              </a:solidFill>
              <a:latin typeface="Arial"/>
              <a:ea typeface="Arial"/>
              <a:cs typeface="Arial"/>
              <a:sym typeface="Arial"/>
            </a:endParaRPr>
          </a:p>
          <a:p>
            <a:pPr marL="285750" lvl="0" indent="-285750" algn="l" rtl="0">
              <a:lnSpc>
                <a:spcPct val="90000"/>
              </a:lnSpc>
              <a:spcBef>
                <a:spcPts val="0"/>
              </a:spcBef>
              <a:spcAft>
                <a:spcPts val="0"/>
              </a:spcAft>
              <a:buClr>
                <a:schemeClr val="dk2"/>
              </a:buClr>
              <a:buSzPts val="1800"/>
              <a:buChar char="•"/>
            </a:pPr>
            <a:r>
              <a:rPr lang="en-US" sz="1600">
                <a:solidFill>
                  <a:schemeClr val="dk2"/>
                </a:solidFill>
                <a:latin typeface="Arial"/>
                <a:ea typeface="Arial"/>
                <a:cs typeface="Arial"/>
                <a:sym typeface="Arial"/>
              </a:rPr>
              <a:t>To boost company's motivation there needs to be a change in the way that their impact is measured. </a:t>
            </a:r>
            <a:endParaRPr sz="1600">
              <a:latin typeface="Arial"/>
              <a:ea typeface="Arial"/>
              <a:cs typeface="Arial"/>
              <a:sym typeface="Arial"/>
            </a:endParaRPr>
          </a:p>
          <a:p>
            <a:pPr marL="285750" lvl="0" indent="-171450" algn="l" rtl="0">
              <a:lnSpc>
                <a:spcPct val="90000"/>
              </a:lnSpc>
              <a:spcBef>
                <a:spcPts val="0"/>
              </a:spcBef>
              <a:spcAft>
                <a:spcPts val="0"/>
              </a:spcAft>
              <a:buClr>
                <a:schemeClr val="dk2"/>
              </a:buClr>
              <a:buSzPts val="1800"/>
              <a:buNone/>
            </a:pPr>
            <a:endParaRPr sz="1600">
              <a:solidFill>
                <a:schemeClr val="dk2"/>
              </a:solidFill>
              <a:latin typeface="Arial"/>
              <a:ea typeface="Arial"/>
              <a:cs typeface="Arial"/>
              <a:sym typeface="Arial"/>
            </a:endParaRPr>
          </a:p>
          <a:p>
            <a:pPr marL="285750" lvl="0" indent="-285750" algn="l" rtl="0">
              <a:lnSpc>
                <a:spcPct val="90000"/>
              </a:lnSpc>
              <a:spcBef>
                <a:spcPts val="0"/>
              </a:spcBef>
              <a:spcAft>
                <a:spcPts val="0"/>
              </a:spcAft>
              <a:buClr>
                <a:schemeClr val="dk2"/>
              </a:buClr>
              <a:buSzPts val="1800"/>
              <a:buChar char="•"/>
            </a:pPr>
            <a:r>
              <a:rPr lang="en-US" sz="1600">
                <a:solidFill>
                  <a:schemeClr val="dk2"/>
                </a:solidFill>
                <a:latin typeface="Arial"/>
                <a:ea typeface="Arial"/>
                <a:cs typeface="Arial"/>
                <a:sym typeface="Arial"/>
              </a:rPr>
              <a:t>Working with a broad group of allies who help the WBA be a successful driver of change. </a:t>
            </a:r>
            <a:endParaRPr sz="1600">
              <a:solidFill>
                <a:schemeClr val="dk2"/>
              </a:solidFill>
              <a:latin typeface="Arial"/>
              <a:ea typeface="Arial"/>
              <a:cs typeface="Arial"/>
              <a:sym typeface="Arial"/>
            </a:endParaRPr>
          </a:p>
          <a:p>
            <a:pPr marL="285750" lvl="0" indent="-171450" algn="l" rtl="0">
              <a:lnSpc>
                <a:spcPct val="90000"/>
              </a:lnSpc>
              <a:spcBef>
                <a:spcPts val="0"/>
              </a:spcBef>
              <a:spcAft>
                <a:spcPts val="0"/>
              </a:spcAft>
              <a:buClr>
                <a:schemeClr val="dk2"/>
              </a:buClr>
              <a:buSzPts val="1800"/>
              <a:buNone/>
            </a:pPr>
            <a:endParaRPr sz="1600">
              <a:solidFill>
                <a:schemeClr val="dk2"/>
              </a:solidFill>
              <a:latin typeface="Arial"/>
              <a:ea typeface="Arial"/>
              <a:cs typeface="Arial"/>
              <a:sym typeface="Arial"/>
            </a:endParaRPr>
          </a:p>
          <a:p>
            <a:pPr marL="285750" lvl="0" indent="-285750" algn="l" rtl="0">
              <a:lnSpc>
                <a:spcPct val="90000"/>
              </a:lnSpc>
              <a:spcBef>
                <a:spcPts val="0"/>
              </a:spcBef>
              <a:spcAft>
                <a:spcPts val="0"/>
              </a:spcAft>
              <a:buClr>
                <a:schemeClr val="dk2"/>
              </a:buClr>
              <a:buSzPts val="1800"/>
              <a:buChar char="•"/>
            </a:pPr>
            <a:r>
              <a:rPr lang="en-US" sz="1600">
                <a:solidFill>
                  <a:schemeClr val="dk2"/>
                </a:solidFill>
                <a:latin typeface="Arial"/>
                <a:ea typeface="Arial"/>
                <a:cs typeface="Arial"/>
                <a:sym typeface="Arial"/>
              </a:rPr>
              <a:t>Founded by the UN Foundation, Index Initiative and Aviva. A number of governments including the UK, Norwegian and Swedish governments are also supporting the WBA.</a:t>
            </a:r>
            <a:endParaRPr sz="1600">
              <a:solidFill>
                <a:schemeClr val="dk2"/>
              </a:solidFill>
              <a:latin typeface="Arial"/>
              <a:ea typeface="Arial"/>
              <a:cs typeface="Arial"/>
              <a:sym typeface="Arial"/>
            </a:endParaRPr>
          </a:p>
        </p:txBody>
      </p:sp>
      <p:sp>
        <p:nvSpPr>
          <p:cNvPr id="475" name="Google Shape;475;p37"/>
          <p:cNvSpPr/>
          <p:nvPr/>
        </p:nvSpPr>
        <p:spPr>
          <a:xfrm>
            <a:off x="7849350" y="2885799"/>
            <a:ext cx="3786600" cy="3538200"/>
          </a:xfrm>
          <a:prstGeom prst="rect">
            <a:avLst/>
          </a:prstGeom>
          <a:solidFill>
            <a:srgbClr val="DCE5F5">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476" name="Google Shape;476;p37"/>
          <p:cNvSpPr txBox="1"/>
          <p:nvPr/>
        </p:nvSpPr>
        <p:spPr>
          <a:xfrm>
            <a:off x="7948925" y="3068575"/>
            <a:ext cx="3597000" cy="3222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700"/>
              <a:buFont typeface="Arial"/>
              <a:buNone/>
            </a:pPr>
            <a:r>
              <a:rPr lang="en-US" sz="1600" b="1" i="0" u="none" strike="noStrike" cap="none">
                <a:solidFill>
                  <a:schemeClr val="dk1"/>
                </a:solidFill>
                <a:latin typeface="Arial"/>
                <a:ea typeface="Arial"/>
                <a:cs typeface="Arial"/>
                <a:sym typeface="Arial"/>
              </a:rPr>
              <a:t>Priority areas for the </a:t>
            </a:r>
            <a:r>
              <a:rPr lang="en-US" sz="1600" b="1" i="0" u="sng" strike="noStrike" cap="none">
                <a:solidFill>
                  <a:schemeClr val="hlink"/>
                </a:solidFill>
                <a:latin typeface="Arial"/>
                <a:ea typeface="Arial"/>
                <a:cs typeface="Arial"/>
                <a:sym typeface="Arial"/>
                <a:hlinkClick r:id="rId3"/>
              </a:rPr>
              <a:t>WBA</a:t>
            </a:r>
            <a:r>
              <a:rPr lang="en-US" sz="1600" b="1" i="0" u="none" strike="noStrike" cap="none">
                <a:solidFill>
                  <a:schemeClr val="dk1"/>
                </a:solidFill>
                <a:latin typeface="Arial"/>
                <a:ea typeface="Arial"/>
                <a:cs typeface="Arial"/>
                <a:sym typeface="Arial"/>
              </a:rPr>
              <a:t>:</a:t>
            </a:r>
            <a:endParaRPr sz="1600" b="1" i="0" u="none" strike="noStrike" cap="none">
              <a:solidFill>
                <a:srgbClr val="000000"/>
              </a:solidFill>
              <a:latin typeface="Arial"/>
              <a:ea typeface="Arial"/>
              <a:cs typeface="Arial"/>
              <a:sym typeface="Arial"/>
            </a:endParaRPr>
          </a:p>
          <a:p>
            <a:pPr marL="342900" marR="0" lvl="0" indent="-234950" algn="l" rtl="0">
              <a:lnSpc>
                <a:spcPct val="90000"/>
              </a:lnSpc>
              <a:spcBef>
                <a:spcPts val="0"/>
              </a:spcBef>
              <a:spcAft>
                <a:spcPts val="0"/>
              </a:spcAft>
              <a:buClr>
                <a:schemeClr val="dk1"/>
              </a:buClr>
              <a:buSzPts val="1700"/>
              <a:buFont typeface="Arial"/>
              <a:buNone/>
            </a:pPr>
            <a:endParaRPr sz="1400" b="0" i="0" u="none" strike="noStrike" cap="none">
              <a:solidFill>
                <a:schemeClr val="dk1"/>
              </a:solidFill>
              <a:latin typeface="Arial"/>
              <a:ea typeface="Arial"/>
              <a:cs typeface="Arial"/>
              <a:sym typeface="Arial"/>
            </a:endParaRPr>
          </a:p>
          <a:p>
            <a:pPr marL="342900" marR="0" lvl="0" indent="-323850" algn="l" rtl="0">
              <a:lnSpc>
                <a:spcPct val="90000"/>
              </a:lnSpc>
              <a:spcBef>
                <a:spcPts val="0"/>
              </a:spcBef>
              <a:spcAft>
                <a:spcPts val="0"/>
              </a:spcAft>
              <a:buClr>
                <a:schemeClr val="dk1"/>
              </a:buClr>
              <a:buSzPts val="1400"/>
              <a:buFont typeface="Arial"/>
              <a:buAutoNum type="arabicPeriod"/>
            </a:pPr>
            <a:r>
              <a:rPr lang="en-US" sz="1600" b="0" i="0" u="none" strike="noStrike" cap="none">
                <a:solidFill>
                  <a:schemeClr val="dk1"/>
                </a:solidFill>
                <a:latin typeface="Arial"/>
                <a:ea typeface="Arial"/>
                <a:cs typeface="Arial"/>
                <a:sym typeface="Arial"/>
              </a:rPr>
              <a:t>Food and Agriculture</a:t>
            </a:r>
            <a:endParaRPr sz="1600" b="0" i="0" u="none" strike="noStrike" cap="none">
              <a:solidFill>
                <a:schemeClr val="dk1"/>
              </a:solidFill>
              <a:latin typeface="Arial"/>
              <a:ea typeface="Arial"/>
              <a:cs typeface="Arial"/>
              <a:sym typeface="Arial"/>
            </a:endParaRPr>
          </a:p>
          <a:p>
            <a:pPr marL="342900" marR="0" lvl="0" indent="-323850" algn="l" rtl="0">
              <a:lnSpc>
                <a:spcPct val="90000"/>
              </a:lnSpc>
              <a:spcBef>
                <a:spcPts val="1000"/>
              </a:spcBef>
              <a:spcAft>
                <a:spcPts val="0"/>
              </a:spcAft>
              <a:buClr>
                <a:schemeClr val="dk1"/>
              </a:buClr>
              <a:buSzPts val="1400"/>
              <a:buFont typeface="Arial"/>
              <a:buAutoNum type="arabicPeriod"/>
            </a:pPr>
            <a:r>
              <a:rPr lang="en-US" sz="1600" b="0" i="0" u="none" strike="noStrike" cap="none">
                <a:solidFill>
                  <a:schemeClr val="dk1"/>
                </a:solidFill>
                <a:latin typeface="Arial"/>
                <a:ea typeface="Arial"/>
                <a:cs typeface="Arial"/>
                <a:sym typeface="Arial"/>
              </a:rPr>
              <a:t>Gender Equality and Empowerment</a:t>
            </a:r>
            <a:endParaRPr sz="1600" b="0" i="0" u="none" strike="noStrike" cap="none">
              <a:solidFill>
                <a:schemeClr val="dk1"/>
              </a:solidFill>
              <a:latin typeface="Arial"/>
              <a:ea typeface="Arial"/>
              <a:cs typeface="Arial"/>
              <a:sym typeface="Arial"/>
            </a:endParaRPr>
          </a:p>
          <a:p>
            <a:pPr marL="342900" marR="0" lvl="0" indent="-323850" algn="l" rtl="0">
              <a:lnSpc>
                <a:spcPct val="90000"/>
              </a:lnSpc>
              <a:spcBef>
                <a:spcPts val="1000"/>
              </a:spcBef>
              <a:spcAft>
                <a:spcPts val="0"/>
              </a:spcAft>
              <a:buClr>
                <a:schemeClr val="dk1"/>
              </a:buClr>
              <a:buSzPts val="1400"/>
              <a:buFont typeface="Arial"/>
              <a:buAutoNum type="arabicPeriod"/>
            </a:pPr>
            <a:r>
              <a:rPr lang="en-US" sz="1600" b="0" i="0" u="none" strike="noStrike" cap="none">
                <a:solidFill>
                  <a:schemeClr val="dk1"/>
                </a:solidFill>
                <a:latin typeface="Arial"/>
                <a:ea typeface="Arial"/>
                <a:cs typeface="Arial"/>
                <a:sym typeface="Arial"/>
              </a:rPr>
              <a:t>Digital Inclusion</a:t>
            </a:r>
            <a:endParaRPr sz="1600" b="0" i="0" u="none" strike="noStrike" cap="none">
              <a:solidFill>
                <a:schemeClr val="dk1"/>
              </a:solidFill>
              <a:latin typeface="Arial"/>
              <a:ea typeface="Arial"/>
              <a:cs typeface="Arial"/>
              <a:sym typeface="Arial"/>
            </a:endParaRPr>
          </a:p>
          <a:p>
            <a:pPr marL="342900" marR="0" lvl="0" indent="-323850" algn="l" rtl="0">
              <a:lnSpc>
                <a:spcPct val="90000"/>
              </a:lnSpc>
              <a:spcBef>
                <a:spcPts val="1000"/>
              </a:spcBef>
              <a:spcAft>
                <a:spcPts val="0"/>
              </a:spcAft>
              <a:buClr>
                <a:schemeClr val="dk1"/>
              </a:buClr>
              <a:buSzPts val="1400"/>
              <a:buFont typeface="Arial"/>
              <a:buAutoNum type="arabicPeriod"/>
            </a:pPr>
            <a:r>
              <a:rPr lang="en-US" sz="1600" b="0" i="0" u="none" strike="noStrike" cap="none">
                <a:solidFill>
                  <a:schemeClr val="dk1"/>
                </a:solidFill>
                <a:latin typeface="Arial"/>
                <a:ea typeface="Arial"/>
                <a:cs typeface="Arial"/>
                <a:sym typeface="Arial"/>
              </a:rPr>
              <a:t>Climate and Energy</a:t>
            </a:r>
            <a:endParaRPr sz="1600" b="0" i="0" u="none" strike="noStrike" cap="none">
              <a:solidFill>
                <a:schemeClr val="dk1"/>
              </a:solidFill>
              <a:latin typeface="Arial"/>
              <a:ea typeface="Arial"/>
              <a:cs typeface="Arial"/>
              <a:sym typeface="Arial"/>
            </a:endParaRPr>
          </a:p>
          <a:p>
            <a:pPr marL="342900" marR="0" lvl="0" indent="-323850" algn="l" rtl="0">
              <a:lnSpc>
                <a:spcPct val="90000"/>
              </a:lnSpc>
              <a:spcBef>
                <a:spcPts val="1000"/>
              </a:spcBef>
              <a:spcAft>
                <a:spcPts val="0"/>
              </a:spcAft>
              <a:buClr>
                <a:schemeClr val="dk1"/>
              </a:buClr>
              <a:buSzPts val="1400"/>
              <a:buFont typeface="Arial"/>
              <a:buAutoNum type="arabicPeriod"/>
            </a:pPr>
            <a:r>
              <a:rPr lang="en-US" sz="1600" b="0" i="0" u="none" strike="noStrike" cap="none">
                <a:solidFill>
                  <a:schemeClr val="dk1"/>
                </a:solidFill>
                <a:latin typeface="Arial"/>
                <a:ea typeface="Arial"/>
                <a:cs typeface="Arial"/>
                <a:sym typeface="Arial"/>
              </a:rPr>
              <a:t>Seafood</a:t>
            </a:r>
            <a:endParaRPr sz="16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None/>
            </a:pPr>
            <a:br>
              <a:rPr lang="en-US" sz="1600">
                <a:solidFill>
                  <a:schemeClr val="dk1"/>
                </a:solidFill>
              </a:rPr>
            </a:br>
            <a:r>
              <a:rPr lang="en-US" sz="1600" b="1">
                <a:solidFill>
                  <a:schemeClr val="dk1"/>
                </a:solidFill>
              </a:rPr>
              <a:t>Key ally:</a:t>
            </a:r>
            <a:endParaRPr sz="1600" b="1">
              <a:solidFill>
                <a:schemeClr val="dk1"/>
              </a:solidFill>
            </a:endParaRPr>
          </a:p>
          <a:p>
            <a:pPr marL="0" marR="0" lvl="0" indent="0" algn="l" rtl="0">
              <a:lnSpc>
                <a:spcPct val="90000"/>
              </a:lnSpc>
              <a:spcBef>
                <a:spcPts val="1000"/>
              </a:spcBef>
              <a:spcAft>
                <a:spcPts val="0"/>
              </a:spcAft>
              <a:buNone/>
            </a:pPr>
            <a:endParaRPr sz="1600">
              <a:solidFill>
                <a:schemeClr val="dk1"/>
              </a:solidFill>
            </a:endParaRPr>
          </a:p>
        </p:txBody>
      </p:sp>
      <p:pic>
        <p:nvPicPr>
          <p:cNvPr id="477" name="Google Shape;477;p37"/>
          <p:cNvPicPr preferRelativeResize="0"/>
          <p:nvPr/>
        </p:nvPicPr>
        <p:blipFill rotWithShape="1">
          <a:blip r:embed="rId4">
            <a:alphaModFix/>
          </a:blip>
          <a:srcRect/>
          <a:stretch/>
        </p:blipFill>
        <p:spPr>
          <a:xfrm>
            <a:off x="7873339" y="1892498"/>
            <a:ext cx="3046079" cy="798469"/>
          </a:xfrm>
          <a:prstGeom prst="rect">
            <a:avLst/>
          </a:prstGeom>
          <a:noFill/>
          <a:ln>
            <a:noFill/>
          </a:ln>
        </p:spPr>
      </p:pic>
      <p:pic>
        <p:nvPicPr>
          <p:cNvPr id="478" name="Google Shape;478;p37"/>
          <p:cNvPicPr preferRelativeResize="0"/>
          <p:nvPr/>
        </p:nvPicPr>
        <p:blipFill rotWithShape="1">
          <a:blip r:embed="rId5">
            <a:alphaModFix/>
          </a:blip>
          <a:srcRect/>
          <a:stretch/>
        </p:blipFill>
        <p:spPr>
          <a:xfrm>
            <a:off x="9319101" y="5618247"/>
            <a:ext cx="1079975" cy="7488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graphicFrame>
        <p:nvGraphicFramePr>
          <p:cNvPr id="484" name="Google Shape;484;p38"/>
          <p:cNvGraphicFramePr/>
          <p:nvPr/>
        </p:nvGraphicFramePr>
        <p:xfrm>
          <a:off x="291089" y="1557797"/>
          <a:ext cx="11307625" cy="3931930"/>
        </p:xfrm>
        <a:graphic>
          <a:graphicData uri="http://schemas.openxmlformats.org/drawingml/2006/table">
            <a:tbl>
              <a:tblPr firstRow="1" bandRow="1">
                <a:noFill/>
                <a:tableStyleId>{5AD80853-AAD1-4B56-9801-C87903EE77B8}</a:tableStyleId>
              </a:tblPr>
              <a:tblGrid>
                <a:gridCol w="2261525">
                  <a:extLst>
                    <a:ext uri="{9D8B030D-6E8A-4147-A177-3AD203B41FA5}">
                      <a16:colId xmlns:a16="http://schemas.microsoft.com/office/drawing/2014/main" val="20000"/>
                    </a:ext>
                  </a:extLst>
                </a:gridCol>
                <a:gridCol w="2261525">
                  <a:extLst>
                    <a:ext uri="{9D8B030D-6E8A-4147-A177-3AD203B41FA5}">
                      <a16:colId xmlns:a16="http://schemas.microsoft.com/office/drawing/2014/main" val="20001"/>
                    </a:ext>
                  </a:extLst>
                </a:gridCol>
                <a:gridCol w="2261525">
                  <a:extLst>
                    <a:ext uri="{9D8B030D-6E8A-4147-A177-3AD203B41FA5}">
                      <a16:colId xmlns:a16="http://schemas.microsoft.com/office/drawing/2014/main" val="20002"/>
                    </a:ext>
                  </a:extLst>
                </a:gridCol>
                <a:gridCol w="2261525">
                  <a:extLst>
                    <a:ext uri="{9D8B030D-6E8A-4147-A177-3AD203B41FA5}">
                      <a16:colId xmlns:a16="http://schemas.microsoft.com/office/drawing/2014/main" val="20003"/>
                    </a:ext>
                  </a:extLst>
                </a:gridCol>
                <a:gridCol w="2261525">
                  <a:extLst>
                    <a:ext uri="{9D8B030D-6E8A-4147-A177-3AD203B41FA5}">
                      <a16:colId xmlns:a16="http://schemas.microsoft.com/office/drawing/2014/main" val="20004"/>
                    </a:ext>
                  </a:extLst>
                </a:gridCol>
              </a:tblGrid>
              <a:tr h="3704625">
                <a:tc>
                  <a:txBody>
                    <a:bodyPr/>
                    <a:lstStyle/>
                    <a:p>
                      <a:pPr marL="0" marR="0" lvl="0" indent="0" algn="ctr" rtl="0">
                        <a:lnSpc>
                          <a:spcPct val="100000"/>
                        </a:lnSpc>
                        <a:spcBef>
                          <a:spcPts val="0"/>
                        </a:spcBef>
                        <a:spcAft>
                          <a:spcPts val="0"/>
                        </a:spcAft>
                        <a:buClr>
                          <a:srgbClr val="8BA4CC"/>
                        </a:buClr>
                        <a:buSzPts val="6000"/>
                        <a:buFont typeface="Arial"/>
                        <a:buNone/>
                      </a:pPr>
                      <a:r>
                        <a:rPr lang="en-US" sz="6000" b="1" u="none" strike="noStrike" cap="none">
                          <a:solidFill>
                            <a:srgbClr val="8BA4CC"/>
                          </a:solidFill>
                          <a:latin typeface="Arial"/>
                          <a:ea typeface="Arial"/>
                          <a:cs typeface="Arial"/>
                          <a:sym typeface="Arial"/>
                        </a:rPr>
                        <a:t>1.</a:t>
                      </a:r>
                      <a:endParaRPr sz="1800" b="1"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8BA4CC"/>
                        </a:buClr>
                        <a:buSzPts val="2400"/>
                        <a:buFont typeface="Arial"/>
                        <a:buNone/>
                      </a:pPr>
                      <a:r>
                        <a:rPr lang="en-US" sz="2400" u="none" strike="noStrike" cap="none">
                          <a:solidFill>
                            <a:srgbClr val="8BA4CC"/>
                          </a:solidFill>
                          <a:latin typeface="Arial"/>
                          <a:ea typeface="Arial"/>
                          <a:cs typeface="Arial"/>
                          <a:sym typeface="Arial"/>
                        </a:rPr>
                        <a:t>─</a:t>
                      </a:r>
                      <a:endParaRPr sz="2400" b="1"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800"/>
                        <a:buFont typeface="Arial"/>
                        <a:buNone/>
                      </a:pPr>
                      <a:r>
                        <a:rPr lang="en-US" sz="1800" b="1" u="none" strike="noStrike" cap="none">
                          <a:solidFill>
                            <a:schemeClr val="dk1"/>
                          </a:solidFill>
                          <a:latin typeface="Arial"/>
                          <a:ea typeface="Arial"/>
                          <a:cs typeface="Arial"/>
                          <a:sym typeface="Arial"/>
                        </a:rPr>
                        <a:t>Benchmarks clarify what societies expect from industries and companies.</a:t>
                      </a:r>
                      <a:endParaRPr sz="1400" u="none" strike="noStrike" cap="none"/>
                    </a:p>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dk1"/>
                        </a:solidFill>
                      </a:endParaRPr>
                    </a:p>
                  </a:txBody>
                  <a:tcPr marL="91450" marR="91450" marT="45725" marB="45725">
                    <a:solidFill>
                      <a:srgbClr val="C9DAF8"/>
                    </a:solidFill>
                  </a:tcPr>
                </a:tc>
                <a:tc>
                  <a:txBody>
                    <a:bodyPr/>
                    <a:lstStyle/>
                    <a:p>
                      <a:pPr marL="0" marR="0" lvl="0" indent="0" algn="ctr" rtl="0">
                        <a:lnSpc>
                          <a:spcPct val="100000"/>
                        </a:lnSpc>
                        <a:spcBef>
                          <a:spcPts val="0"/>
                        </a:spcBef>
                        <a:spcAft>
                          <a:spcPts val="0"/>
                        </a:spcAft>
                        <a:buClr>
                          <a:schemeClr val="lt1"/>
                        </a:buClr>
                        <a:buSzPts val="6000"/>
                        <a:buFont typeface="Helvetica Neue"/>
                        <a:buNone/>
                      </a:pPr>
                      <a:endParaRPr sz="6000" b="1" u="none" strike="noStrike" cap="none">
                        <a:solidFill>
                          <a:srgbClr val="8BA4CC"/>
                        </a:solidFill>
                        <a:latin typeface="Arial"/>
                        <a:ea typeface="Arial"/>
                        <a:cs typeface="Arial"/>
                        <a:sym typeface="Arial"/>
                      </a:endParaRPr>
                    </a:p>
                    <a:p>
                      <a:pPr marL="0" marR="0" lvl="0" indent="0" algn="ctr" rtl="0">
                        <a:lnSpc>
                          <a:spcPct val="100000"/>
                        </a:lnSpc>
                        <a:spcBef>
                          <a:spcPts val="0"/>
                        </a:spcBef>
                        <a:spcAft>
                          <a:spcPts val="0"/>
                        </a:spcAft>
                        <a:buClr>
                          <a:srgbClr val="8BA4CC"/>
                        </a:buClr>
                        <a:buSzPts val="6000"/>
                        <a:buFont typeface="Arial"/>
                        <a:buNone/>
                      </a:pPr>
                      <a:r>
                        <a:rPr lang="en-US" sz="6000" b="1" u="none" strike="noStrike" cap="none">
                          <a:solidFill>
                            <a:srgbClr val="8BA4CC"/>
                          </a:solidFill>
                          <a:latin typeface="Arial"/>
                          <a:ea typeface="Arial"/>
                          <a:cs typeface="Arial"/>
                          <a:sym typeface="Arial"/>
                        </a:rPr>
                        <a:t>2.</a:t>
                      </a:r>
                      <a:endParaRPr sz="1800" b="1"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8BA4CC"/>
                        </a:buClr>
                        <a:buSzPts val="2400"/>
                        <a:buFont typeface="Arial"/>
                        <a:buNone/>
                      </a:pPr>
                      <a:r>
                        <a:rPr lang="en-US" sz="2400" b="1" i="0" u="none" strike="noStrike" cap="none">
                          <a:solidFill>
                            <a:srgbClr val="8BA4CC"/>
                          </a:solidFill>
                          <a:latin typeface="Arial"/>
                          <a:ea typeface="Arial"/>
                          <a:cs typeface="Arial"/>
                          <a:sym typeface="Arial"/>
                        </a:rPr>
                        <a:t>─</a:t>
                      </a:r>
                      <a:endParaRPr sz="2400" b="1" i="0" u="none" strike="noStrike" cap="none">
                        <a:solidFill>
                          <a:srgbClr val="005596"/>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800"/>
                        <a:buFont typeface="Arial"/>
                        <a:buNone/>
                      </a:pPr>
                      <a:r>
                        <a:rPr lang="en-US" sz="1800" b="1" u="none" strike="noStrike" cap="none">
                          <a:solidFill>
                            <a:schemeClr val="dk1"/>
                          </a:solidFill>
                          <a:latin typeface="Arial"/>
                          <a:ea typeface="Arial"/>
                          <a:cs typeface="Arial"/>
                          <a:sym typeface="Arial"/>
                        </a:rPr>
                        <a:t>Benchmarks clarify where and how companies can contribute to sustainability.</a:t>
                      </a:r>
                      <a:endParaRPr sz="1400" u="none" strike="noStrike" cap="none"/>
                    </a:p>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dk1"/>
                        </a:solidFill>
                      </a:endParaRPr>
                    </a:p>
                  </a:txBody>
                  <a:tcPr marL="91450" marR="91450" marT="45725" marB="45725">
                    <a:solidFill>
                      <a:srgbClr val="C9DAF8"/>
                    </a:solidFill>
                  </a:tcPr>
                </a:tc>
                <a:tc>
                  <a:txBody>
                    <a:bodyPr/>
                    <a:lstStyle/>
                    <a:p>
                      <a:pPr marL="0" marR="0" lvl="0" indent="0" algn="ctr" rtl="0">
                        <a:lnSpc>
                          <a:spcPct val="100000"/>
                        </a:lnSpc>
                        <a:spcBef>
                          <a:spcPts val="0"/>
                        </a:spcBef>
                        <a:spcAft>
                          <a:spcPts val="0"/>
                        </a:spcAft>
                        <a:buClr>
                          <a:srgbClr val="8BA4CC"/>
                        </a:buClr>
                        <a:buSzPts val="6000"/>
                        <a:buFont typeface="Arial"/>
                        <a:buNone/>
                      </a:pPr>
                      <a:r>
                        <a:rPr lang="en-US" sz="6000" b="1" u="none" strike="noStrike" cap="none">
                          <a:solidFill>
                            <a:srgbClr val="8BA4CC"/>
                          </a:solidFill>
                          <a:latin typeface="Arial"/>
                          <a:ea typeface="Arial"/>
                          <a:cs typeface="Arial"/>
                          <a:sym typeface="Arial"/>
                        </a:rPr>
                        <a:t>3.</a:t>
                      </a:r>
                      <a:endParaRPr sz="1800" b="1" u="none" strike="noStrike" cap="none">
                        <a:solidFill>
                          <a:srgbClr val="8BA4CC"/>
                        </a:solidFill>
                        <a:latin typeface="Arial"/>
                        <a:ea typeface="Arial"/>
                        <a:cs typeface="Arial"/>
                        <a:sym typeface="Arial"/>
                      </a:endParaRPr>
                    </a:p>
                    <a:p>
                      <a:pPr marL="0" marR="0" lvl="0" indent="0" algn="ctr" rtl="0">
                        <a:lnSpc>
                          <a:spcPct val="100000"/>
                        </a:lnSpc>
                        <a:spcBef>
                          <a:spcPts val="0"/>
                        </a:spcBef>
                        <a:spcAft>
                          <a:spcPts val="0"/>
                        </a:spcAft>
                        <a:buClr>
                          <a:srgbClr val="8BA4CC"/>
                        </a:buClr>
                        <a:buSzPts val="2400"/>
                        <a:buFont typeface="Arial"/>
                        <a:buNone/>
                      </a:pPr>
                      <a:r>
                        <a:rPr lang="en-US" sz="2400" b="1" i="0" u="none" strike="noStrike" cap="none">
                          <a:solidFill>
                            <a:srgbClr val="8BA4CC"/>
                          </a:solidFill>
                          <a:latin typeface="Arial"/>
                          <a:ea typeface="Arial"/>
                          <a:cs typeface="Arial"/>
                          <a:sym typeface="Arial"/>
                        </a:rPr>
                        <a:t>─</a:t>
                      </a:r>
                      <a:endParaRPr sz="2400" b="1" i="0" u="none" strike="noStrike" cap="none">
                        <a:solidFill>
                          <a:srgbClr val="005596"/>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800"/>
                        <a:buFont typeface="Arial"/>
                        <a:buNone/>
                      </a:pPr>
                      <a:r>
                        <a:rPr lang="en-US" sz="1800" b="1" u="none" strike="noStrike" cap="none">
                          <a:solidFill>
                            <a:schemeClr val="dk1"/>
                          </a:solidFill>
                          <a:latin typeface="Arial"/>
                          <a:ea typeface="Arial"/>
                          <a:cs typeface="Arial"/>
                          <a:sym typeface="Arial"/>
                        </a:rPr>
                        <a:t>Benchmarks promote a race to the top.</a:t>
                      </a:r>
                      <a:endParaRPr sz="1400" u="none" strike="noStrike" cap="none"/>
                    </a:p>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dk1"/>
                        </a:solidFill>
                      </a:endParaRPr>
                    </a:p>
                  </a:txBody>
                  <a:tcPr marL="91450" marR="91450" marT="45725" marB="45725">
                    <a:solidFill>
                      <a:srgbClr val="C9DAF8"/>
                    </a:solidFill>
                  </a:tcPr>
                </a:tc>
                <a:tc>
                  <a:txBody>
                    <a:bodyPr/>
                    <a:lstStyle/>
                    <a:p>
                      <a:pPr marL="0" marR="0" lvl="0" indent="0" algn="ctr" rtl="0">
                        <a:lnSpc>
                          <a:spcPct val="100000"/>
                        </a:lnSpc>
                        <a:spcBef>
                          <a:spcPts val="0"/>
                        </a:spcBef>
                        <a:spcAft>
                          <a:spcPts val="0"/>
                        </a:spcAft>
                        <a:buClr>
                          <a:schemeClr val="lt1"/>
                        </a:buClr>
                        <a:buSzPts val="6000"/>
                        <a:buFont typeface="Helvetica Neue"/>
                        <a:buNone/>
                      </a:pPr>
                      <a:endParaRPr sz="6000" b="1" u="none" strike="noStrike" cap="none">
                        <a:solidFill>
                          <a:srgbClr val="8BA4CC"/>
                        </a:solidFill>
                        <a:latin typeface="Arial"/>
                        <a:ea typeface="Arial"/>
                        <a:cs typeface="Arial"/>
                        <a:sym typeface="Arial"/>
                      </a:endParaRPr>
                    </a:p>
                    <a:p>
                      <a:pPr marL="0" marR="0" lvl="0" indent="0" algn="ctr" rtl="0">
                        <a:lnSpc>
                          <a:spcPct val="100000"/>
                        </a:lnSpc>
                        <a:spcBef>
                          <a:spcPts val="0"/>
                        </a:spcBef>
                        <a:spcAft>
                          <a:spcPts val="0"/>
                        </a:spcAft>
                        <a:buClr>
                          <a:srgbClr val="8BA4CC"/>
                        </a:buClr>
                        <a:buSzPts val="6000"/>
                        <a:buFont typeface="Arial"/>
                        <a:buNone/>
                      </a:pPr>
                      <a:r>
                        <a:rPr lang="en-US" sz="6000" b="1" u="none" strike="noStrike" cap="none">
                          <a:solidFill>
                            <a:srgbClr val="8BA4CC"/>
                          </a:solidFill>
                          <a:latin typeface="Arial"/>
                          <a:ea typeface="Arial"/>
                          <a:cs typeface="Arial"/>
                          <a:sym typeface="Arial"/>
                        </a:rPr>
                        <a:t>4.</a:t>
                      </a:r>
                      <a:endParaRPr sz="6000" b="1"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8BA4CC"/>
                        </a:buClr>
                        <a:buSzPts val="2400"/>
                        <a:buFont typeface="Arial"/>
                        <a:buNone/>
                      </a:pPr>
                      <a:r>
                        <a:rPr lang="en-US" sz="2400" b="1" i="0" u="none" strike="noStrike" cap="none">
                          <a:solidFill>
                            <a:srgbClr val="8BA4CC"/>
                          </a:solidFill>
                          <a:latin typeface="Arial"/>
                          <a:ea typeface="Arial"/>
                          <a:cs typeface="Arial"/>
                          <a:sym typeface="Arial"/>
                        </a:rPr>
                        <a:t>─</a:t>
                      </a:r>
                      <a:endParaRPr sz="2400" b="1" i="0" u="none" strike="noStrike" cap="none">
                        <a:solidFill>
                          <a:srgbClr val="005596"/>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800"/>
                        <a:buFont typeface="Arial"/>
                        <a:buNone/>
                      </a:pPr>
                      <a:r>
                        <a:rPr lang="en-US" sz="1800" b="1" u="none" strike="noStrike" cap="none">
                          <a:solidFill>
                            <a:schemeClr val="dk1"/>
                          </a:solidFill>
                          <a:latin typeface="Arial"/>
                          <a:ea typeface="Arial"/>
                          <a:cs typeface="Arial"/>
                          <a:sym typeface="Arial"/>
                        </a:rPr>
                        <a:t>Benchmarks help companies track progress.</a:t>
                      </a:r>
                      <a:endParaRPr sz="1400" u="none" strike="noStrike" cap="none"/>
                    </a:p>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dk1"/>
                        </a:solidFill>
                      </a:endParaRPr>
                    </a:p>
                  </a:txBody>
                  <a:tcPr marL="91450" marR="91450" marT="45725" marB="45725">
                    <a:solidFill>
                      <a:srgbClr val="C9DAF8"/>
                    </a:solidFill>
                  </a:tcPr>
                </a:tc>
                <a:tc>
                  <a:txBody>
                    <a:bodyPr/>
                    <a:lstStyle/>
                    <a:p>
                      <a:pPr marL="0" marR="0" lvl="0" indent="0" algn="ctr" rtl="0">
                        <a:lnSpc>
                          <a:spcPct val="100000"/>
                        </a:lnSpc>
                        <a:spcBef>
                          <a:spcPts val="0"/>
                        </a:spcBef>
                        <a:spcAft>
                          <a:spcPts val="0"/>
                        </a:spcAft>
                        <a:buClr>
                          <a:srgbClr val="8BA4CC"/>
                        </a:buClr>
                        <a:buSzPts val="6000"/>
                        <a:buFont typeface="Arial"/>
                        <a:buNone/>
                      </a:pPr>
                      <a:r>
                        <a:rPr lang="en-US" sz="6000" b="1" u="none" strike="noStrike" cap="none">
                          <a:solidFill>
                            <a:srgbClr val="8BA4CC"/>
                          </a:solidFill>
                          <a:latin typeface="Arial"/>
                          <a:ea typeface="Arial"/>
                          <a:cs typeface="Arial"/>
                          <a:sym typeface="Arial"/>
                        </a:rPr>
                        <a:t>5.</a:t>
                      </a:r>
                      <a:endParaRPr sz="6000" b="1"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8BA4CC"/>
                        </a:buClr>
                        <a:buSzPts val="2400"/>
                        <a:buFont typeface="Arial"/>
                        <a:buNone/>
                      </a:pPr>
                      <a:r>
                        <a:rPr lang="en-US" sz="2400" b="1" i="0" u="none" strike="noStrike" cap="none">
                          <a:solidFill>
                            <a:srgbClr val="8BA4CC"/>
                          </a:solidFill>
                          <a:latin typeface="Arial"/>
                          <a:ea typeface="Arial"/>
                          <a:cs typeface="Arial"/>
                          <a:sym typeface="Arial"/>
                        </a:rPr>
                        <a:t>─</a:t>
                      </a:r>
                      <a:endParaRPr sz="2400" b="1" i="0" u="none" strike="noStrike" cap="none">
                        <a:solidFill>
                          <a:srgbClr val="005596"/>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800"/>
                        <a:buFont typeface="Arial"/>
                        <a:buNone/>
                      </a:pPr>
                      <a:r>
                        <a:rPr lang="en-US" sz="1800" b="1" u="none" strike="noStrike" cap="none">
                          <a:solidFill>
                            <a:schemeClr val="dk1"/>
                          </a:solidFill>
                          <a:latin typeface="Arial"/>
                          <a:ea typeface="Arial"/>
                          <a:cs typeface="Arial"/>
                          <a:sym typeface="Arial"/>
                        </a:rPr>
                        <a:t>Benchmarks promote dialogue and are a proven and effective engagement tool for companies.</a:t>
                      </a:r>
                      <a:endParaRPr sz="1400" u="none" strike="noStrike" cap="none"/>
                    </a:p>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dk1"/>
                        </a:solidFill>
                      </a:endParaRPr>
                    </a:p>
                  </a:txBody>
                  <a:tcPr marL="91450" marR="91450" marT="45725" marB="45725">
                    <a:solidFill>
                      <a:srgbClr val="C9DAF8"/>
                    </a:solidFill>
                  </a:tcPr>
                </a:tc>
                <a:extLst>
                  <a:ext uri="{0D108BD9-81ED-4DB2-BD59-A6C34878D82A}">
                    <a16:rowId xmlns:a16="http://schemas.microsoft.com/office/drawing/2014/main" val="10000"/>
                  </a:ext>
                </a:extLst>
              </a:tr>
            </a:tbl>
          </a:graphicData>
        </a:graphic>
      </p:graphicFrame>
      <p:sp>
        <p:nvSpPr>
          <p:cNvPr id="485" name="Google Shape;485;p38"/>
          <p:cNvSpPr/>
          <p:nvPr/>
        </p:nvSpPr>
        <p:spPr>
          <a:xfrm>
            <a:off x="390875" y="5855535"/>
            <a:ext cx="3074714"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sng" strike="noStrike" cap="none">
                <a:solidFill>
                  <a:schemeClr val="hlink"/>
                </a:solidFill>
                <a:latin typeface="Arial"/>
                <a:ea typeface="Arial"/>
                <a:cs typeface="Arial"/>
                <a:sym typeface="Arial"/>
                <a:hlinkClick r:id="rId3"/>
              </a:rPr>
              <a:t>World Benchmarking Alliance </a:t>
            </a:r>
            <a:endParaRPr sz="1200" b="0" i="0" u="none" strike="noStrike" cap="none">
              <a:solidFill>
                <a:srgbClr val="4D4F53"/>
              </a:solidFill>
              <a:latin typeface="Arial"/>
              <a:ea typeface="Arial"/>
              <a:cs typeface="Arial"/>
              <a:sym typeface="Arial"/>
            </a:endParaRPr>
          </a:p>
        </p:txBody>
      </p:sp>
      <p:sp>
        <p:nvSpPr>
          <p:cNvPr id="486" name="Google Shape;486;p38"/>
          <p:cNvSpPr txBox="1"/>
          <p:nvPr/>
        </p:nvSpPr>
        <p:spPr>
          <a:xfrm>
            <a:off x="291089" y="487162"/>
            <a:ext cx="9809841" cy="79846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1" i="0" u="none" strike="noStrike" cap="none">
                <a:solidFill>
                  <a:schemeClr val="dk1"/>
                </a:solidFill>
                <a:latin typeface="Arial"/>
                <a:ea typeface="Arial"/>
                <a:cs typeface="Arial"/>
                <a:sym typeface="Arial"/>
              </a:rPr>
              <a:t>How benchmarks help companies.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39"/>
          <p:cNvSpPr/>
          <p:nvPr/>
        </p:nvSpPr>
        <p:spPr>
          <a:xfrm>
            <a:off x="355141" y="2886300"/>
            <a:ext cx="5677500" cy="3212700"/>
          </a:xfrm>
          <a:prstGeom prst="rect">
            <a:avLst/>
          </a:prstGeom>
          <a:solidFill>
            <a:srgbClr val="DCE5F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493" name="Google Shape;493;p39"/>
          <p:cNvSpPr txBox="1">
            <a:spLocks noGrp="1"/>
          </p:cNvSpPr>
          <p:nvPr>
            <p:ph type="body" idx="1"/>
          </p:nvPr>
        </p:nvSpPr>
        <p:spPr>
          <a:xfrm>
            <a:off x="484942" y="2987548"/>
            <a:ext cx="5458800" cy="302670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chemeClr val="dk1"/>
              </a:buClr>
              <a:buSzPts val="1600"/>
              <a:buNone/>
            </a:pPr>
            <a:r>
              <a:rPr lang="en-US" sz="1600" b="1">
                <a:latin typeface="Arial"/>
                <a:ea typeface="Arial"/>
                <a:cs typeface="Arial"/>
                <a:sym typeface="Arial"/>
              </a:rPr>
              <a:t>Participants’ Portal: </a:t>
            </a:r>
            <a:endParaRPr/>
          </a:p>
          <a:p>
            <a:pPr marL="228600" lvl="0" indent="-228600" algn="l" rtl="0">
              <a:lnSpc>
                <a:spcPct val="120000"/>
              </a:lnSpc>
              <a:spcBef>
                <a:spcPts val="1000"/>
              </a:spcBef>
              <a:spcAft>
                <a:spcPts val="0"/>
              </a:spcAft>
              <a:buClr>
                <a:schemeClr val="dk1"/>
              </a:buClr>
              <a:buSzPts val="1200"/>
              <a:buFont typeface="Noto Sans Symbols"/>
              <a:buChar char="❖"/>
            </a:pPr>
            <a:r>
              <a:rPr lang="en-US" sz="1600">
                <a:solidFill>
                  <a:schemeClr val="dk2"/>
                </a:solidFill>
                <a:latin typeface="Arial"/>
                <a:ea typeface="Arial"/>
                <a:cs typeface="Arial"/>
                <a:sym typeface="Arial"/>
              </a:rPr>
              <a:t>Secure confidential access </a:t>
            </a:r>
            <a:endParaRPr/>
          </a:p>
          <a:p>
            <a:pPr marL="228600" lvl="0" indent="-228600" algn="l" rtl="0">
              <a:lnSpc>
                <a:spcPct val="120000"/>
              </a:lnSpc>
              <a:spcBef>
                <a:spcPts val="1000"/>
              </a:spcBef>
              <a:spcAft>
                <a:spcPts val="0"/>
              </a:spcAft>
              <a:buClr>
                <a:schemeClr val="dk1"/>
              </a:buClr>
              <a:buSzPts val="1200"/>
              <a:buFont typeface="Noto Sans Symbols"/>
              <a:buChar char="❖"/>
            </a:pPr>
            <a:r>
              <a:rPr lang="en-US" sz="1600">
                <a:solidFill>
                  <a:schemeClr val="dk2"/>
                </a:solidFill>
                <a:latin typeface="Arial"/>
                <a:ea typeface="Arial"/>
                <a:cs typeface="Arial"/>
                <a:sym typeface="Arial"/>
              </a:rPr>
              <a:t>Live survey and embedded guidance material</a:t>
            </a:r>
            <a:endParaRPr/>
          </a:p>
          <a:p>
            <a:pPr marL="228600" lvl="0" indent="-228600" algn="l" rtl="0">
              <a:lnSpc>
                <a:spcPct val="120000"/>
              </a:lnSpc>
              <a:spcBef>
                <a:spcPts val="1000"/>
              </a:spcBef>
              <a:spcAft>
                <a:spcPts val="0"/>
              </a:spcAft>
              <a:buClr>
                <a:schemeClr val="dk1"/>
              </a:buClr>
              <a:buSzPts val="1200"/>
              <a:buFont typeface="Noto Sans Symbols"/>
              <a:buChar char="❖"/>
            </a:pPr>
            <a:r>
              <a:rPr lang="en-US" sz="1600">
                <a:solidFill>
                  <a:schemeClr val="dk2"/>
                </a:solidFill>
                <a:latin typeface="Arial"/>
                <a:ea typeface="Arial"/>
                <a:cs typeface="Arial"/>
                <a:sym typeface="Arial"/>
              </a:rPr>
              <a:t>Library of guidance notes and other useful support tools</a:t>
            </a:r>
            <a:endParaRPr/>
          </a:p>
          <a:p>
            <a:pPr marL="228600" lvl="0" indent="-228600" algn="l" rtl="0">
              <a:lnSpc>
                <a:spcPct val="120000"/>
              </a:lnSpc>
              <a:spcBef>
                <a:spcPts val="1000"/>
              </a:spcBef>
              <a:spcAft>
                <a:spcPts val="0"/>
              </a:spcAft>
              <a:buClr>
                <a:schemeClr val="dk1"/>
              </a:buClr>
              <a:buSzPts val="1200"/>
              <a:buFont typeface="Noto Sans Symbols"/>
              <a:buChar char="❖"/>
            </a:pPr>
            <a:r>
              <a:rPr lang="en-US" sz="1600">
                <a:solidFill>
                  <a:schemeClr val="dk2"/>
                </a:solidFill>
                <a:latin typeface="Arial"/>
                <a:ea typeface="Arial"/>
                <a:cs typeface="Arial"/>
                <a:sym typeface="Arial"/>
              </a:rPr>
              <a:t>Confidential library of company feedback reports</a:t>
            </a:r>
            <a:endParaRPr/>
          </a:p>
          <a:p>
            <a:pPr marL="228600" lvl="0" indent="-228600" algn="l" rtl="0">
              <a:lnSpc>
                <a:spcPct val="120000"/>
              </a:lnSpc>
              <a:spcBef>
                <a:spcPts val="1000"/>
              </a:spcBef>
              <a:spcAft>
                <a:spcPts val="0"/>
              </a:spcAft>
              <a:buClr>
                <a:schemeClr val="dk1"/>
              </a:buClr>
              <a:buSzPts val="1200"/>
              <a:buFont typeface="Noto Sans Symbols"/>
              <a:buChar char="❖"/>
            </a:pPr>
            <a:r>
              <a:rPr lang="en-US" sz="1600">
                <a:solidFill>
                  <a:schemeClr val="dk2"/>
                </a:solidFill>
                <a:latin typeface="Arial"/>
                <a:ea typeface="Arial"/>
                <a:cs typeface="Arial"/>
                <a:sym typeface="Arial"/>
              </a:rPr>
              <a:t>Confidential archive of company survey submissions</a:t>
            </a:r>
            <a:endParaRPr/>
          </a:p>
          <a:p>
            <a:pPr marL="228600" lvl="0" indent="-228600" algn="l" rtl="0">
              <a:lnSpc>
                <a:spcPct val="120000"/>
              </a:lnSpc>
              <a:spcBef>
                <a:spcPts val="1000"/>
              </a:spcBef>
              <a:spcAft>
                <a:spcPts val="0"/>
              </a:spcAft>
              <a:buClr>
                <a:schemeClr val="dk1"/>
              </a:buClr>
              <a:buSzPts val="1200"/>
              <a:buFont typeface="Noto Sans Symbols"/>
              <a:buChar char="❖"/>
            </a:pPr>
            <a:r>
              <a:rPr lang="en-US" sz="1600">
                <a:solidFill>
                  <a:schemeClr val="dk2"/>
                </a:solidFill>
                <a:latin typeface="Arial"/>
                <a:ea typeface="Arial"/>
                <a:cs typeface="Arial"/>
                <a:sym typeface="Arial"/>
              </a:rPr>
              <a:t>Benchmark community noticeboard  </a:t>
            </a:r>
            <a:endParaRPr/>
          </a:p>
        </p:txBody>
      </p:sp>
      <p:sp>
        <p:nvSpPr>
          <p:cNvPr id="494" name="Google Shape;494;p39"/>
          <p:cNvSpPr txBox="1">
            <a:spLocks noGrp="1"/>
          </p:cNvSpPr>
          <p:nvPr>
            <p:ph type="body" idx="1"/>
          </p:nvPr>
        </p:nvSpPr>
        <p:spPr>
          <a:xfrm>
            <a:off x="6203199" y="2886300"/>
            <a:ext cx="5677500" cy="321270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chemeClr val="dk1"/>
              </a:buClr>
              <a:buSzPts val="1600"/>
              <a:buNone/>
            </a:pPr>
            <a:r>
              <a:rPr lang="en-US" sz="1600" b="1">
                <a:latin typeface="Arial"/>
                <a:ea typeface="Arial"/>
                <a:cs typeface="Arial"/>
                <a:sym typeface="Arial"/>
              </a:rPr>
              <a:t>Benchmarking programs powered by Probench include:</a:t>
            </a:r>
            <a:endParaRPr/>
          </a:p>
        </p:txBody>
      </p:sp>
      <p:pic>
        <p:nvPicPr>
          <p:cNvPr id="495" name="Google Shape;495;p39"/>
          <p:cNvPicPr preferRelativeResize="0"/>
          <p:nvPr/>
        </p:nvPicPr>
        <p:blipFill rotWithShape="1">
          <a:blip r:embed="rId3">
            <a:alphaModFix/>
          </a:blip>
          <a:srcRect/>
          <a:stretch/>
        </p:blipFill>
        <p:spPr>
          <a:xfrm>
            <a:off x="454914" y="1607417"/>
            <a:ext cx="762000" cy="762000"/>
          </a:xfrm>
          <a:prstGeom prst="rect">
            <a:avLst/>
          </a:prstGeom>
          <a:noFill/>
          <a:ln>
            <a:noFill/>
          </a:ln>
        </p:spPr>
      </p:pic>
      <p:sp>
        <p:nvSpPr>
          <p:cNvPr id="496" name="Google Shape;496;p39"/>
          <p:cNvSpPr/>
          <p:nvPr/>
        </p:nvSpPr>
        <p:spPr>
          <a:xfrm>
            <a:off x="454913" y="1591511"/>
            <a:ext cx="10936977" cy="1026540"/>
          </a:xfrm>
          <a:prstGeom prst="rect">
            <a:avLst/>
          </a:prstGeom>
          <a:noFill/>
          <a:ln>
            <a:noFill/>
          </a:ln>
        </p:spPr>
        <p:txBody>
          <a:bodyPr spcFirstLastPara="1" wrap="square" lIns="91425" tIns="45700" rIns="91425" bIns="45700" anchor="t" anchorCtr="0">
            <a:noAutofit/>
          </a:bodyPr>
          <a:lstStyle/>
          <a:p>
            <a:pPr marL="901700" marR="0" lvl="0" indent="0" algn="l" rtl="0">
              <a:lnSpc>
                <a:spcPct val="120000"/>
              </a:lnSpc>
              <a:spcBef>
                <a:spcPts val="0"/>
              </a:spcBef>
              <a:spcAft>
                <a:spcPts val="0"/>
              </a:spcAft>
              <a:buClr>
                <a:schemeClr val="dk2"/>
              </a:buClr>
              <a:buSzPts val="1600"/>
              <a:buFont typeface="Arial"/>
              <a:buNone/>
            </a:pPr>
            <a:r>
              <a:rPr lang="en-US" sz="1600" b="0" i="0" u="none" strike="noStrike" cap="none">
                <a:solidFill>
                  <a:schemeClr val="dk2"/>
                </a:solidFill>
                <a:latin typeface="Arial"/>
                <a:ea typeface="Arial"/>
                <a:cs typeface="Arial"/>
                <a:sym typeface="Arial"/>
              </a:rPr>
              <a:t>The CFMB is powered by </a:t>
            </a:r>
            <a:r>
              <a:rPr lang="en-US" sz="1600" b="1" i="0" u="sng" strike="noStrike" cap="none">
                <a:solidFill>
                  <a:schemeClr val="hlink"/>
                </a:solidFill>
                <a:latin typeface="Arial"/>
                <a:ea typeface="Arial"/>
                <a:cs typeface="Arial"/>
                <a:sym typeface="Arial"/>
                <a:hlinkClick r:id="rId4"/>
              </a:rPr>
              <a:t>Probench</a:t>
            </a:r>
            <a:r>
              <a:rPr lang="en-US" sz="1600" b="0" i="0" u="none" strike="noStrike" cap="none">
                <a:solidFill>
                  <a:schemeClr val="dk2"/>
                </a:solidFill>
                <a:latin typeface="Arial"/>
                <a:ea typeface="Arial"/>
                <a:cs typeface="Arial"/>
                <a:sym typeface="Arial"/>
              </a:rPr>
              <a:t>, developed and delivered by our technology partners </a:t>
            </a:r>
            <a:r>
              <a:rPr lang="en-US" sz="1600" b="1" i="0" u="sng" strike="noStrike" cap="none">
                <a:solidFill>
                  <a:schemeClr val="hlink"/>
                </a:solidFill>
                <a:latin typeface="Arial"/>
                <a:ea typeface="Arial"/>
                <a:cs typeface="Arial"/>
                <a:sym typeface="Arial"/>
                <a:hlinkClick r:id="rId4"/>
              </a:rPr>
              <a:t>73Bit</a:t>
            </a:r>
            <a:r>
              <a:rPr lang="en-US" sz="1600" b="0" i="0" u="none" strike="noStrike" cap="none">
                <a:solidFill>
                  <a:schemeClr val="dk2"/>
                </a:solidFill>
                <a:latin typeface="Arial"/>
                <a:ea typeface="Arial"/>
                <a:cs typeface="Arial"/>
                <a:sym typeface="Arial"/>
              </a:rPr>
              <a:t>. Probench was originally built to power the successful Business In The Community’s suite of benchmarks and indices. </a:t>
            </a:r>
            <a:endParaRPr sz="1600" b="0" i="0" u="none" strike="noStrike" cap="none">
              <a:solidFill>
                <a:srgbClr val="000000"/>
              </a:solidFill>
              <a:latin typeface="Arial"/>
              <a:ea typeface="Arial"/>
              <a:cs typeface="Arial"/>
              <a:sym typeface="Arial"/>
            </a:endParaRPr>
          </a:p>
        </p:txBody>
      </p:sp>
      <p:sp>
        <p:nvSpPr>
          <p:cNvPr id="497" name="Google Shape;497;p39"/>
          <p:cNvSpPr txBox="1"/>
          <p:nvPr/>
        </p:nvSpPr>
        <p:spPr>
          <a:xfrm>
            <a:off x="291089" y="487162"/>
            <a:ext cx="10474447" cy="79846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1" i="0" u="none" strike="noStrike" cap="none">
                <a:solidFill>
                  <a:schemeClr val="dk1"/>
                </a:solidFill>
                <a:latin typeface="Arial"/>
                <a:ea typeface="Arial"/>
                <a:cs typeface="Arial"/>
                <a:sym typeface="Arial"/>
              </a:rPr>
              <a:t>The Corporate Fiber &amp; Materials Benchmark (CFMB) runs on a trusted technology platform.</a:t>
            </a:r>
            <a:endParaRPr sz="1400" b="0" i="0" u="none" strike="noStrike" cap="none">
              <a:solidFill>
                <a:srgbClr val="000000"/>
              </a:solidFill>
              <a:latin typeface="Arial"/>
              <a:ea typeface="Arial"/>
              <a:cs typeface="Arial"/>
              <a:sym typeface="Arial"/>
            </a:endParaRPr>
          </a:p>
        </p:txBody>
      </p:sp>
      <p:pic>
        <p:nvPicPr>
          <p:cNvPr id="498" name="Google Shape;498;p39"/>
          <p:cNvPicPr preferRelativeResize="0"/>
          <p:nvPr/>
        </p:nvPicPr>
        <p:blipFill rotWithShape="1">
          <a:blip r:embed="rId5">
            <a:alphaModFix/>
          </a:blip>
          <a:srcRect/>
          <a:stretch/>
        </p:blipFill>
        <p:spPr>
          <a:xfrm>
            <a:off x="9123485" y="5702509"/>
            <a:ext cx="1968500" cy="254000"/>
          </a:xfrm>
          <a:prstGeom prst="rect">
            <a:avLst/>
          </a:prstGeom>
          <a:noFill/>
          <a:ln>
            <a:noFill/>
          </a:ln>
        </p:spPr>
      </p:pic>
      <p:pic>
        <p:nvPicPr>
          <p:cNvPr id="499" name="Google Shape;499;p39"/>
          <p:cNvPicPr preferRelativeResize="0"/>
          <p:nvPr/>
        </p:nvPicPr>
        <p:blipFill rotWithShape="1">
          <a:blip r:embed="rId6">
            <a:alphaModFix/>
          </a:blip>
          <a:srcRect/>
          <a:stretch/>
        </p:blipFill>
        <p:spPr>
          <a:xfrm>
            <a:off x="6452959" y="4555399"/>
            <a:ext cx="1778000" cy="330200"/>
          </a:xfrm>
          <a:prstGeom prst="rect">
            <a:avLst/>
          </a:prstGeom>
          <a:noFill/>
          <a:ln>
            <a:noFill/>
          </a:ln>
        </p:spPr>
      </p:pic>
      <p:pic>
        <p:nvPicPr>
          <p:cNvPr id="500" name="Google Shape;500;p39"/>
          <p:cNvPicPr preferRelativeResize="0"/>
          <p:nvPr/>
        </p:nvPicPr>
        <p:blipFill rotWithShape="1">
          <a:blip r:embed="rId7">
            <a:alphaModFix/>
          </a:blip>
          <a:srcRect/>
          <a:stretch/>
        </p:blipFill>
        <p:spPr>
          <a:xfrm>
            <a:off x="9693647" y="3694404"/>
            <a:ext cx="1485900" cy="533400"/>
          </a:xfrm>
          <a:prstGeom prst="rect">
            <a:avLst/>
          </a:prstGeom>
          <a:noFill/>
          <a:ln>
            <a:noFill/>
          </a:ln>
        </p:spPr>
      </p:pic>
      <p:pic>
        <p:nvPicPr>
          <p:cNvPr id="501" name="Google Shape;501;p39"/>
          <p:cNvPicPr preferRelativeResize="0"/>
          <p:nvPr/>
        </p:nvPicPr>
        <p:blipFill rotWithShape="1">
          <a:blip r:embed="rId8">
            <a:alphaModFix/>
          </a:blip>
          <a:srcRect/>
          <a:stretch/>
        </p:blipFill>
        <p:spPr>
          <a:xfrm>
            <a:off x="6320773" y="4976145"/>
            <a:ext cx="2120900" cy="1193800"/>
          </a:xfrm>
          <a:prstGeom prst="rect">
            <a:avLst/>
          </a:prstGeom>
          <a:noFill/>
          <a:ln>
            <a:noFill/>
          </a:ln>
        </p:spPr>
      </p:pic>
      <p:pic>
        <p:nvPicPr>
          <p:cNvPr id="502" name="Google Shape;502;p39"/>
          <p:cNvPicPr preferRelativeResize="0"/>
          <p:nvPr/>
        </p:nvPicPr>
        <p:blipFill rotWithShape="1">
          <a:blip r:embed="rId9">
            <a:alphaModFix/>
          </a:blip>
          <a:srcRect/>
          <a:stretch/>
        </p:blipFill>
        <p:spPr>
          <a:xfrm>
            <a:off x="9338060" y="4552398"/>
            <a:ext cx="1841500" cy="825500"/>
          </a:xfrm>
          <a:prstGeom prst="rect">
            <a:avLst/>
          </a:prstGeom>
          <a:noFill/>
          <a:ln>
            <a:noFill/>
          </a:ln>
        </p:spPr>
      </p:pic>
      <p:pic>
        <p:nvPicPr>
          <p:cNvPr id="503" name="Google Shape;503;p39"/>
          <p:cNvPicPr preferRelativeResize="0"/>
          <p:nvPr/>
        </p:nvPicPr>
        <p:blipFill rotWithShape="1">
          <a:blip r:embed="rId10">
            <a:alphaModFix/>
          </a:blip>
          <a:srcRect b="24379"/>
          <a:stretch/>
        </p:blipFill>
        <p:spPr>
          <a:xfrm>
            <a:off x="6363350" y="3684275"/>
            <a:ext cx="3199601" cy="533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40"/>
          <p:cNvSpPr txBox="1">
            <a:spLocks noGrp="1"/>
          </p:cNvSpPr>
          <p:nvPr>
            <p:ph type="body" idx="4294967295"/>
          </p:nvPr>
        </p:nvSpPr>
        <p:spPr>
          <a:xfrm>
            <a:off x="596900" y="2714625"/>
            <a:ext cx="8720138" cy="14287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000"/>
              <a:buNone/>
            </a:pPr>
            <a:r>
              <a:rPr lang="en-US" sz="4000">
                <a:solidFill>
                  <a:schemeClr val="lt1"/>
                </a:solidFill>
                <a:latin typeface="Arial"/>
                <a:ea typeface="Arial"/>
                <a:cs typeface="Arial"/>
                <a:sym typeface="Arial"/>
              </a:rPr>
              <a:t>Why Benchmark</a:t>
            </a:r>
            <a:endParaRPr/>
          </a:p>
          <a:p>
            <a:pPr marL="0" lvl="0" indent="0" algn="l" rtl="0">
              <a:lnSpc>
                <a:spcPct val="90000"/>
              </a:lnSpc>
              <a:spcBef>
                <a:spcPts val="1000"/>
              </a:spcBef>
              <a:spcAft>
                <a:spcPts val="0"/>
              </a:spcAft>
              <a:buClr>
                <a:schemeClr val="lt1"/>
              </a:buClr>
              <a:buSzPts val="4000"/>
              <a:buNone/>
            </a:pPr>
            <a:r>
              <a:rPr lang="en-US" sz="4000">
                <a:solidFill>
                  <a:schemeClr val="lt1"/>
                </a:solidFill>
                <a:latin typeface="Arial"/>
                <a:ea typeface="Arial"/>
                <a:cs typeface="Arial"/>
                <a:sym typeface="Arial"/>
              </a:rPr>
              <a: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41"/>
          <p:cNvSpPr txBox="1"/>
          <p:nvPr/>
        </p:nvSpPr>
        <p:spPr>
          <a:xfrm>
            <a:off x="543275" y="1361404"/>
            <a:ext cx="5844825" cy="3578895"/>
          </a:xfrm>
          <a:prstGeom prst="rect">
            <a:avLst/>
          </a:prstGeom>
          <a:noFill/>
          <a:ln>
            <a:noFill/>
          </a:ln>
        </p:spPr>
        <p:txBody>
          <a:bodyPr spcFirstLastPara="1" wrap="square" lIns="91425" tIns="45700" rIns="91425" bIns="45700" anchor="t" anchorCtr="0">
            <a:noAutofit/>
          </a:bodyPr>
          <a:lstStyle/>
          <a:p>
            <a:pPr marL="0" marR="0" lvl="0" indent="0" algn="l" rtl="0">
              <a:lnSpc>
                <a:spcPct val="107142"/>
              </a:lnSpc>
              <a:spcBef>
                <a:spcPts val="0"/>
              </a:spcBef>
              <a:spcAft>
                <a:spcPts val="0"/>
              </a:spcAft>
              <a:buClr>
                <a:schemeClr val="lt1"/>
              </a:buClr>
              <a:buSzPts val="2800"/>
              <a:buFont typeface="Arial"/>
              <a:buNone/>
            </a:pPr>
            <a:r>
              <a:rPr lang="en-US" sz="2800" dirty="0">
                <a:solidFill>
                  <a:schemeClr val="lt1"/>
                </a:solidFill>
                <a:latin typeface="Arial"/>
                <a:ea typeface="Arial"/>
                <a:cs typeface="Arial"/>
                <a:sym typeface="Arial"/>
              </a:rPr>
              <a:t>The </a:t>
            </a:r>
            <a:r>
              <a:rPr lang="en-US" sz="2800" dirty="0">
                <a:solidFill>
                  <a:srgbClr val="8BA4CC"/>
                </a:solidFill>
                <a:latin typeface="Arial"/>
                <a:ea typeface="Arial"/>
                <a:cs typeface="Arial"/>
                <a:sym typeface="Arial"/>
              </a:rPr>
              <a:t>Corporate Fiber &amp; Materials Benchmark </a:t>
            </a:r>
            <a:r>
              <a:rPr lang="en-US" sz="2800" dirty="0">
                <a:solidFill>
                  <a:schemeClr val="lt1"/>
                </a:solidFill>
                <a:latin typeface="Arial"/>
                <a:ea typeface="Arial"/>
                <a:cs typeface="Arial"/>
                <a:sym typeface="Arial"/>
              </a:rPr>
              <a:t>helps companies systematically </a:t>
            </a:r>
            <a:r>
              <a:rPr lang="en-US" sz="2800" dirty="0">
                <a:solidFill>
                  <a:srgbClr val="8BA4CC"/>
                </a:solidFill>
                <a:latin typeface="Arial"/>
                <a:ea typeface="Arial"/>
                <a:cs typeface="Arial"/>
                <a:sym typeface="Arial"/>
              </a:rPr>
              <a:t>measure, manage and integrate </a:t>
            </a:r>
            <a:r>
              <a:rPr lang="en-US" sz="2800" dirty="0">
                <a:solidFill>
                  <a:schemeClr val="lt1"/>
                </a:solidFill>
                <a:latin typeface="Arial"/>
                <a:ea typeface="Arial"/>
                <a:cs typeface="Arial"/>
                <a:sym typeface="Arial"/>
              </a:rPr>
              <a:t>a preferred fiber and materials strategy into mainstream business operations.</a:t>
            </a:r>
            <a:endParaRPr dirty="0"/>
          </a:p>
          <a:p>
            <a:pPr marL="0" marR="0" lvl="0" indent="0" algn="l" rtl="0">
              <a:lnSpc>
                <a:spcPct val="83333"/>
              </a:lnSpc>
              <a:spcBef>
                <a:spcPts val="0"/>
              </a:spcBef>
              <a:spcAft>
                <a:spcPts val="0"/>
              </a:spcAft>
              <a:buClr>
                <a:schemeClr val="lt1"/>
              </a:buClr>
              <a:buSzPts val="2800"/>
              <a:buFont typeface="Arial"/>
              <a:buNone/>
            </a:pPr>
            <a:br>
              <a:rPr lang="en-US" sz="2800" dirty="0">
                <a:solidFill>
                  <a:schemeClr val="lt1"/>
                </a:solidFill>
                <a:latin typeface="Arial"/>
                <a:ea typeface="Arial"/>
                <a:cs typeface="Arial"/>
                <a:sym typeface="Arial"/>
              </a:rPr>
            </a:br>
            <a:r>
              <a:rPr lang="en-US" sz="3600" dirty="0">
                <a:solidFill>
                  <a:schemeClr val="lt1"/>
                </a:solidFill>
                <a:latin typeface="Arial"/>
                <a:ea typeface="Arial"/>
                <a:cs typeface="Arial"/>
                <a:sym typeface="Arial"/>
              </a:rPr>
              <a:t>─</a:t>
            </a:r>
            <a:endParaRPr dirty="0"/>
          </a:p>
          <a:p>
            <a:pPr marL="0" marR="0" lvl="0" indent="0" algn="l" rtl="0">
              <a:lnSpc>
                <a:spcPct val="107142"/>
              </a:lnSpc>
              <a:spcBef>
                <a:spcPts val="0"/>
              </a:spcBef>
              <a:spcAft>
                <a:spcPts val="0"/>
              </a:spcAft>
              <a:buClr>
                <a:schemeClr val="dk1"/>
              </a:buClr>
              <a:buSzPts val="2800"/>
              <a:buFont typeface="Helvetica Neue"/>
              <a:buNone/>
            </a:pPr>
            <a:endParaRPr sz="2800" dirty="0">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42"/>
          <p:cNvSpPr txBox="1">
            <a:spLocks noGrp="1"/>
          </p:cNvSpPr>
          <p:nvPr>
            <p:ph type="body" idx="4294967295"/>
          </p:nvPr>
        </p:nvSpPr>
        <p:spPr>
          <a:xfrm>
            <a:off x="609600" y="1241425"/>
            <a:ext cx="10391775" cy="4097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200">
                <a:solidFill>
                  <a:schemeClr val="lt1"/>
                </a:solidFill>
                <a:latin typeface="Arial"/>
                <a:ea typeface="Arial"/>
                <a:cs typeface="Arial"/>
                <a:sym typeface="Arial"/>
              </a:rPr>
              <a:t>You know your operations are 10% better than last year.</a:t>
            </a:r>
            <a:endParaRPr/>
          </a:p>
          <a:p>
            <a:pPr marL="0" lvl="0" indent="0" algn="l" rtl="0">
              <a:lnSpc>
                <a:spcPct val="90000"/>
              </a:lnSpc>
              <a:spcBef>
                <a:spcPts val="1000"/>
              </a:spcBef>
              <a:spcAft>
                <a:spcPts val="0"/>
              </a:spcAft>
              <a:buClr>
                <a:schemeClr val="lt1"/>
              </a:buClr>
              <a:buSzPts val="3200"/>
              <a:buNone/>
            </a:pPr>
            <a:r>
              <a:rPr lang="en-US" sz="3200">
                <a:solidFill>
                  <a:schemeClr val="lt1"/>
                </a:solidFill>
                <a:latin typeface="Arial"/>
                <a:ea typeface="Arial"/>
                <a:cs typeface="Arial"/>
                <a:sym typeface="Arial"/>
              </a:rPr>
              <a:t>Great if everyone else is only 5% better.</a:t>
            </a:r>
            <a:endParaRPr/>
          </a:p>
          <a:p>
            <a:pPr marL="0" lvl="0" indent="0" algn="l" rtl="0">
              <a:lnSpc>
                <a:spcPct val="90000"/>
              </a:lnSpc>
              <a:spcBef>
                <a:spcPts val="1000"/>
              </a:spcBef>
              <a:spcAft>
                <a:spcPts val="0"/>
              </a:spcAft>
              <a:buClr>
                <a:schemeClr val="lt1"/>
              </a:buClr>
              <a:buSzPts val="3200"/>
              <a:buNone/>
            </a:pPr>
            <a:r>
              <a:rPr lang="en-US" sz="3200">
                <a:solidFill>
                  <a:schemeClr val="lt1"/>
                </a:solidFill>
                <a:latin typeface="Arial"/>
                <a:ea typeface="Arial"/>
                <a:cs typeface="Arial"/>
                <a:sym typeface="Arial"/>
              </a:rPr>
              <a:t>But what if they are 20% better?</a:t>
            </a:r>
            <a:endParaRPr/>
          </a:p>
          <a:p>
            <a:pPr marL="0" lvl="0" indent="0" algn="l" rtl="0">
              <a:lnSpc>
                <a:spcPct val="90000"/>
              </a:lnSpc>
              <a:spcBef>
                <a:spcPts val="1000"/>
              </a:spcBef>
              <a:spcAft>
                <a:spcPts val="0"/>
              </a:spcAft>
              <a:buClr>
                <a:schemeClr val="dk1"/>
              </a:buClr>
              <a:buSzPts val="3200"/>
              <a:buNone/>
            </a:pPr>
            <a:endParaRPr sz="3200">
              <a:solidFill>
                <a:schemeClr val="lt1"/>
              </a:solidFill>
              <a:latin typeface="Arial"/>
              <a:ea typeface="Arial"/>
              <a:cs typeface="Arial"/>
              <a:sym typeface="Arial"/>
            </a:endParaRPr>
          </a:p>
          <a:p>
            <a:pPr marL="0" lvl="0" indent="0" algn="l" rtl="0">
              <a:lnSpc>
                <a:spcPct val="90000"/>
              </a:lnSpc>
              <a:spcBef>
                <a:spcPts val="1000"/>
              </a:spcBef>
              <a:spcAft>
                <a:spcPts val="0"/>
              </a:spcAft>
              <a:buClr>
                <a:schemeClr val="lt1"/>
              </a:buClr>
              <a:buSzPts val="3200"/>
              <a:buNone/>
            </a:pPr>
            <a:r>
              <a:rPr lang="en-US" sz="3200">
                <a:solidFill>
                  <a:schemeClr val="lt1"/>
                </a:solidFill>
                <a:latin typeface="Arial"/>
                <a:ea typeface="Arial"/>
                <a:cs typeface="Arial"/>
                <a:sym typeface="Arial"/>
              </a:rPr>
              <a:t>That’s benchmarking.</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43"/>
          <p:cNvSpPr txBox="1"/>
          <p:nvPr/>
        </p:nvSpPr>
        <p:spPr>
          <a:xfrm>
            <a:off x="656375" y="326075"/>
            <a:ext cx="6733500" cy="1110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1" i="0" u="none" strike="noStrike" cap="none">
                <a:solidFill>
                  <a:schemeClr val="dk1"/>
                </a:solidFill>
                <a:latin typeface="Arial"/>
                <a:ea typeface="Arial"/>
                <a:cs typeface="Arial"/>
                <a:sym typeface="Arial"/>
              </a:rPr>
              <a:t>The </a:t>
            </a:r>
            <a:r>
              <a:rPr lang="en-US" sz="2400" b="1">
                <a:solidFill>
                  <a:schemeClr val="dk1"/>
                </a:solidFill>
              </a:rPr>
              <a:t>benchmark</a:t>
            </a:r>
            <a:r>
              <a:rPr lang="en-US" sz="2400" b="1" i="0" u="none" strike="noStrike" cap="none">
                <a:solidFill>
                  <a:schemeClr val="dk1"/>
                </a:solidFill>
                <a:latin typeface="Arial"/>
                <a:ea typeface="Arial"/>
                <a:cs typeface="Arial"/>
                <a:sym typeface="Arial"/>
              </a:rPr>
              <a:t> supports a company’s transition to a preferred fibers and materials portfolio.</a:t>
            </a:r>
            <a:endParaRPr sz="2400" b="0" i="0" u="none" strike="noStrike" cap="none">
              <a:solidFill>
                <a:schemeClr val="dk1"/>
              </a:solidFill>
              <a:latin typeface="Arial"/>
              <a:ea typeface="Arial"/>
              <a:cs typeface="Arial"/>
              <a:sym typeface="Arial"/>
            </a:endParaRPr>
          </a:p>
        </p:txBody>
      </p:sp>
      <p:sp>
        <p:nvSpPr>
          <p:cNvPr id="525" name="Google Shape;525;p43"/>
          <p:cNvSpPr txBox="1"/>
          <p:nvPr/>
        </p:nvSpPr>
        <p:spPr>
          <a:xfrm>
            <a:off x="656375" y="1603775"/>
            <a:ext cx="6425400" cy="4960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800"/>
              <a:buFont typeface="Arial"/>
              <a:buNone/>
            </a:pPr>
            <a:r>
              <a:rPr lang="en-US" sz="1600" i="0" u="none" strike="noStrike" cap="none">
                <a:solidFill>
                  <a:srgbClr val="434343"/>
                </a:solidFill>
              </a:rPr>
              <a:t>Science-based data</a:t>
            </a:r>
            <a:r>
              <a:rPr lang="en-US" sz="1600" b="1" i="0" u="none" strike="noStrike" cap="none">
                <a:solidFill>
                  <a:schemeClr val="dk1"/>
                </a:solidFill>
                <a:latin typeface="Arial"/>
                <a:ea typeface="Arial"/>
                <a:cs typeface="Arial"/>
                <a:sym typeface="Arial"/>
              </a:rPr>
              <a:t> </a:t>
            </a:r>
            <a:r>
              <a:rPr lang="en-US" sz="1600" b="0" i="0" u="none" strike="noStrike" cap="none">
                <a:solidFill>
                  <a:srgbClr val="4D4F53"/>
                </a:solidFill>
                <a:latin typeface="Arial"/>
                <a:ea typeface="Arial"/>
                <a:cs typeface="Arial"/>
                <a:sym typeface="Arial"/>
              </a:rPr>
              <a:t>is proving that some of the </a:t>
            </a:r>
            <a:r>
              <a:rPr lang="en-US" sz="1600" b="1" i="0" u="none" strike="noStrike" cap="none">
                <a:solidFill>
                  <a:schemeClr val="dk1"/>
                </a:solidFill>
              </a:rPr>
              <a:t>biggest sustainability impacts</a:t>
            </a:r>
            <a:r>
              <a:rPr lang="en-US" sz="1600" b="0" i="0" u="none" strike="noStrike" cap="none">
                <a:solidFill>
                  <a:srgbClr val="4D4F53"/>
                </a:solidFill>
                <a:latin typeface="Arial"/>
                <a:ea typeface="Arial"/>
                <a:cs typeface="Arial"/>
                <a:sym typeface="Arial"/>
              </a:rPr>
              <a:t> </a:t>
            </a:r>
            <a:r>
              <a:rPr lang="en-US" sz="1600" b="0" i="0" u="none" strike="noStrike" cap="none">
                <a:solidFill>
                  <a:schemeClr val="dk2"/>
                </a:solidFill>
                <a:latin typeface="Arial"/>
                <a:ea typeface="Arial"/>
                <a:cs typeface="Arial"/>
                <a:sym typeface="Arial"/>
              </a:rPr>
              <a:t>occur during the growing, extraction and primary processing of raw materials.</a:t>
            </a:r>
            <a:endParaRPr sz="1600" b="0" i="0" u="none" strike="noStrike" cap="none">
              <a:solidFill>
                <a:schemeClr val="dk2"/>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800"/>
              <a:buFont typeface="Arial"/>
              <a:buNone/>
            </a:pPr>
            <a:endParaRPr sz="1600">
              <a:solidFill>
                <a:schemeClr val="dk2"/>
              </a:solidFill>
            </a:endParaRPr>
          </a:p>
          <a:p>
            <a:pPr marL="0" lvl="0" indent="0" algn="l" rtl="0">
              <a:lnSpc>
                <a:spcPct val="90000"/>
              </a:lnSpc>
              <a:spcBef>
                <a:spcPts val="0"/>
              </a:spcBef>
              <a:spcAft>
                <a:spcPts val="0"/>
              </a:spcAft>
              <a:buClr>
                <a:schemeClr val="dk1"/>
              </a:buClr>
              <a:buSzPts val="1800"/>
              <a:buFont typeface="Arial"/>
              <a:buNone/>
            </a:pPr>
            <a:r>
              <a:rPr lang="en-US" sz="1600" b="1">
                <a:solidFill>
                  <a:schemeClr val="dk1"/>
                </a:solidFill>
              </a:rPr>
              <a:t>Knowing where your materials are coming </a:t>
            </a:r>
            <a:r>
              <a:rPr lang="en-US" sz="1600">
                <a:solidFill>
                  <a:schemeClr val="dk2"/>
                </a:solidFill>
              </a:rPr>
              <a:t>from is key to assessing and managing supply risks and opportunities.</a:t>
            </a:r>
            <a:endParaRPr sz="1600">
              <a:solidFill>
                <a:schemeClr val="dk2"/>
              </a:solidFill>
            </a:endParaRPr>
          </a:p>
          <a:p>
            <a:pPr marL="0" lvl="0" indent="0" algn="l" rtl="0">
              <a:lnSpc>
                <a:spcPct val="90000"/>
              </a:lnSpc>
              <a:spcBef>
                <a:spcPts val="0"/>
              </a:spcBef>
              <a:spcAft>
                <a:spcPts val="0"/>
              </a:spcAft>
              <a:buClr>
                <a:schemeClr val="dk1"/>
              </a:buClr>
              <a:buSzPts val="1800"/>
              <a:buFont typeface="Arial"/>
              <a:buNone/>
            </a:pPr>
            <a:endParaRPr sz="1600">
              <a:solidFill>
                <a:schemeClr val="dk2"/>
              </a:solidFill>
            </a:endParaRPr>
          </a:p>
          <a:p>
            <a:pPr marL="0" lvl="0" indent="0" algn="l" rtl="0">
              <a:lnSpc>
                <a:spcPct val="90000"/>
              </a:lnSpc>
              <a:spcBef>
                <a:spcPts val="0"/>
              </a:spcBef>
              <a:spcAft>
                <a:spcPts val="0"/>
              </a:spcAft>
              <a:buClr>
                <a:schemeClr val="dk1"/>
              </a:buClr>
              <a:buSzPts val="1800"/>
              <a:buFont typeface="Arial"/>
              <a:buNone/>
            </a:pPr>
            <a:r>
              <a:rPr lang="en-US" sz="1600" b="1">
                <a:solidFill>
                  <a:schemeClr val="dk1"/>
                </a:solidFill>
              </a:rPr>
              <a:t>Setting targets, measuring progress and communicating activities</a:t>
            </a:r>
            <a:r>
              <a:rPr lang="en-US" sz="1600">
                <a:solidFill>
                  <a:schemeClr val="dk2"/>
                </a:solidFill>
              </a:rPr>
              <a:t> is part of good management and increasingly expected. </a:t>
            </a:r>
            <a:endParaRPr sz="1600">
              <a:solidFill>
                <a:schemeClr val="dk2"/>
              </a:solidFill>
            </a:endParaRPr>
          </a:p>
          <a:p>
            <a:pPr marL="0" lvl="0" indent="0" algn="l" rtl="0">
              <a:lnSpc>
                <a:spcPct val="90000"/>
              </a:lnSpc>
              <a:spcBef>
                <a:spcPts val="0"/>
              </a:spcBef>
              <a:spcAft>
                <a:spcPts val="0"/>
              </a:spcAft>
              <a:buClr>
                <a:schemeClr val="dk1"/>
              </a:buClr>
              <a:buSzPts val="1800"/>
              <a:buFont typeface="Arial"/>
              <a:buNone/>
            </a:pPr>
            <a:endParaRPr sz="1600">
              <a:solidFill>
                <a:schemeClr val="dk2"/>
              </a:solidFill>
            </a:endParaRPr>
          </a:p>
          <a:p>
            <a:pPr marL="0" lvl="0" indent="0" algn="l" rtl="0">
              <a:lnSpc>
                <a:spcPct val="90000"/>
              </a:lnSpc>
              <a:spcBef>
                <a:spcPts val="0"/>
              </a:spcBef>
              <a:spcAft>
                <a:spcPts val="0"/>
              </a:spcAft>
              <a:buClr>
                <a:schemeClr val="dk1"/>
              </a:buClr>
              <a:buSzPts val="1800"/>
              <a:buFont typeface="Arial"/>
              <a:buNone/>
            </a:pPr>
            <a:endParaRPr sz="1600">
              <a:solidFill>
                <a:schemeClr val="dk2"/>
              </a:solidFill>
            </a:endParaRPr>
          </a:p>
          <a:p>
            <a:pPr marL="0" lvl="0" indent="0" algn="l" rtl="0">
              <a:lnSpc>
                <a:spcPct val="90000"/>
              </a:lnSpc>
              <a:spcBef>
                <a:spcPts val="0"/>
              </a:spcBef>
              <a:spcAft>
                <a:spcPts val="0"/>
              </a:spcAft>
              <a:buClr>
                <a:schemeClr val="dk1"/>
              </a:buClr>
              <a:buSzPts val="1800"/>
              <a:buFont typeface="Arial"/>
              <a:buNone/>
            </a:pPr>
            <a:r>
              <a:rPr lang="en-US" sz="1600" b="1">
                <a:solidFill>
                  <a:schemeClr val="dk1"/>
                </a:solidFill>
              </a:rPr>
              <a:t>The CFMB helps companies: </a:t>
            </a:r>
            <a:endParaRPr sz="1600" b="1">
              <a:solidFill>
                <a:schemeClr val="dk1"/>
              </a:solidFill>
            </a:endParaRPr>
          </a:p>
          <a:p>
            <a:pPr marL="457200" lvl="0" indent="0" algn="l" rtl="0">
              <a:lnSpc>
                <a:spcPct val="90000"/>
              </a:lnSpc>
              <a:spcBef>
                <a:spcPts val="0"/>
              </a:spcBef>
              <a:spcAft>
                <a:spcPts val="0"/>
              </a:spcAft>
              <a:buNone/>
            </a:pPr>
            <a:endParaRPr sz="1600">
              <a:solidFill>
                <a:schemeClr val="dk2"/>
              </a:solidFill>
            </a:endParaRPr>
          </a:p>
          <a:p>
            <a:pPr marL="457200" lvl="0" indent="-330200" algn="l" rtl="0">
              <a:lnSpc>
                <a:spcPct val="90000"/>
              </a:lnSpc>
              <a:spcBef>
                <a:spcPts val="0"/>
              </a:spcBef>
              <a:spcAft>
                <a:spcPts val="0"/>
              </a:spcAft>
              <a:buClr>
                <a:schemeClr val="dk2"/>
              </a:buClr>
              <a:buSzPts val="1600"/>
              <a:buChar char="●"/>
            </a:pPr>
            <a:r>
              <a:rPr lang="en-US" sz="1600">
                <a:solidFill>
                  <a:schemeClr val="dk2"/>
                </a:solidFill>
              </a:rPr>
              <a:t>Build a robust fiber and materials strategy</a:t>
            </a:r>
            <a:endParaRPr sz="1600">
              <a:solidFill>
                <a:schemeClr val="dk2"/>
              </a:solidFill>
            </a:endParaRPr>
          </a:p>
          <a:p>
            <a:pPr marL="457200" lvl="0" indent="-330200" algn="l" rtl="0">
              <a:lnSpc>
                <a:spcPct val="90000"/>
              </a:lnSpc>
              <a:spcBef>
                <a:spcPts val="0"/>
              </a:spcBef>
              <a:spcAft>
                <a:spcPts val="0"/>
              </a:spcAft>
              <a:buClr>
                <a:schemeClr val="dk2"/>
              </a:buClr>
              <a:buSzPts val="1600"/>
              <a:buChar char="●"/>
            </a:pPr>
            <a:r>
              <a:rPr lang="en-US" sz="1600">
                <a:solidFill>
                  <a:schemeClr val="dk2"/>
                </a:solidFill>
              </a:rPr>
              <a:t>Manage a portfolio approach to each fiber/material category</a:t>
            </a:r>
            <a:endParaRPr sz="1600">
              <a:solidFill>
                <a:schemeClr val="dk2"/>
              </a:solidFill>
            </a:endParaRPr>
          </a:p>
          <a:p>
            <a:pPr marL="457200" lvl="0" indent="-330200" algn="l" rtl="0">
              <a:lnSpc>
                <a:spcPct val="90000"/>
              </a:lnSpc>
              <a:spcBef>
                <a:spcPts val="0"/>
              </a:spcBef>
              <a:spcAft>
                <a:spcPts val="0"/>
              </a:spcAft>
              <a:buClr>
                <a:schemeClr val="dk2"/>
              </a:buClr>
              <a:buSzPts val="1600"/>
              <a:buChar char="●"/>
            </a:pPr>
            <a:r>
              <a:rPr lang="en-US" sz="1600">
                <a:solidFill>
                  <a:schemeClr val="dk2"/>
                </a:solidFill>
              </a:rPr>
              <a:t>Develop or strengthen data gathering and reporting</a:t>
            </a:r>
            <a:endParaRPr sz="1600">
              <a:solidFill>
                <a:schemeClr val="dk2"/>
              </a:solidFill>
            </a:endParaRPr>
          </a:p>
          <a:p>
            <a:pPr marL="457200" lvl="0" indent="-330200" algn="l" rtl="0">
              <a:lnSpc>
                <a:spcPct val="90000"/>
              </a:lnSpc>
              <a:spcBef>
                <a:spcPts val="0"/>
              </a:spcBef>
              <a:spcAft>
                <a:spcPts val="0"/>
              </a:spcAft>
              <a:buClr>
                <a:schemeClr val="dk2"/>
              </a:buClr>
              <a:buSzPts val="1600"/>
              <a:buChar char="●"/>
            </a:pPr>
            <a:r>
              <a:rPr lang="en-US" sz="1600">
                <a:solidFill>
                  <a:schemeClr val="dk2"/>
                </a:solidFill>
              </a:rPr>
              <a:t>Track progress year-on-year and against industry peers</a:t>
            </a:r>
            <a:endParaRPr sz="1600">
              <a:solidFill>
                <a:schemeClr val="dk2"/>
              </a:solidFill>
            </a:endParaRPr>
          </a:p>
          <a:p>
            <a:pPr marL="457200" lvl="0" indent="-330200" algn="l" rtl="0">
              <a:lnSpc>
                <a:spcPct val="90000"/>
              </a:lnSpc>
              <a:spcBef>
                <a:spcPts val="0"/>
              </a:spcBef>
              <a:spcAft>
                <a:spcPts val="0"/>
              </a:spcAft>
              <a:buClr>
                <a:schemeClr val="dk2"/>
              </a:buClr>
              <a:buSzPts val="1600"/>
              <a:buChar char="●"/>
            </a:pPr>
            <a:r>
              <a:rPr lang="en-US" sz="1600">
                <a:solidFill>
                  <a:schemeClr val="dk2"/>
                </a:solidFill>
              </a:rPr>
              <a:t>Demonstrate leadership</a:t>
            </a:r>
            <a:endParaRPr sz="1600">
              <a:solidFill>
                <a:schemeClr val="dk2"/>
              </a:solidFill>
            </a:endParaRPr>
          </a:p>
          <a:p>
            <a:pPr marL="457200" lvl="0" indent="-330200" algn="l" rtl="0">
              <a:lnSpc>
                <a:spcPct val="90000"/>
              </a:lnSpc>
              <a:spcBef>
                <a:spcPts val="0"/>
              </a:spcBef>
              <a:spcAft>
                <a:spcPts val="0"/>
              </a:spcAft>
              <a:buClr>
                <a:schemeClr val="dk2"/>
              </a:buClr>
              <a:buSzPts val="1600"/>
              <a:buChar char="●"/>
            </a:pPr>
            <a:r>
              <a:rPr lang="en-US" sz="1600">
                <a:solidFill>
                  <a:schemeClr val="dk2"/>
                </a:solidFill>
              </a:rPr>
              <a:t>Communicate to staff, board, and other important stakeholders </a:t>
            </a:r>
            <a:endParaRPr sz="1600">
              <a:solidFill>
                <a:schemeClr val="dk2"/>
              </a:solidFill>
            </a:endParaRPr>
          </a:p>
          <a:p>
            <a:pPr marL="0" lvl="0" indent="0" algn="l" rtl="0">
              <a:lnSpc>
                <a:spcPct val="90000"/>
              </a:lnSpc>
              <a:spcBef>
                <a:spcPts val="0"/>
              </a:spcBef>
              <a:spcAft>
                <a:spcPts val="0"/>
              </a:spcAft>
              <a:buClr>
                <a:schemeClr val="dk1"/>
              </a:buClr>
              <a:buSzPts val="1800"/>
              <a:buFont typeface="Arial"/>
              <a:buNone/>
            </a:pPr>
            <a:endParaRPr sz="1600">
              <a:solidFill>
                <a:schemeClr val="dk2"/>
              </a:solidFill>
            </a:endParaRPr>
          </a:p>
          <a:p>
            <a:pPr marL="0" lvl="0" indent="0" algn="l" rtl="0">
              <a:lnSpc>
                <a:spcPct val="90000"/>
              </a:lnSpc>
              <a:spcBef>
                <a:spcPts val="0"/>
              </a:spcBef>
              <a:spcAft>
                <a:spcPts val="0"/>
              </a:spcAft>
              <a:buClr>
                <a:schemeClr val="dk1"/>
              </a:buClr>
              <a:buSzPts val="1800"/>
              <a:buFont typeface="Arial"/>
              <a:buNone/>
            </a:pPr>
            <a:endParaRPr sz="1600">
              <a:solidFill>
                <a:schemeClr val="dk2"/>
              </a:solidFill>
            </a:endParaRPr>
          </a:p>
        </p:txBody>
      </p:sp>
      <p:pic>
        <p:nvPicPr>
          <p:cNvPr id="526" name="Google Shape;526;p43"/>
          <p:cNvPicPr preferRelativeResize="0"/>
          <p:nvPr/>
        </p:nvPicPr>
        <p:blipFill rotWithShape="1">
          <a:blip r:embed="rId3">
            <a:alphaModFix/>
          </a:blip>
          <a:srcRect/>
          <a:stretch/>
        </p:blipFill>
        <p:spPr>
          <a:xfrm>
            <a:off x="7389961" y="0"/>
            <a:ext cx="4835889" cy="68580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44"/>
          <p:cNvSpPr txBox="1">
            <a:spLocks noGrp="1"/>
          </p:cNvSpPr>
          <p:nvPr>
            <p:ph type="body" idx="1"/>
          </p:nvPr>
        </p:nvSpPr>
        <p:spPr>
          <a:xfrm>
            <a:off x="595425" y="2040325"/>
            <a:ext cx="6120600" cy="4607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1800"/>
              <a:buNone/>
            </a:pPr>
            <a:r>
              <a:rPr lang="en-US" sz="1600">
                <a:solidFill>
                  <a:schemeClr val="dk2"/>
                </a:solidFill>
                <a:latin typeface="Arial"/>
                <a:ea typeface="Arial"/>
                <a:cs typeface="Arial"/>
                <a:sym typeface="Arial"/>
              </a:rPr>
              <a:t>There is growing pressure for companies to report out on their activities and for </a:t>
            </a:r>
            <a:r>
              <a:rPr lang="en-US" sz="1600" b="1">
                <a:solidFill>
                  <a:schemeClr val="dk1"/>
                </a:solidFill>
                <a:latin typeface="Arial"/>
                <a:ea typeface="Arial"/>
                <a:cs typeface="Arial"/>
                <a:sym typeface="Arial"/>
              </a:rPr>
              <a:t>public disclosure of non-financial data</a:t>
            </a:r>
            <a:r>
              <a:rPr lang="en-US" sz="1600">
                <a:solidFill>
                  <a:schemeClr val="dk2"/>
                </a:solidFill>
                <a:latin typeface="Arial"/>
                <a:ea typeface="Arial"/>
                <a:cs typeface="Arial"/>
                <a:sym typeface="Arial"/>
              </a:rPr>
              <a:t>.</a:t>
            </a:r>
            <a:endParaRPr sz="1600">
              <a:solidFill>
                <a:schemeClr val="dk2"/>
              </a:solidFill>
              <a:latin typeface="Arial"/>
              <a:ea typeface="Arial"/>
              <a:cs typeface="Arial"/>
              <a:sym typeface="Arial"/>
            </a:endParaRPr>
          </a:p>
          <a:p>
            <a:pPr marL="0" lvl="0" indent="0" algn="l" rtl="0">
              <a:lnSpc>
                <a:spcPct val="90000"/>
              </a:lnSpc>
              <a:spcBef>
                <a:spcPts val="0"/>
              </a:spcBef>
              <a:spcAft>
                <a:spcPts val="0"/>
              </a:spcAft>
              <a:buClr>
                <a:schemeClr val="dk2"/>
              </a:buClr>
              <a:buSzPts val="1800"/>
              <a:buNone/>
            </a:pPr>
            <a:endParaRPr sz="1600">
              <a:solidFill>
                <a:schemeClr val="dk2"/>
              </a:solidFill>
              <a:latin typeface="Arial"/>
              <a:ea typeface="Arial"/>
              <a:cs typeface="Arial"/>
              <a:sym typeface="Arial"/>
            </a:endParaRPr>
          </a:p>
          <a:p>
            <a:pPr marL="0" lvl="0" indent="0" algn="l" rtl="0">
              <a:spcBef>
                <a:spcPts val="0"/>
              </a:spcBef>
              <a:spcAft>
                <a:spcPts val="0"/>
              </a:spcAft>
              <a:buClr>
                <a:schemeClr val="dk2"/>
              </a:buClr>
              <a:buSzPts val="1800"/>
              <a:buNone/>
            </a:pPr>
            <a:endParaRPr sz="1600">
              <a:solidFill>
                <a:schemeClr val="dk2"/>
              </a:solidFill>
              <a:latin typeface="Arial"/>
              <a:ea typeface="Arial"/>
              <a:cs typeface="Arial"/>
              <a:sym typeface="Arial"/>
            </a:endParaRPr>
          </a:p>
          <a:p>
            <a:pPr marL="0" lvl="0" indent="0" algn="l" rtl="0">
              <a:spcBef>
                <a:spcPts val="0"/>
              </a:spcBef>
              <a:spcAft>
                <a:spcPts val="0"/>
              </a:spcAft>
              <a:buClr>
                <a:schemeClr val="dk1"/>
              </a:buClr>
              <a:buSzPts val="1800"/>
              <a:buFont typeface="Arial"/>
              <a:buNone/>
            </a:pPr>
            <a:r>
              <a:rPr lang="en-US" sz="1600" b="1">
                <a:latin typeface="Arial"/>
                <a:ea typeface="Arial"/>
                <a:cs typeface="Arial"/>
                <a:sym typeface="Arial"/>
              </a:rPr>
              <a:t>The CFMB helps companies: </a:t>
            </a:r>
            <a:endParaRPr sz="1600" b="1">
              <a:latin typeface="Arial"/>
              <a:ea typeface="Arial"/>
              <a:cs typeface="Arial"/>
              <a:sym typeface="Arial"/>
            </a:endParaRPr>
          </a:p>
          <a:p>
            <a:pPr marL="457200" lvl="0" indent="0" algn="l" rtl="0">
              <a:spcBef>
                <a:spcPts val="0"/>
              </a:spcBef>
              <a:spcAft>
                <a:spcPts val="0"/>
              </a:spcAft>
              <a:buNone/>
            </a:pPr>
            <a:endParaRPr sz="1600">
              <a:solidFill>
                <a:schemeClr val="dk2"/>
              </a:solidFill>
              <a:latin typeface="Arial"/>
              <a:ea typeface="Arial"/>
              <a:cs typeface="Arial"/>
              <a:sym typeface="Arial"/>
            </a:endParaRPr>
          </a:p>
          <a:p>
            <a:pPr marL="457200" lvl="0" indent="-330200" algn="l" rtl="0">
              <a:spcBef>
                <a:spcPts val="0"/>
              </a:spcBef>
              <a:spcAft>
                <a:spcPts val="0"/>
              </a:spcAft>
              <a:buClr>
                <a:schemeClr val="dk2"/>
              </a:buClr>
              <a:buSzPts val="1600"/>
              <a:buChar char="●"/>
            </a:pPr>
            <a:r>
              <a:rPr lang="en-US" sz="1600">
                <a:solidFill>
                  <a:schemeClr val="dk2"/>
                </a:solidFill>
                <a:latin typeface="Arial"/>
                <a:ea typeface="Arial"/>
                <a:cs typeface="Arial"/>
                <a:sym typeface="Arial"/>
              </a:rPr>
              <a:t>Gather and organize reliable data related to fiber and materials sustainability.</a:t>
            </a:r>
            <a:endParaRPr sz="1600">
              <a:solidFill>
                <a:srgbClr val="434343"/>
              </a:solidFill>
              <a:latin typeface="Arial"/>
              <a:ea typeface="Arial"/>
              <a:cs typeface="Arial"/>
              <a:sym typeface="Arial"/>
            </a:endParaRPr>
          </a:p>
          <a:p>
            <a:pPr marL="457200" lvl="0" indent="-330200" algn="l" rtl="0">
              <a:spcBef>
                <a:spcPts val="0"/>
              </a:spcBef>
              <a:spcAft>
                <a:spcPts val="0"/>
              </a:spcAft>
              <a:buClr>
                <a:schemeClr val="dk2"/>
              </a:buClr>
              <a:buSzPts val="1600"/>
              <a:buChar char="●"/>
            </a:pPr>
            <a:r>
              <a:rPr lang="en-US" sz="1600">
                <a:solidFill>
                  <a:schemeClr val="dk2"/>
                </a:solidFill>
                <a:latin typeface="Arial"/>
                <a:ea typeface="Arial"/>
                <a:cs typeface="Arial"/>
                <a:sym typeface="Arial"/>
              </a:rPr>
              <a:t>Map fiber and materials related data to other important reporting initiatives (e.g. SAC, SASB).</a:t>
            </a:r>
            <a:endParaRPr sz="1600">
              <a:solidFill>
                <a:schemeClr val="dk2"/>
              </a:solidFill>
              <a:latin typeface="Arial"/>
              <a:ea typeface="Arial"/>
              <a:cs typeface="Arial"/>
              <a:sym typeface="Arial"/>
            </a:endParaRPr>
          </a:p>
          <a:p>
            <a:pPr marL="457200" lvl="0" indent="-330200" algn="l" rtl="0">
              <a:spcBef>
                <a:spcPts val="0"/>
              </a:spcBef>
              <a:spcAft>
                <a:spcPts val="0"/>
              </a:spcAft>
              <a:buClr>
                <a:schemeClr val="dk2"/>
              </a:buClr>
              <a:buSzPts val="1600"/>
              <a:buChar char="●"/>
            </a:pPr>
            <a:r>
              <a:rPr lang="en-US" sz="1600">
                <a:solidFill>
                  <a:schemeClr val="dk2"/>
                </a:solidFill>
                <a:latin typeface="Arial"/>
                <a:ea typeface="Arial"/>
                <a:cs typeface="Arial"/>
                <a:sym typeface="Arial"/>
              </a:rPr>
              <a:t>Your CFMB results can be used in the public domain to show your companies commitment to improvement and leadership.</a:t>
            </a:r>
            <a:endParaRPr sz="1600">
              <a:solidFill>
                <a:schemeClr val="dk2"/>
              </a:solidFill>
              <a:latin typeface="Arial"/>
              <a:ea typeface="Arial"/>
              <a:cs typeface="Arial"/>
              <a:sym typeface="Arial"/>
            </a:endParaRPr>
          </a:p>
          <a:p>
            <a:pPr marL="457200" lvl="0" indent="-330200" algn="l" rtl="0">
              <a:spcBef>
                <a:spcPts val="0"/>
              </a:spcBef>
              <a:spcAft>
                <a:spcPts val="0"/>
              </a:spcAft>
              <a:buClr>
                <a:schemeClr val="dk2"/>
              </a:buClr>
              <a:buSzPts val="1600"/>
              <a:buChar char="●"/>
            </a:pPr>
            <a:r>
              <a:rPr lang="en-US" sz="1600">
                <a:solidFill>
                  <a:schemeClr val="dk2"/>
                </a:solidFill>
                <a:latin typeface="Arial"/>
                <a:ea typeface="Arial"/>
                <a:cs typeface="Arial"/>
                <a:sym typeface="Arial"/>
              </a:rPr>
              <a:t>Communicate to external stakeholders such as investors or analysts.</a:t>
            </a:r>
            <a:endParaRPr sz="1600">
              <a:solidFill>
                <a:schemeClr val="dk2"/>
              </a:solidFill>
              <a:latin typeface="Arial"/>
              <a:ea typeface="Arial"/>
              <a:cs typeface="Arial"/>
              <a:sym typeface="Arial"/>
            </a:endParaRPr>
          </a:p>
        </p:txBody>
      </p:sp>
      <p:sp>
        <p:nvSpPr>
          <p:cNvPr id="532" name="Google Shape;532;p44"/>
          <p:cNvSpPr txBox="1"/>
          <p:nvPr/>
        </p:nvSpPr>
        <p:spPr>
          <a:xfrm>
            <a:off x="562275" y="479700"/>
            <a:ext cx="6186900" cy="1489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1">
                <a:solidFill>
                  <a:schemeClr val="dk1"/>
                </a:solidFill>
              </a:rPr>
              <a:t>Participating in the</a:t>
            </a:r>
            <a:r>
              <a:rPr lang="en-US" sz="2400" b="1" i="0" u="none" strike="noStrike" cap="none">
                <a:solidFill>
                  <a:schemeClr val="dk1"/>
                </a:solidFill>
                <a:latin typeface="Arial"/>
                <a:ea typeface="Arial"/>
                <a:cs typeface="Arial"/>
                <a:sym typeface="Arial"/>
              </a:rPr>
              <a:t> CFMB demonstrates a company’s commitment to greater transparency.</a:t>
            </a:r>
            <a:endParaRPr sz="1400" b="0" i="0" u="none" strike="noStrike" cap="none">
              <a:solidFill>
                <a:srgbClr val="000000"/>
              </a:solidFill>
              <a:latin typeface="Arial"/>
              <a:ea typeface="Arial"/>
              <a:cs typeface="Arial"/>
              <a:sym typeface="Arial"/>
            </a:endParaRPr>
          </a:p>
        </p:txBody>
      </p:sp>
      <p:pic>
        <p:nvPicPr>
          <p:cNvPr id="533" name="Google Shape;533;p44"/>
          <p:cNvPicPr preferRelativeResize="0"/>
          <p:nvPr/>
        </p:nvPicPr>
        <p:blipFill rotWithShape="1">
          <a:blip r:embed="rId3">
            <a:alphaModFix/>
          </a:blip>
          <a:srcRect l="21751" r="35140"/>
          <a:stretch/>
        </p:blipFill>
        <p:spPr>
          <a:xfrm>
            <a:off x="6960575" y="0"/>
            <a:ext cx="5231424" cy="685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45"/>
          <p:cNvSpPr txBox="1">
            <a:spLocks noGrp="1"/>
          </p:cNvSpPr>
          <p:nvPr>
            <p:ph type="body" idx="1"/>
          </p:nvPr>
        </p:nvSpPr>
        <p:spPr>
          <a:xfrm>
            <a:off x="676125" y="1622325"/>
            <a:ext cx="5706300" cy="4542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4D4F53"/>
              </a:buClr>
              <a:buSzPts val="1800"/>
              <a:buNone/>
            </a:pPr>
            <a:r>
              <a:rPr lang="en-US" sz="1600">
                <a:solidFill>
                  <a:srgbClr val="4D4F53"/>
                </a:solidFill>
                <a:latin typeface="Arial"/>
                <a:ea typeface="Arial"/>
                <a:cs typeface="Arial"/>
                <a:sym typeface="Arial"/>
              </a:rPr>
              <a:t>The </a:t>
            </a:r>
            <a:r>
              <a:rPr lang="en-US" sz="1600" b="1">
                <a:latin typeface="Arial"/>
                <a:ea typeface="Arial"/>
                <a:cs typeface="Arial"/>
                <a:sym typeface="Arial"/>
              </a:rPr>
              <a:t>Sustainable Development Goals</a:t>
            </a:r>
            <a:r>
              <a:rPr lang="en-US" sz="1600">
                <a:latin typeface="Arial"/>
                <a:ea typeface="Arial"/>
                <a:cs typeface="Arial"/>
                <a:sym typeface="Arial"/>
              </a:rPr>
              <a:t> </a:t>
            </a:r>
            <a:r>
              <a:rPr lang="en-US" sz="1600">
                <a:solidFill>
                  <a:srgbClr val="4D4F53"/>
                </a:solidFill>
                <a:latin typeface="Arial"/>
                <a:ea typeface="Arial"/>
                <a:cs typeface="Arial"/>
                <a:sym typeface="Arial"/>
              </a:rPr>
              <a:t>(SDGs) are universal; equally valid for developed and developing countries, people-centered, planet-sensitive, and measurable. </a:t>
            </a:r>
            <a:endParaRPr sz="1600">
              <a:solidFill>
                <a:srgbClr val="4D4F53"/>
              </a:solidFill>
              <a:latin typeface="Arial"/>
              <a:ea typeface="Arial"/>
              <a:cs typeface="Arial"/>
              <a:sym typeface="Arial"/>
            </a:endParaRPr>
          </a:p>
          <a:p>
            <a:pPr marL="0" lvl="0" indent="0" algn="l" rtl="0">
              <a:lnSpc>
                <a:spcPct val="90000"/>
              </a:lnSpc>
              <a:spcBef>
                <a:spcPts val="0"/>
              </a:spcBef>
              <a:spcAft>
                <a:spcPts val="0"/>
              </a:spcAft>
              <a:buClr>
                <a:srgbClr val="4D4F53"/>
              </a:buClr>
              <a:buSzPts val="1800"/>
              <a:buNone/>
            </a:pPr>
            <a:endParaRPr sz="1600">
              <a:solidFill>
                <a:srgbClr val="4D4F53"/>
              </a:solidFill>
              <a:latin typeface="Arial"/>
              <a:ea typeface="Arial"/>
              <a:cs typeface="Arial"/>
              <a:sym typeface="Arial"/>
            </a:endParaRPr>
          </a:p>
          <a:p>
            <a:pPr marL="0" lvl="0" indent="0" algn="l" rtl="0">
              <a:lnSpc>
                <a:spcPct val="90000"/>
              </a:lnSpc>
              <a:spcBef>
                <a:spcPts val="0"/>
              </a:spcBef>
              <a:spcAft>
                <a:spcPts val="0"/>
              </a:spcAft>
              <a:buClr>
                <a:srgbClr val="4D4F53"/>
              </a:buClr>
              <a:buSzPts val="1800"/>
              <a:buNone/>
            </a:pPr>
            <a:r>
              <a:rPr lang="en-US" sz="1600">
                <a:solidFill>
                  <a:srgbClr val="4D4F53"/>
                </a:solidFill>
                <a:latin typeface="Arial"/>
                <a:ea typeface="Arial"/>
                <a:cs typeface="Arial"/>
                <a:sym typeface="Arial"/>
              </a:rPr>
              <a:t>Most importantly, </a:t>
            </a:r>
            <a:r>
              <a:rPr lang="en-US" sz="1600" b="1">
                <a:latin typeface="Arial"/>
                <a:ea typeface="Arial"/>
                <a:cs typeface="Arial"/>
                <a:sym typeface="Arial"/>
              </a:rPr>
              <a:t>companies are expected to play a critical role</a:t>
            </a:r>
            <a:r>
              <a:rPr lang="en-US" sz="1600">
                <a:solidFill>
                  <a:srgbClr val="4D4F53"/>
                </a:solidFill>
                <a:latin typeface="Arial"/>
                <a:ea typeface="Arial"/>
                <a:cs typeface="Arial"/>
                <a:sym typeface="Arial"/>
              </a:rPr>
              <a:t> in meeting the Goals. </a:t>
            </a:r>
            <a:endParaRPr sz="1600">
              <a:solidFill>
                <a:srgbClr val="4D4F53"/>
              </a:solidFill>
              <a:latin typeface="Arial"/>
              <a:ea typeface="Arial"/>
              <a:cs typeface="Arial"/>
              <a:sym typeface="Arial"/>
            </a:endParaRPr>
          </a:p>
          <a:p>
            <a:pPr marL="0" lvl="0" indent="0" algn="l" rtl="0">
              <a:lnSpc>
                <a:spcPct val="90000"/>
              </a:lnSpc>
              <a:spcBef>
                <a:spcPts val="0"/>
              </a:spcBef>
              <a:spcAft>
                <a:spcPts val="0"/>
              </a:spcAft>
              <a:buClr>
                <a:srgbClr val="4D4F53"/>
              </a:buClr>
              <a:buSzPts val="1800"/>
              <a:buNone/>
            </a:pPr>
            <a:endParaRPr sz="1600">
              <a:solidFill>
                <a:srgbClr val="4D4F53"/>
              </a:solidFill>
              <a:latin typeface="Arial"/>
              <a:ea typeface="Arial"/>
              <a:cs typeface="Arial"/>
              <a:sym typeface="Arial"/>
            </a:endParaRPr>
          </a:p>
          <a:p>
            <a:pPr marL="0" lvl="0" indent="0" algn="l" rtl="0">
              <a:spcBef>
                <a:spcPts val="0"/>
              </a:spcBef>
              <a:spcAft>
                <a:spcPts val="0"/>
              </a:spcAft>
              <a:buClr>
                <a:schemeClr val="dk2"/>
              </a:buClr>
              <a:buSzPts val="1800"/>
              <a:buNone/>
            </a:pPr>
            <a:r>
              <a:rPr lang="en-US" sz="1600">
                <a:solidFill>
                  <a:schemeClr val="dk2"/>
                </a:solidFill>
                <a:latin typeface="Arial"/>
                <a:ea typeface="Arial"/>
                <a:cs typeface="Arial"/>
                <a:sym typeface="Arial"/>
              </a:rPr>
              <a:t>Companies are starting to </a:t>
            </a:r>
            <a:r>
              <a:rPr lang="en-US" sz="1600" b="1">
                <a:latin typeface="Arial"/>
                <a:ea typeface="Arial"/>
                <a:cs typeface="Arial"/>
                <a:sym typeface="Arial"/>
              </a:rPr>
              <a:t>align their sustainability strategy with the SDGs</a:t>
            </a:r>
            <a:r>
              <a:rPr lang="en-US" sz="1600">
                <a:latin typeface="Arial"/>
                <a:ea typeface="Arial"/>
                <a:cs typeface="Arial"/>
                <a:sym typeface="Arial"/>
              </a:rPr>
              <a:t> </a:t>
            </a:r>
            <a:r>
              <a:rPr lang="en-US" sz="1600">
                <a:solidFill>
                  <a:schemeClr val="dk2"/>
                </a:solidFill>
                <a:latin typeface="Arial"/>
                <a:ea typeface="Arial"/>
                <a:cs typeface="Arial"/>
                <a:sym typeface="Arial"/>
              </a:rPr>
              <a:t>and use the SDGs as a common language to promote good business.</a:t>
            </a:r>
            <a:endParaRPr sz="1600">
              <a:solidFill>
                <a:srgbClr val="4D4F53"/>
              </a:solidFill>
              <a:latin typeface="Arial"/>
              <a:ea typeface="Arial"/>
              <a:cs typeface="Arial"/>
              <a:sym typeface="Arial"/>
            </a:endParaRPr>
          </a:p>
          <a:p>
            <a:pPr marL="0" lvl="0" indent="0" algn="l" rtl="0">
              <a:lnSpc>
                <a:spcPct val="90000"/>
              </a:lnSpc>
              <a:spcBef>
                <a:spcPts val="0"/>
              </a:spcBef>
              <a:spcAft>
                <a:spcPts val="0"/>
              </a:spcAft>
              <a:buClr>
                <a:srgbClr val="4D4F53"/>
              </a:buClr>
              <a:buSzPts val="1800"/>
              <a:buNone/>
            </a:pPr>
            <a:endParaRPr sz="1600">
              <a:solidFill>
                <a:srgbClr val="4D4F53"/>
              </a:solidFill>
              <a:latin typeface="Arial"/>
              <a:ea typeface="Arial"/>
              <a:cs typeface="Arial"/>
              <a:sym typeface="Arial"/>
            </a:endParaRPr>
          </a:p>
          <a:p>
            <a:pPr marL="0" lvl="0" indent="0" algn="l" rtl="0">
              <a:spcBef>
                <a:spcPts val="0"/>
              </a:spcBef>
              <a:spcAft>
                <a:spcPts val="0"/>
              </a:spcAft>
              <a:buClr>
                <a:schemeClr val="dk1"/>
              </a:buClr>
              <a:buSzPts val="1800"/>
              <a:buFont typeface="Arial"/>
              <a:buNone/>
            </a:pPr>
            <a:r>
              <a:rPr lang="en-US" sz="1600" b="1">
                <a:latin typeface="Arial"/>
                <a:ea typeface="Arial"/>
                <a:cs typeface="Arial"/>
                <a:sym typeface="Arial"/>
              </a:rPr>
              <a:t>The CFMB helps companies: </a:t>
            </a:r>
            <a:endParaRPr sz="1600" b="1">
              <a:latin typeface="Arial"/>
              <a:ea typeface="Arial"/>
              <a:cs typeface="Arial"/>
              <a:sym typeface="Arial"/>
            </a:endParaRPr>
          </a:p>
          <a:p>
            <a:pPr marL="457200" lvl="0" indent="0" algn="l" rtl="0">
              <a:spcBef>
                <a:spcPts val="0"/>
              </a:spcBef>
              <a:spcAft>
                <a:spcPts val="0"/>
              </a:spcAft>
              <a:buNone/>
            </a:pPr>
            <a:endParaRPr sz="1600">
              <a:solidFill>
                <a:schemeClr val="dk2"/>
              </a:solidFill>
              <a:latin typeface="Arial"/>
              <a:ea typeface="Arial"/>
              <a:cs typeface="Arial"/>
              <a:sym typeface="Arial"/>
            </a:endParaRPr>
          </a:p>
          <a:p>
            <a:pPr marL="457200" lvl="0" indent="-330200" algn="l" rtl="0">
              <a:spcBef>
                <a:spcPts val="0"/>
              </a:spcBef>
              <a:spcAft>
                <a:spcPts val="0"/>
              </a:spcAft>
              <a:buClr>
                <a:srgbClr val="434343"/>
              </a:buClr>
              <a:buSzPts val="1600"/>
              <a:buChar char="●"/>
            </a:pPr>
            <a:r>
              <a:rPr lang="en-US" sz="1600">
                <a:solidFill>
                  <a:srgbClr val="434343"/>
                </a:solidFill>
                <a:latin typeface="Arial"/>
                <a:ea typeface="Arial"/>
                <a:cs typeface="Arial"/>
                <a:sym typeface="Arial"/>
              </a:rPr>
              <a:t>On their SDG journey </a:t>
            </a:r>
            <a:endParaRPr sz="1600">
              <a:solidFill>
                <a:srgbClr val="434343"/>
              </a:solidFill>
              <a:latin typeface="Arial"/>
              <a:ea typeface="Arial"/>
              <a:cs typeface="Arial"/>
              <a:sym typeface="Arial"/>
            </a:endParaRPr>
          </a:p>
          <a:p>
            <a:pPr marL="457200" lvl="0" indent="-330200" algn="l" rtl="0">
              <a:spcBef>
                <a:spcPts val="0"/>
              </a:spcBef>
              <a:spcAft>
                <a:spcPts val="0"/>
              </a:spcAft>
              <a:buClr>
                <a:srgbClr val="434343"/>
              </a:buClr>
              <a:buSzPts val="1600"/>
              <a:buChar char="●"/>
            </a:pPr>
            <a:r>
              <a:rPr lang="en-US" sz="1600">
                <a:solidFill>
                  <a:srgbClr val="434343"/>
                </a:solidFill>
                <a:latin typeface="Arial"/>
                <a:ea typeface="Arial"/>
                <a:cs typeface="Arial"/>
                <a:sym typeface="Arial"/>
              </a:rPr>
              <a:t>Access a knowledge pool that can be shared within the benchmarking community.</a:t>
            </a:r>
            <a:endParaRPr sz="1600">
              <a:solidFill>
                <a:srgbClr val="434343"/>
              </a:solidFill>
              <a:latin typeface="Arial"/>
              <a:ea typeface="Arial"/>
              <a:cs typeface="Arial"/>
              <a:sym typeface="Arial"/>
            </a:endParaRPr>
          </a:p>
          <a:p>
            <a:pPr marL="457200" lvl="0" indent="-330200" algn="l" rtl="0">
              <a:spcBef>
                <a:spcPts val="0"/>
              </a:spcBef>
              <a:spcAft>
                <a:spcPts val="0"/>
              </a:spcAft>
              <a:buClr>
                <a:srgbClr val="434343"/>
              </a:buClr>
              <a:buSzPts val="1600"/>
              <a:buChar char="●"/>
            </a:pPr>
            <a:r>
              <a:rPr lang="en-US" sz="1600">
                <a:solidFill>
                  <a:srgbClr val="434343"/>
                </a:solidFill>
                <a:latin typeface="Arial"/>
                <a:ea typeface="Arial"/>
                <a:cs typeface="Arial"/>
                <a:sym typeface="Arial"/>
              </a:rPr>
              <a:t>Report out on progress towards the SDGs. </a:t>
            </a:r>
            <a:endParaRPr sz="1600">
              <a:solidFill>
                <a:srgbClr val="434343"/>
              </a:solidFill>
              <a:latin typeface="Arial"/>
              <a:ea typeface="Arial"/>
              <a:cs typeface="Arial"/>
              <a:sym typeface="Arial"/>
            </a:endParaRPr>
          </a:p>
        </p:txBody>
      </p:sp>
      <p:sp>
        <p:nvSpPr>
          <p:cNvPr id="539" name="Google Shape;539;p45"/>
          <p:cNvSpPr txBox="1"/>
          <p:nvPr/>
        </p:nvSpPr>
        <p:spPr>
          <a:xfrm>
            <a:off x="595424" y="487150"/>
            <a:ext cx="6168000" cy="798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1" i="0" u="none" strike="noStrike" cap="none">
                <a:solidFill>
                  <a:schemeClr val="dk1"/>
                </a:solidFill>
                <a:latin typeface="Arial"/>
                <a:ea typeface="Arial"/>
                <a:cs typeface="Arial"/>
                <a:sym typeface="Arial"/>
              </a:rPr>
              <a:t>The CFMB links the textile industry to the Sustainable Development Goals.</a:t>
            </a:r>
            <a:endParaRPr sz="1400" b="0" i="0" u="none" strike="noStrike" cap="none">
              <a:solidFill>
                <a:srgbClr val="000000"/>
              </a:solidFill>
              <a:latin typeface="Arial"/>
              <a:ea typeface="Arial"/>
              <a:cs typeface="Arial"/>
              <a:sym typeface="Arial"/>
            </a:endParaRPr>
          </a:p>
        </p:txBody>
      </p:sp>
      <p:pic>
        <p:nvPicPr>
          <p:cNvPr id="540" name="Google Shape;540;p45"/>
          <p:cNvPicPr preferRelativeResize="0"/>
          <p:nvPr/>
        </p:nvPicPr>
        <p:blipFill>
          <a:blip r:embed="rId3">
            <a:alphaModFix/>
          </a:blip>
          <a:stretch>
            <a:fillRect/>
          </a:stretch>
        </p:blipFill>
        <p:spPr>
          <a:xfrm>
            <a:off x="7379537" y="0"/>
            <a:ext cx="4812461" cy="68580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28"/>
          <p:cNvSpPr txBox="1"/>
          <p:nvPr/>
        </p:nvSpPr>
        <p:spPr>
          <a:xfrm>
            <a:off x="592128" y="825772"/>
            <a:ext cx="10515600" cy="828964"/>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200"/>
              <a:buFont typeface="Arial"/>
              <a:buNone/>
            </a:pPr>
            <a:r>
              <a:rPr lang="en-US" sz="3200" b="1" i="0" u="none" strike="noStrike" cap="none">
                <a:solidFill>
                  <a:schemeClr val="dk1"/>
                </a:solidFill>
                <a:latin typeface="Arial"/>
                <a:ea typeface="Arial"/>
                <a:cs typeface="Arial"/>
                <a:sym typeface="Arial"/>
              </a:rPr>
              <a:t>What we will talk about today</a:t>
            </a:r>
            <a:endParaRPr sz="1400" b="0" i="0" u="none" strike="noStrike" cap="none">
              <a:solidFill>
                <a:srgbClr val="000000"/>
              </a:solidFill>
              <a:latin typeface="Arial"/>
              <a:ea typeface="Arial"/>
              <a:cs typeface="Arial"/>
              <a:sym typeface="Arial"/>
            </a:endParaRPr>
          </a:p>
        </p:txBody>
      </p:sp>
      <p:sp>
        <p:nvSpPr>
          <p:cNvPr id="391" name="Google Shape;391;p28"/>
          <p:cNvSpPr txBox="1">
            <a:spLocks noGrp="1"/>
          </p:cNvSpPr>
          <p:nvPr>
            <p:ph type="body" idx="1"/>
          </p:nvPr>
        </p:nvSpPr>
        <p:spPr>
          <a:xfrm>
            <a:off x="370025" y="1825625"/>
            <a:ext cx="6399600" cy="4351200"/>
          </a:xfrm>
          <a:prstGeom prst="rect">
            <a:avLst/>
          </a:prstGeom>
          <a:noFill/>
          <a:ln>
            <a:noFill/>
          </a:ln>
        </p:spPr>
        <p:txBody>
          <a:bodyPr spcFirstLastPara="1" wrap="square" lIns="91425" tIns="45700" rIns="91425" bIns="45700" anchor="t" anchorCtr="0">
            <a:noAutofit/>
          </a:bodyPr>
          <a:lstStyle/>
          <a:p>
            <a:pPr marL="457200" lvl="0" indent="-381000" algn="l" rtl="0">
              <a:lnSpc>
                <a:spcPct val="90000"/>
              </a:lnSpc>
              <a:spcBef>
                <a:spcPts val="1000"/>
              </a:spcBef>
              <a:spcAft>
                <a:spcPts val="0"/>
              </a:spcAft>
              <a:buClr>
                <a:srgbClr val="434343"/>
              </a:buClr>
              <a:buSzPts val="2400"/>
              <a:buFont typeface="Arial"/>
              <a:buChar char="•"/>
            </a:pPr>
            <a:r>
              <a:rPr lang="en-US" sz="2400">
                <a:solidFill>
                  <a:srgbClr val="434343"/>
                </a:solidFill>
                <a:latin typeface="Arial"/>
                <a:ea typeface="Arial"/>
                <a:cs typeface="Arial"/>
                <a:sym typeface="Arial"/>
              </a:rPr>
              <a:t>About benchmarking</a:t>
            </a:r>
            <a:endParaRPr sz="2400">
              <a:solidFill>
                <a:srgbClr val="434343"/>
              </a:solidFill>
              <a:latin typeface="Arial"/>
              <a:ea typeface="Arial"/>
              <a:cs typeface="Arial"/>
              <a:sym typeface="Arial"/>
            </a:endParaRPr>
          </a:p>
          <a:p>
            <a:pPr marL="457200" lvl="0" indent="-381000" algn="l" rtl="0">
              <a:lnSpc>
                <a:spcPct val="90000"/>
              </a:lnSpc>
              <a:spcBef>
                <a:spcPts val="1000"/>
              </a:spcBef>
              <a:spcAft>
                <a:spcPts val="0"/>
              </a:spcAft>
              <a:buClr>
                <a:srgbClr val="434343"/>
              </a:buClr>
              <a:buSzPts val="2400"/>
              <a:buChar char="•"/>
            </a:pPr>
            <a:r>
              <a:rPr lang="en-US" sz="2400">
                <a:solidFill>
                  <a:srgbClr val="434343"/>
                </a:solidFill>
                <a:latin typeface="Arial"/>
                <a:ea typeface="Arial"/>
                <a:cs typeface="Arial"/>
                <a:sym typeface="Arial"/>
              </a:rPr>
              <a:t>The run up to this year’s benchmark</a:t>
            </a:r>
            <a:endParaRPr sz="2400">
              <a:solidFill>
                <a:srgbClr val="434343"/>
              </a:solidFill>
              <a:latin typeface="Arial"/>
              <a:ea typeface="Arial"/>
              <a:cs typeface="Arial"/>
              <a:sym typeface="Arial"/>
            </a:endParaRPr>
          </a:p>
          <a:p>
            <a:pPr marL="457200" lvl="0" indent="-381000" algn="l" rtl="0">
              <a:lnSpc>
                <a:spcPct val="90000"/>
              </a:lnSpc>
              <a:spcBef>
                <a:spcPts val="1000"/>
              </a:spcBef>
              <a:spcAft>
                <a:spcPts val="0"/>
              </a:spcAft>
              <a:buClr>
                <a:srgbClr val="434343"/>
              </a:buClr>
              <a:buSzPts val="2400"/>
              <a:buFont typeface="Arial"/>
              <a:buChar char="•"/>
            </a:pPr>
            <a:r>
              <a:rPr lang="en-US" sz="2400">
                <a:solidFill>
                  <a:srgbClr val="434343"/>
                </a:solidFill>
                <a:latin typeface="Arial"/>
                <a:ea typeface="Arial"/>
                <a:cs typeface="Arial"/>
                <a:sym typeface="Arial"/>
              </a:rPr>
              <a:t>What’s coming next</a:t>
            </a:r>
            <a:endParaRPr sz="2400">
              <a:solidFill>
                <a:srgbClr val="434343"/>
              </a:solidFill>
              <a:latin typeface="Arial"/>
              <a:ea typeface="Arial"/>
              <a:cs typeface="Arial"/>
              <a:sym typeface="Arial"/>
            </a:endParaRPr>
          </a:p>
          <a:p>
            <a:pPr marL="457200" lvl="0" indent="-228600" algn="l" rtl="0">
              <a:lnSpc>
                <a:spcPct val="90000"/>
              </a:lnSpc>
              <a:spcBef>
                <a:spcPts val="1000"/>
              </a:spcBef>
              <a:spcAft>
                <a:spcPts val="0"/>
              </a:spcAft>
              <a:buClr>
                <a:schemeClr val="dk1"/>
              </a:buClr>
              <a:buSzPts val="1800"/>
              <a:buNone/>
            </a:pPr>
            <a:endParaRPr>
              <a:latin typeface="Arial"/>
              <a:ea typeface="Arial"/>
              <a:cs typeface="Arial"/>
              <a:sym typeface="Arial"/>
            </a:endParaRPr>
          </a:p>
          <a:p>
            <a:pPr marL="457200" lvl="0" indent="-228600" algn="l" rtl="0">
              <a:lnSpc>
                <a:spcPct val="90000"/>
              </a:lnSpc>
              <a:spcBef>
                <a:spcPts val="1000"/>
              </a:spcBef>
              <a:spcAft>
                <a:spcPts val="0"/>
              </a:spcAft>
              <a:buClr>
                <a:schemeClr val="dk1"/>
              </a:buClr>
              <a:buSzPts val="1800"/>
              <a:buNone/>
            </a:pPr>
            <a:endParaRPr/>
          </a:p>
        </p:txBody>
      </p:sp>
      <p:pic>
        <p:nvPicPr>
          <p:cNvPr id="392" name="Google Shape;392;p28"/>
          <p:cNvPicPr preferRelativeResize="0"/>
          <p:nvPr/>
        </p:nvPicPr>
        <p:blipFill rotWithShape="1">
          <a:blip r:embed="rId3">
            <a:alphaModFix/>
          </a:blip>
          <a:srcRect/>
          <a:stretch/>
        </p:blipFill>
        <p:spPr>
          <a:xfrm>
            <a:off x="7619063" y="0"/>
            <a:ext cx="4572939" cy="6858000"/>
          </a:xfrm>
          <a:prstGeom prst="rect">
            <a:avLst/>
          </a:prstGeom>
          <a:noFill/>
          <a:ln>
            <a:noFill/>
          </a:ln>
        </p:spPr>
      </p:pic>
      <p:sp>
        <p:nvSpPr>
          <p:cNvPr id="393" name="Google Shape;393;p28"/>
          <p:cNvSpPr txBox="1"/>
          <p:nvPr/>
        </p:nvSpPr>
        <p:spPr>
          <a:xfrm>
            <a:off x="11096525" y="6517550"/>
            <a:ext cx="1467900" cy="20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rgbClr val="FFFFFF"/>
                </a:solidFill>
                <a:latin typeface="Helvetica Neue"/>
                <a:ea typeface="Helvetica Neue"/>
                <a:cs typeface="Helvetica Neue"/>
                <a:sym typeface="Helvetica Neue"/>
              </a:rPr>
              <a:t>PHOTO: ECOALF</a:t>
            </a:r>
            <a:endParaRPr sz="800" b="0" i="0" u="none" strike="noStrike" cap="none" dirty="0">
              <a:solidFill>
                <a:srgbClr val="FFFFFF"/>
              </a:solidFill>
              <a:latin typeface="Helvetica Neue"/>
              <a:ea typeface="Helvetica Neue"/>
              <a:cs typeface="Helvetica Neue"/>
              <a:sym typeface="Helvetica Neue"/>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46"/>
          <p:cNvSpPr/>
          <p:nvPr/>
        </p:nvSpPr>
        <p:spPr>
          <a:xfrm>
            <a:off x="469900" y="1558875"/>
            <a:ext cx="6293400" cy="4970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chemeClr val="dk1"/>
                </a:solidFill>
              </a:rPr>
              <a:t>During the submission period:</a:t>
            </a:r>
            <a:endParaRPr sz="1600" b="1"/>
          </a:p>
          <a:p>
            <a:pPr marL="227012" marR="0" lvl="0" indent="-252412" algn="l" rtl="0">
              <a:spcBef>
                <a:spcPts val="1200"/>
              </a:spcBef>
              <a:spcAft>
                <a:spcPts val="0"/>
              </a:spcAft>
              <a:buClr>
                <a:schemeClr val="dk1"/>
              </a:buClr>
              <a:buSzPts val="1600"/>
              <a:buFont typeface="Arial"/>
              <a:buChar char="•"/>
            </a:pPr>
            <a:r>
              <a:rPr lang="en-US" sz="1600">
                <a:solidFill>
                  <a:schemeClr val="dk2"/>
                </a:solidFill>
                <a:latin typeface="Arial"/>
                <a:ea typeface="Arial"/>
                <a:cs typeface="Arial"/>
                <a:sym typeface="Arial"/>
              </a:rPr>
              <a:t>Support prior to and during survey completion.</a:t>
            </a:r>
            <a:endParaRPr sz="1600">
              <a:solidFill>
                <a:schemeClr val="dk2"/>
              </a:solidFill>
              <a:latin typeface="Arial"/>
              <a:ea typeface="Arial"/>
              <a:cs typeface="Arial"/>
              <a:sym typeface="Arial"/>
            </a:endParaRPr>
          </a:p>
          <a:p>
            <a:pPr marL="227013" marR="0" lvl="0" indent="-252413" algn="l" rtl="0">
              <a:spcBef>
                <a:spcPts val="1200"/>
              </a:spcBef>
              <a:spcAft>
                <a:spcPts val="0"/>
              </a:spcAft>
              <a:buClr>
                <a:schemeClr val="dk2"/>
              </a:buClr>
              <a:buSzPts val="1600"/>
              <a:buChar char="•"/>
            </a:pPr>
            <a:r>
              <a:rPr lang="en-US" sz="1600">
                <a:solidFill>
                  <a:schemeClr val="dk2"/>
                </a:solidFill>
              </a:rPr>
              <a:t>Access to guidance and tools.</a:t>
            </a:r>
            <a:endParaRPr sz="1600">
              <a:solidFill>
                <a:schemeClr val="dk2"/>
              </a:solidFill>
            </a:endParaRPr>
          </a:p>
          <a:p>
            <a:pPr marL="227012" marR="0" lvl="0" indent="-252412" algn="l" rtl="0">
              <a:spcBef>
                <a:spcPts val="1200"/>
              </a:spcBef>
              <a:spcAft>
                <a:spcPts val="0"/>
              </a:spcAft>
              <a:buClr>
                <a:schemeClr val="dk1"/>
              </a:buClr>
              <a:buSzPts val="1600"/>
              <a:buFont typeface="Arial"/>
              <a:buChar char="•"/>
            </a:pPr>
            <a:r>
              <a:rPr lang="en-US" sz="1600">
                <a:solidFill>
                  <a:schemeClr val="dk2"/>
                </a:solidFill>
                <a:latin typeface="Arial"/>
                <a:ea typeface="Arial"/>
                <a:cs typeface="Arial"/>
                <a:sym typeface="Arial"/>
              </a:rPr>
              <a:t>Submission review, interactive dialogue, </a:t>
            </a:r>
            <a:r>
              <a:rPr lang="en-US" sz="1600">
                <a:solidFill>
                  <a:schemeClr val="dk2"/>
                </a:solidFill>
              </a:rPr>
              <a:t>conference call.</a:t>
            </a:r>
            <a:endParaRPr sz="1600">
              <a:solidFill>
                <a:schemeClr val="dk2"/>
              </a:solidFill>
            </a:endParaRPr>
          </a:p>
          <a:p>
            <a:pPr marL="0" marR="0" lvl="0" indent="0" algn="l" rtl="0">
              <a:spcBef>
                <a:spcPts val="1200"/>
              </a:spcBef>
              <a:spcAft>
                <a:spcPts val="0"/>
              </a:spcAft>
              <a:buNone/>
            </a:pPr>
            <a:endParaRPr sz="1600">
              <a:solidFill>
                <a:schemeClr val="dk2"/>
              </a:solidFill>
            </a:endParaRPr>
          </a:p>
          <a:p>
            <a:pPr marL="0" lvl="0" indent="0" algn="l" rtl="0">
              <a:spcBef>
                <a:spcPts val="0"/>
              </a:spcBef>
              <a:spcAft>
                <a:spcPts val="0"/>
              </a:spcAft>
              <a:buNone/>
            </a:pPr>
            <a:r>
              <a:rPr lang="en-US" sz="1600" b="1">
                <a:solidFill>
                  <a:schemeClr val="dk1"/>
                </a:solidFill>
              </a:rPr>
              <a:t>Reports and recognition:</a:t>
            </a:r>
            <a:endParaRPr sz="1600">
              <a:solidFill>
                <a:schemeClr val="dk2"/>
              </a:solidFill>
            </a:endParaRPr>
          </a:p>
          <a:p>
            <a:pPr marL="227012" marR="0" lvl="0" indent="-252412" algn="l" rtl="0">
              <a:spcBef>
                <a:spcPts val="1200"/>
              </a:spcBef>
              <a:spcAft>
                <a:spcPts val="0"/>
              </a:spcAft>
              <a:buClr>
                <a:schemeClr val="dk1"/>
              </a:buClr>
              <a:buSzPts val="1600"/>
              <a:buFont typeface="Arial"/>
              <a:buChar char="•"/>
            </a:pPr>
            <a:r>
              <a:rPr lang="en-US" sz="1600">
                <a:solidFill>
                  <a:schemeClr val="dk2"/>
                </a:solidFill>
              </a:rPr>
              <a:t>Company reports card and display dashboard (confidential)</a:t>
            </a:r>
            <a:r>
              <a:rPr lang="en-US" sz="1600">
                <a:solidFill>
                  <a:schemeClr val="dk2"/>
                </a:solidFill>
                <a:latin typeface="Arial"/>
                <a:ea typeface="Arial"/>
                <a:cs typeface="Arial"/>
                <a:sym typeface="Arial"/>
              </a:rPr>
              <a:t>.</a:t>
            </a:r>
            <a:endParaRPr sz="1600">
              <a:solidFill>
                <a:schemeClr val="dk2"/>
              </a:solidFill>
              <a:latin typeface="Arial"/>
              <a:ea typeface="Arial"/>
              <a:cs typeface="Arial"/>
              <a:sym typeface="Arial"/>
            </a:endParaRPr>
          </a:p>
          <a:p>
            <a:pPr marL="227012" marR="0" lvl="0" indent="-252412" algn="l" rtl="0">
              <a:spcBef>
                <a:spcPts val="1200"/>
              </a:spcBef>
              <a:spcAft>
                <a:spcPts val="0"/>
              </a:spcAft>
              <a:buClr>
                <a:schemeClr val="dk2"/>
              </a:buClr>
              <a:buSzPts val="1600"/>
              <a:buChar char="•"/>
            </a:pPr>
            <a:r>
              <a:rPr lang="en-US" sz="1600">
                <a:solidFill>
                  <a:schemeClr val="dk2"/>
                </a:solidFill>
              </a:rPr>
              <a:t>Public report and recognition (leaderboards, vignettes, visibility)</a:t>
            </a:r>
            <a:br>
              <a:rPr lang="en-US" sz="1600">
                <a:solidFill>
                  <a:schemeClr val="dk2"/>
                </a:solidFill>
              </a:rPr>
            </a:br>
            <a:endParaRPr sz="1600">
              <a:solidFill>
                <a:schemeClr val="dk2"/>
              </a:solidFill>
            </a:endParaRPr>
          </a:p>
          <a:p>
            <a:pPr marL="0" marR="0" lvl="0" indent="0" algn="l" rtl="0">
              <a:spcBef>
                <a:spcPts val="1200"/>
              </a:spcBef>
              <a:spcAft>
                <a:spcPts val="0"/>
              </a:spcAft>
              <a:buNone/>
            </a:pPr>
            <a:r>
              <a:rPr lang="en-US" sz="1600" b="1">
                <a:solidFill>
                  <a:schemeClr val="dk1"/>
                </a:solidFill>
              </a:rPr>
              <a:t>Consulting services:</a:t>
            </a:r>
            <a:endParaRPr sz="1600" b="1">
              <a:solidFill>
                <a:schemeClr val="dk1"/>
              </a:solidFill>
            </a:endParaRPr>
          </a:p>
          <a:p>
            <a:pPr marL="457200" lvl="0" indent="-330200" algn="l" rtl="0">
              <a:spcBef>
                <a:spcPts val="1200"/>
              </a:spcBef>
              <a:spcAft>
                <a:spcPts val="0"/>
              </a:spcAft>
              <a:buClr>
                <a:schemeClr val="dk1"/>
              </a:buClr>
              <a:buSzPts val="1600"/>
              <a:buChar char="●"/>
            </a:pPr>
            <a:r>
              <a:rPr lang="en-US" sz="1600">
                <a:solidFill>
                  <a:schemeClr val="dk2"/>
                </a:solidFill>
              </a:rPr>
              <a:t>Strategy development.</a:t>
            </a:r>
            <a:endParaRPr sz="1600"/>
          </a:p>
          <a:p>
            <a:pPr marL="457200" lvl="0" indent="-330200" algn="l" rtl="0">
              <a:spcBef>
                <a:spcPts val="1200"/>
              </a:spcBef>
              <a:spcAft>
                <a:spcPts val="0"/>
              </a:spcAft>
              <a:buClr>
                <a:schemeClr val="dk1"/>
              </a:buClr>
              <a:buSzPts val="1600"/>
              <a:buChar char="●"/>
            </a:pPr>
            <a:r>
              <a:rPr lang="en-US" sz="1600">
                <a:solidFill>
                  <a:schemeClr val="dk2"/>
                </a:solidFill>
              </a:rPr>
              <a:t>Gap analysis and recommendations.</a:t>
            </a:r>
            <a:endParaRPr sz="1600"/>
          </a:p>
          <a:p>
            <a:pPr marL="457200" lvl="0" indent="-330200" algn="l" rtl="0">
              <a:spcBef>
                <a:spcPts val="1200"/>
              </a:spcBef>
              <a:spcAft>
                <a:spcPts val="0"/>
              </a:spcAft>
              <a:buClr>
                <a:schemeClr val="dk1"/>
              </a:buClr>
              <a:buSzPts val="1600"/>
              <a:buChar char="●"/>
            </a:pPr>
            <a:r>
              <a:rPr lang="en-US" sz="1600">
                <a:solidFill>
                  <a:schemeClr val="dk2"/>
                </a:solidFill>
              </a:rPr>
              <a:t>Company visits, presentations, workshops.</a:t>
            </a:r>
            <a:endParaRPr sz="1600">
              <a:solidFill>
                <a:schemeClr val="dk2"/>
              </a:solidFill>
            </a:endParaRPr>
          </a:p>
        </p:txBody>
      </p:sp>
      <p:pic>
        <p:nvPicPr>
          <p:cNvPr id="547" name="Google Shape;547;p46"/>
          <p:cNvPicPr preferRelativeResize="0"/>
          <p:nvPr/>
        </p:nvPicPr>
        <p:blipFill>
          <a:blip r:embed="rId3">
            <a:alphaModFix/>
          </a:blip>
          <a:stretch>
            <a:fillRect/>
          </a:stretch>
        </p:blipFill>
        <p:spPr>
          <a:xfrm>
            <a:off x="7068162" y="0"/>
            <a:ext cx="5139063" cy="6902476"/>
          </a:xfrm>
          <a:prstGeom prst="rect">
            <a:avLst/>
          </a:prstGeom>
          <a:noFill/>
          <a:ln>
            <a:noFill/>
          </a:ln>
        </p:spPr>
      </p:pic>
      <p:sp>
        <p:nvSpPr>
          <p:cNvPr id="548" name="Google Shape;548;p46"/>
          <p:cNvSpPr txBox="1"/>
          <p:nvPr/>
        </p:nvSpPr>
        <p:spPr>
          <a:xfrm>
            <a:off x="595424" y="487150"/>
            <a:ext cx="6168000" cy="798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1">
                <a:solidFill>
                  <a:schemeClr val="dk1"/>
                </a:solidFill>
              </a:rPr>
              <a:t>What does my company get from participation?</a:t>
            </a:r>
            <a:endParaRPr sz="1400" b="0" i="0" u="none" strike="noStrike" cap="none">
              <a:solidFill>
                <a:srgbClr val="000000"/>
              </a:solidFill>
              <a:latin typeface="Arial"/>
              <a:ea typeface="Arial"/>
              <a:cs typeface="Arial"/>
              <a:sym typeface="Arial"/>
            </a:endParaRPr>
          </a:p>
        </p:txBody>
      </p:sp>
      <p:sp>
        <p:nvSpPr>
          <p:cNvPr id="5" name="Google Shape;393;p28">
            <a:extLst>
              <a:ext uri="{FF2B5EF4-FFF2-40B4-BE49-F238E27FC236}">
                <a16:creationId xmlns:a16="http://schemas.microsoft.com/office/drawing/2014/main" id="{E1F8A8C5-A05E-FF48-B34C-19ABFECEA710}"/>
              </a:ext>
            </a:extLst>
          </p:cNvPr>
          <p:cNvSpPr txBox="1"/>
          <p:nvPr/>
        </p:nvSpPr>
        <p:spPr>
          <a:xfrm>
            <a:off x="11096525" y="6517550"/>
            <a:ext cx="1467900" cy="20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rgbClr val="FFFFFF"/>
                </a:solidFill>
                <a:latin typeface="Helvetica Neue"/>
                <a:ea typeface="Helvetica Neue"/>
                <a:cs typeface="Helvetica Neue"/>
                <a:sym typeface="Helvetica Neue"/>
              </a:rPr>
              <a:t>PHOTO: </a:t>
            </a:r>
            <a:r>
              <a:rPr lang="en-US" sz="800" dirty="0">
                <a:solidFill>
                  <a:srgbClr val="FFFFFF"/>
                </a:solidFill>
                <a:latin typeface="Helvetica Neue"/>
                <a:ea typeface="Helvetica Neue"/>
                <a:cs typeface="Helvetica Neue"/>
                <a:sym typeface="Helvetica Neue"/>
              </a:rPr>
              <a:t>DECKERS</a:t>
            </a:r>
            <a:endParaRPr sz="800" b="0" i="0" u="none" strike="noStrike" cap="none" dirty="0">
              <a:solidFill>
                <a:srgbClr val="FFFFFF"/>
              </a:solidFill>
              <a:latin typeface="Helvetica Neue"/>
              <a:ea typeface="Helvetica Neue"/>
              <a:cs typeface="Helvetica Neue"/>
              <a:sym typeface="Helvetica Neue"/>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47"/>
          <p:cNvSpPr txBox="1">
            <a:spLocks noGrp="1"/>
          </p:cNvSpPr>
          <p:nvPr>
            <p:ph type="body" idx="1"/>
          </p:nvPr>
        </p:nvSpPr>
        <p:spPr>
          <a:xfrm>
            <a:off x="329027" y="1284386"/>
            <a:ext cx="10794857" cy="5685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1800"/>
              <a:buNone/>
            </a:pPr>
            <a:r>
              <a:rPr lang="en-US" sz="1800">
                <a:solidFill>
                  <a:schemeClr val="dk2"/>
                </a:solidFill>
                <a:latin typeface="Arial"/>
                <a:ea typeface="Arial"/>
                <a:cs typeface="Arial"/>
                <a:sym typeface="Arial"/>
              </a:rPr>
              <a:t>Piloted in 2015, the PFM Benchmark has become the </a:t>
            </a:r>
            <a:r>
              <a:rPr lang="en-US" sz="1800">
                <a:latin typeface="Arial"/>
                <a:ea typeface="Arial"/>
                <a:cs typeface="Arial"/>
                <a:sym typeface="Arial"/>
              </a:rPr>
              <a:t>biggest peer-to-peer exercise </a:t>
            </a:r>
            <a:r>
              <a:rPr lang="en-US" sz="1800">
                <a:solidFill>
                  <a:schemeClr val="dk2"/>
                </a:solidFill>
                <a:latin typeface="Arial"/>
                <a:ea typeface="Arial"/>
                <a:cs typeface="Arial"/>
                <a:sym typeface="Arial"/>
              </a:rPr>
              <a:t>in the industry.</a:t>
            </a:r>
            <a:endParaRPr/>
          </a:p>
        </p:txBody>
      </p:sp>
      <p:pic>
        <p:nvPicPr>
          <p:cNvPr id="554" name="Google Shape;554;p47"/>
          <p:cNvPicPr preferRelativeResize="0"/>
          <p:nvPr/>
        </p:nvPicPr>
        <p:blipFill rotWithShape="1">
          <a:blip r:embed="rId3">
            <a:alphaModFix/>
          </a:blip>
          <a:srcRect l="33146" t="4406" r="33989" b="38571"/>
          <a:stretch/>
        </p:blipFill>
        <p:spPr>
          <a:xfrm>
            <a:off x="510800" y="3464906"/>
            <a:ext cx="1092199" cy="1164421"/>
          </a:xfrm>
          <a:prstGeom prst="rect">
            <a:avLst/>
          </a:prstGeom>
          <a:noFill/>
          <a:ln>
            <a:noFill/>
          </a:ln>
        </p:spPr>
      </p:pic>
      <p:pic>
        <p:nvPicPr>
          <p:cNvPr id="555" name="Google Shape;555;p47"/>
          <p:cNvPicPr preferRelativeResize="0"/>
          <p:nvPr/>
        </p:nvPicPr>
        <p:blipFill rotWithShape="1">
          <a:blip r:embed="rId4">
            <a:alphaModFix/>
          </a:blip>
          <a:srcRect l="12996" r="11849"/>
          <a:stretch/>
        </p:blipFill>
        <p:spPr>
          <a:xfrm>
            <a:off x="236908" y="1729767"/>
            <a:ext cx="1639985" cy="1449781"/>
          </a:xfrm>
          <a:prstGeom prst="rect">
            <a:avLst/>
          </a:prstGeom>
          <a:noFill/>
          <a:ln>
            <a:noFill/>
          </a:ln>
        </p:spPr>
      </p:pic>
      <p:sp>
        <p:nvSpPr>
          <p:cNvPr id="556" name="Google Shape;556;p47"/>
          <p:cNvSpPr txBox="1">
            <a:spLocks noGrp="1"/>
          </p:cNvSpPr>
          <p:nvPr>
            <p:ph type="body" idx="1"/>
          </p:nvPr>
        </p:nvSpPr>
        <p:spPr>
          <a:xfrm>
            <a:off x="2130625" y="1961750"/>
            <a:ext cx="3754800" cy="1226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600"/>
              <a:buNone/>
            </a:pPr>
            <a:r>
              <a:rPr lang="en-US" sz="1600">
                <a:latin typeface="Arial"/>
                <a:ea typeface="Arial"/>
                <a:cs typeface="Arial"/>
                <a:sym typeface="Arial"/>
              </a:rPr>
              <a:t>Increased number of participants since the pilot in 2015. </a:t>
            </a:r>
            <a:r>
              <a:rPr lang="en-US" sz="1600">
                <a:solidFill>
                  <a:schemeClr val="dk2"/>
                </a:solidFill>
                <a:latin typeface="Arial"/>
                <a:ea typeface="Arial"/>
                <a:cs typeface="Arial"/>
                <a:sym typeface="Arial"/>
              </a:rPr>
              <a:t>From 71 to 111 </a:t>
            </a:r>
            <a:br>
              <a:rPr lang="en-US" sz="1600">
                <a:solidFill>
                  <a:schemeClr val="dk2"/>
                </a:solidFill>
                <a:latin typeface="Arial"/>
                <a:ea typeface="Arial"/>
                <a:cs typeface="Arial"/>
                <a:sym typeface="Arial"/>
              </a:rPr>
            </a:br>
            <a:r>
              <a:rPr lang="en-US" sz="1600">
                <a:solidFill>
                  <a:schemeClr val="dk2"/>
                </a:solidFill>
                <a:latin typeface="Arial"/>
                <a:ea typeface="Arial"/>
                <a:cs typeface="Arial"/>
                <a:sym typeface="Arial"/>
              </a:rPr>
              <a:t>(increase of 56%)</a:t>
            </a:r>
            <a:endParaRPr>
              <a:latin typeface="Arial"/>
              <a:ea typeface="Arial"/>
              <a:cs typeface="Arial"/>
              <a:sym typeface="Arial"/>
            </a:endParaRPr>
          </a:p>
          <a:p>
            <a:pPr marL="228600" lvl="0" indent="-127000" algn="ctr" rtl="0">
              <a:lnSpc>
                <a:spcPct val="90000"/>
              </a:lnSpc>
              <a:spcBef>
                <a:spcPts val="1000"/>
              </a:spcBef>
              <a:spcAft>
                <a:spcPts val="0"/>
              </a:spcAft>
              <a:buClr>
                <a:schemeClr val="dk1"/>
              </a:buClr>
              <a:buSzPts val="1600"/>
              <a:buNone/>
            </a:pPr>
            <a:endParaRPr sz="1600">
              <a:latin typeface="Arial"/>
              <a:ea typeface="Arial"/>
              <a:cs typeface="Arial"/>
              <a:sym typeface="Arial"/>
            </a:endParaRPr>
          </a:p>
        </p:txBody>
      </p:sp>
      <p:sp>
        <p:nvSpPr>
          <p:cNvPr id="557" name="Google Shape;557;p47"/>
          <p:cNvSpPr txBox="1">
            <a:spLocks noGrp="1"/>
          </p:cNvSpPr>
          <p:nvPr>
            <p:ph type="body" idx="1"/>
          </p:nvPr>
        </p:nvSpPr>
        <p:spPr>
          <a:xfrm>
            <a:off x="2009125" y="3392057"/>
            <a:ext cx="3754800" cy="1226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600"/>
              <a:buNone/>
            </a:pPr>
            <a:r>
              <a:rPr lang="en-US" sz="1600">
                <a:latin typeface="Arial"/>
                <a:ea typeface="Arial"/>
                <a:cs typeface="Arial"/>
                <a:sym typeface="Arial"/>
              </a:rPr>
              <a:t>Continuous improvement in scores since the first PFM Benchmark in 2016. </a:t>
            </a:r>
            <a:r>
              <a:rPr lang="en-US" sz="1600">
                <a:solidFill>
                  <a:schemeClr val="dk2"/>
                </a:solidFill>
                <a:latin typeface="Arial"/>
                <a:ea typeface="Arial"/>
                <a:cs typeface="Arial"/>
                <a:sym typeface="Arial"/>
              </a:rPr>
              <a:t>From a sector average of 49 in 2016 to 56 in 2018 (growth of 14%).</a:t>
            </a:r>
            <a:endParaRPr>
              <a:latin typeface="Arial"/>
              <a:ea typeface="Arial"/>
              <a:cs typeface="Arial"/>
              <a:sym typeface="Arial"/>
            </a:endParaRPr>
          </a:p>
        </p:txBody>
      </p:sp>
      <p:pic>
        <p:nvPicPr>
          <p:cNvPr id="558" name="Google Shape;558;p47"/>
          <p:cNvPicPr preferRelativeResize="0"/>
          <p:nvPr/>
        </p:nvPicPr>
        <p:blipFill rotWithShape="1">
          <a:blip r:embed="rId5">
            <a:alphaModFix/>
          </a:blip>
          <a:srcRect/>
          <a:stretch/>
        </p:blipFill>
        <p:spPr>
          <a:xfrm>
            <a:off x="168326" y="4914686"/>
            <a:ext cx="1777148" cy="1323719"/>
          </a:xfrm>
          <a:prstGeom prst="rect">
            <a:avLst/>
          </a:prstGeom>
          <a:noFill/>
          <a:ln>
            <a:noFill/>
          </a:ln>
        </p:spPr>
      </p:pic>
      <p:sp>
        <p:nvSpPr>
          <p:cNvPr id="559" name="Google Shape;559;p47"/>
          <p:cNvSpPr txBox="1">
            <a:spLocks noGrp="1"/>
          </p:cNvSpPr>
          <p:nvPr>
            <p:ph type="body" idx="1"/>
          </p:nvPr>
        </p:nvSpPr>
        <p:spPr>
          <a:xfrm>
            <a:off x="2130637" y="4914697"/>
            <a:ext cx="3891900" cy="1226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600"/>
              <a:buNone/>
            </a:pPr>
            <a:r>
              <a:rPr lang="en-US" sz="1600">
                <a:latin typeface="Arial"/>
                <a:ea typeface="Arial"/>
                <a:cs typeface="Arial"/>
                <a:sym typeface="Arial"/>
              </a:rPr>
              <a:t>43 companies participated consecutively across 3 years </a:t>
            </a:r>
            <a:br>
              <a:rPr lang="en-US" sz="1600">
                <a:latin typeface="Arial"/>
                <a:ea typeface="Arial"/>
                <a:cs typeface="Arial"/>
                <a:sym typeface="Arial"/>
              </a:rPr>
            </a:br>
            <a:r>
              <a:rPr lang="en-US" sz="1600">
                <a:solidFill>
                  <a:schemeClr val="dk2"/>
                </a:solidFill>
                <a:latin typeface="Arial"/>
                <a:ea typeface="Arial"/>
                <a:cs typeface="Arial"/>
                <a:sym typeface="Arial"/>
              </a:rPr>
              <a:t>(60% of the original 71). </a:t>
            </a:r>
            <a:endParaRPr>
              <a:solidFill>
                <a:schemeClr val="dk2"/>
              </a:solidFill>
              <a:latin typeface="Arial"/>
              <a:ea typeface="Arial"/>
              <a:cs typeface="Arial"/>
              <a:sym typeface="Arial"/>
            </a:endParaRPr>
          </a:p>
        </p:txBody>
      </p:sp>
      <p:sp>
        <p:nvSpPr>
          <p:cNvPr id="560" name="Google Shape;560;p47"/>
          <p:cNvSpPr/>
          <p:nvPr/>
        </p:nvSpPr>
        <p:spPr>
          <a:xfrm>
            <a:off x="305007" y="6304249"/>
            <a:ext cx="4089000" cy="25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4D4F53"/>
                </a:solidFill>
                <a:latin typeface="Arial"/>
                <a:ea typeface="Arial"/>
                <a:cs typeface="Arial"/>
                <a:sym typeface="Arial"/>
              </a:rPr>
              <a:t>Above: Results from the </a:t>
            </a:r>
            <a:r>
              <a:rPr lang="en-US" sz="1200" b="0" i="0" u="sng" strike="noStrike" cap="none">
                <a:solidFill>
                  <a:schemeClr val="hlink"/>
                </a:solidFill>
                <a:latin typeface="Arial"/>
                <a:ea typeface="Arial"/>
                <a:cs typeface="Arial"/>
                <a:sym typeface="Arial"/>
                <a:hlinkClick r:id="rId6"/>
              </a:rPr>
              <a:t>PFMB Insights Report 2018</a:t>
            </a:r>
            <a:endParaRPr sz="1200" b="0" i="0" u="none" strike="noStrike" cap="none">
              <a:solidFill>
                <a:srgbClr val="4D4F53"/>
              </a:solidFill>
              <a:latin typeface="Arial"/>
              <a:ea typeface="Arial"/>
              <a:cs typeface="Arial"/>
              <a:sym typeface="Arial"/>
            </a:endParaRPr>
          </a:p>
        </p:txBody>
      </p:sp>
      <p:sp>
        <p:nvSpPr>
          <p:cNvPr id="561" name="Google Shape;561;p47"/>
          <p:cNvSpPr txBox="1"/>
          <p:nvPr/>
        </p:nvSpPr>
        <p:spPr>
          <a:xfrm>
            <a:off x="291089" y="487162"/>
            <a:ext cx="10474447" cy="79846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1" i="0" u="none" strike="noStrike" cap="none">
                <a:solidFill>
                  <a:schemeClr val="dk1"/>
                </a:solidFill>
                <a:latin typeface="Arial"/>
                <a:ea typeface="Arial"/>
                <a:cs typeface="Arial"/>
                <a:sym typeface="Arial"/>
              </a:rPr>
              <a:t>Three years of benchmarking have laid the foundations.</a:t>
            </a:r>
            <a:endParaRPr sz="1400" b="0" i="0" u="none" strike="noStrike" cap="none">
              <a:solidFill>
                <a:srgbClr val="000000"/>
              </a:solidFill>
              <a:latin typeface="Arial"/>
              <a:ea typeface="Arial"/>
              <a:cs typeface="Arial"/>
              <a:sym typeface="Arial"/>
            </a:endParaRPr>
          </a:p>
        </p:txBody>
      </p:sp>
      <p:sp>
        <p:nvSpPr>
          <p:cNvPr id="562" name="Google Shape;562;p47"/>
          <p:cNvSpPr/>
          <p:nvPr/>
        </p:nvSpPr>
        <p:spPr>
          <a:xfrm>
            <a:off x="6436175" y="1718900"/>
            <a:ext cx="4471800" cy="4704000"/>
          </a:xfrm>
          <a:prstGeom prst="rect">
            <a:avLst/>
          </a:prstGeom>
          <a:solidFill>
            <a:srgbClr val="DCE5F5">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563" name="Google Shape;563;p47"/>
          <p:cNvSpPr txBox="1"/>
          <p:nvPr/>
        </p:nvSpPr>
        <p:spPr>
          <a:xfrm>
            <a:off x="6606386" y="1833038"/>
            <a:ext cx="4029600" cy="401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Helvetica Neue"/>
                <a:ea typeface="Helvetica Neue"/>
                <a:cs typeface="Helvetica Neue"/>
                <a:sym typeface="Helvetica Neue"/>
              </a:rPr>
              <a:t>Snapshot of 2018 Participants</a:t>
            </a:r>
            <a:endParaRPr sz="1800" b="1" i="0" u="none" strike="noStrike" cap="none">
              <a:solidFill>
                <a:srgbClr val="000000"/>
              </a:solidFill>
              <a:latin typeface="Helvetica Neue"/>
              <a:ea typeface="Helvetica Neue"/>
              <a:cs typeface="Helvetica Neue"/>
              <a:sym typeface="Helvetica Neue"/>
            </a:endParaRPr>
          </a:p>
        </p:txBody>
      </p:sp>
      <p:sp>
        <p:nvSpPr>
          <p:cNvPr id="564" name="Google Shape;564;p47"/>
          <p:cNvSpPr txBox="1"/>
          <p:nvPr/>
        </p:nvSpPr>
        <p:spPr>
          <a:xfrm>
            <a:off x="6648221" y="2328159"/>
            <a:ext cx="3864600" cy="4009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111</a:t>
            </a:r>
            <a:r>
              <a:rPr lang="en-US" sz="1600" b="1" i="0" u="none" strike="noStrike" cap="none">
                <a:solidFill>
                  <a:schemeClr val="dk1"/>
                </a:solidFill>
                <a:latin typeface="Arial"/>
                <a:ea typeface="Arial"/>
                <a:cs typeface="Arial"/>
                <a:sym typeface="Arial"/>
              </a:rPr>
              <a:t> </a:t>
            </a:r>
            <a:r>
              <a:rPr lang="en-US" sz="1600" b="0" i="0" u="none" strike="noStrike" cap="none">
                <a:solidFill>
                  <a:srgbClr val="4D4F53"/>
                </a:solidFill>
                <a:latin typeface="Arial"/>
                <a:ea typeface="Arial"/>
                <a:cs typeface="Arial"/>
                <a:sym typeface="Arial"/>
              </a:rPr>
              <a:t>Companies</a:t>
            </a:r>
            <a:endParaRPr sz="1600" b="0" i="0" u="none" strike="noStrike" cap="none">
              <a:solidFill>
                <a:srgbClr val="4D4F53"/>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1600" b="0" i="0" u="none" strike="noStrike" cap="none">
              <a:solidFill>
                <a:srgbClr val="4D4F53"/>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17</a:t>
            </a:r>
            <a:r>
              <a:rPr lang="en-US" sz="1600" b="1" i="0" u="none" strike="noStrike" cap="none">
                <a:solidFill>
                  <a:schemeClr val="dk1"/>
                </a:solidFill>
                <a:latin typeface="Arial"/>
                <a:ea typeface="Arial"/>
                <a:cs typeface="Arial"/>
                <a:sym typeface="Arial"/>
              </a:rPr>
              <a:t> </a:t>
            </a:r>
            <a:r>
              <a:rPr lang="en-US" sz="1600" b="0" i="0" u="none" strike="noStrike" cap="none">
                <a:solidFill>
                  <a:srgbClr val="4D4F53"/>
                </a:solidFill>
                <a:latin typeface="Arial"/>
                <a:ea typeface="Arial"/>
                <a:cs typeface="Arial"/>
                <a:sym typeface="Arial"/>
              </a:rPr>
              <a:t>Countries</a:t>
            </a:r>
            <a:endParaRPr sz="1600" b="0" i="0" u="none" strike="noStrike" cap="none">
              <a:solidFill>
                <a:srgbClr val="4D4F53"/>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1600" b="0" i="0" u="none" strike="noStrike" cap="none">
              <a:solidFill>
                <a:srgbClr val="4D4F53"/>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US$ 1.65 Trillion </a:t>
            </a:r>
            <a:r>
              <a:rPr lang="en-US" sz="1600" b="0" i="0" u="none" strike="noStrike" cap="none">
                <a:solidFill>
                  <a:srgbClr val="4D4F53"/>
                </a:solidFill>
                <a:latin typeface="Arial"/>
                <a:ea typeface="Arial"/>
                <a:cs typeface="Arial"/>
                <a:sym typeface="Arial"/>
              </a:rPr>
              <a:t>Est. Turnover</a:t>
            </a:r>
            <a:endParaRPr sz="1600" b="0" i="0" u="none" strike="noStrike" cap="none">
              <a:solidFill>
                <a:srgbClr val="4D4F53"/>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1600" b="0" i="0" u="none" strike="noStrike" cap="none">
              <a:solidFill>
                <a:srgbClr val="4D4F53"/>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80</a:t>
            </a:r>
            <a:r>
              <a:rPr lang="en-US" sz="1600" b="1" i="0" u="none" strike="noStrike" cap="none">
                <a:solidFill>
                  <a:schemeClr val="dk1"/>
                </a:solidFill>
                <a:latin typeface="Arial"/>
                <a:ea typeface="Arial"/>
                <a:cs typeface="Arial"/>
                <a:sym typeface="Arial"/>
              </a:rPr>
              <a:t> </a:t>
            </a:r>
            <a:r>
              <a:rPr lang="en-US" sz="1600" b="0" i="0" u="none" strike="noStrike" cap="none">
                <a:solidFill>
                  <a:srgbClr val="4D4F53"/>
                </a:solidFill>
                <a:latin typeface="Arial"/>
                <a:ea typeface="Arial"/>
                <a:cs typeface="Arial"/>
                <a:sym typeface="Arial"/>
              </a:rPr>
              <a:t>Returning Participants</a:t>
            </a:r>
            <a:endParaRPr sz="1600" b="0" i="0" u="none" strike="noStrike" cap="none">
              <a:solidFill>
                <a:srgbClr val="4D4F53"/>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1600" b="0" i="0" u="none" strike="noStrike" cap="none">
              <a:solidFill>
                <a:srgbClr val="4D4F53"/>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43</a:t>
            </a:r>
            <a:r>
              <a:rPr lang="en-US" sz="1600" b="1" i="0" u="none" strike="noStrike" cap="none">
                <a:solidFill>
                  <a:schemeClr val="dk1"/>
                </a:solidFill>
                <a:latin typeface="Arial"/>
                <a:ea typeface="Arial"/>
                <a:cs typeface="Arial"/>
                <a:sym typeface="Arial"/>
              </a:rPr>
              <a:t> </a:t>
            </a:r>
            <a:r>
              <a:rPr lang="en-US" sz="1600" b="0" i="0" u="none" strike="noStrike" cap="none">
                <a:solidFill>
                  <a:srgbClr val="4D4F53"/>
                </a:solidFill>
                <a:latin typeface="Arial"/>
                <a:ea typeface="Arial"/>
                <a:cs typeface="Arial"/>
                <a:sym typeface="Arial"/>
              </a:rPr>
              <a:t>Founders Club</a:t>
            </a:r>
            <a:endParaRPr sz="1600" b="0" i="0" u="none" strike="noStrike" cap="none">
              <a:solidFill>
                <a:srgbClr val="4D4F53"/>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1600" b="0" i="0" u="none" strike="noStrike" cap="none">
              <a:solidFill>
                <a:srgbClr val="4D4F53"/>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31</a:t>
            </a:r>
            <a:r>
              <a:rPr lang="en-US" sz="1600" b="1" i="0" u="none" strike="noStrike" cap="none">
                <a:solidFill>
                  <a:schemeClr val="dk1"/>
                </a:solidFill>
                <a:latin typeface="Arial"/>
                <a:ea typeface="Arial"/>
                <a:cs typeface="Arial"/>
                <a:sym typeface="Arial"/>
              </a:rPr>
              <a:t> </a:t>
            </a:r>
            <a:r>
              <a:rPr lang="en-US" sz="1600" b="0" i="0" u="none" strike="noStrike" cap="none">
                <a:solidFill>
                  <a:srgbClr val="4D4F53"/>
                </a:solidFill>
                <a:latin typeface="Arial"/>
                <a:ea typeface="Arial"/>
                <a:cs typeface="Arial"/>
                <a:sym typeface="Arial"/>
              </a:rPr>
              <a:t>New Participants</a:t>
            </a:r>
            <a:endParaRPr sz="1400" b="0" i="0" u="none" strike="noStrike" cap="none">
              <a:solidFill>
                <a:srgbClr val="000000"/>
              </a:solidFill>
              <a:latin typeface="Helvetica Neue"/>
              <a:ea typeface="Helvetica Neue"/>
              <a:cs typeface="Helvetica Neue"/>
              <a:sym typeface="Helvetica Neue"/>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48"/>
          <p:cNvSpPr txBox="1">
            <a:spLocks noGrp="1"/>
          </p:cNvSpPr>
          <p:nvPr>
            <p:ph type="body" idx="4294967295"/>
          </p:nvPr>
        </p:nvSpPr>
        <p:spPr>
          <a:xfrm>
            <a:off x="596900" y="2714625"/>
            <a:ext cx="8720100" cy="1428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000"/>
              <a:buNone/>
            </a:pPr>
            <a:r>
              <a:rPr lang="en-US" sz="4000">
                <a:solidFill>
                  <a:schemeClr val="lt1"/>
                </a:solidFill>
                <a:latin typeface="Arial"/>
                <a:ea typeface="Arial"/>
                <a:cs typeface="Arial"/>
                <a:sym typeface="Arial"/>
              </a:rPr>
              <a:t>Improvements for 2019</a:t>
            </a:r>
            <a:endParaRPr/>
          </a:p>
          <a:p>
            <a:pPr marL="0" lvl="0" indent="0" algn="l" rtl="0">
              <a:lnSpc>
                <a:spcPct val="90000"/>
              </a:lnSpc>
              <a:spcBef>
                <a:spcPts val="1000"/>
              </a:spcBef>
              <a:spcAft>
                <a:spcPts val="0"/>
              </a:spcAft>
              <a:buClr>
                <a:schemeClr val="lt1"/>
              </a:buClr>
              <a:buSzPts val="4000"/>
              <a:buNone/>
            </a:pPr>
            <a:r>
              <a:rPr lang="en-US" sz="4000">
                <a:solidFill>
                  <a:schemeClr val="lt1"/>
                </a:solidFill>
                <a:latin typeface="Arial"/>
                <a:ea typeface="Arial"/>
                <a:cs typeface="Arial"/>
                <a:sym typeface="Arial"/>
              </a:rPr>
              <a:t>─</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49"/>
          <p:cNvSpPr txBox="1">
            <a:spLocks noGrp="1"/>
          </p:cNvSpPr>
          <p:nvPr>
            <p:ph type="body" idx="1"/>
          </p:nvPr>
        </p:nvSpPr>
        <p:spPr>
          <a:xfrm>
            <a:off x="399375" y="997375"/>
            <a:ext cx="6605700" cy="51606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1000"/>
              </a:spcBef>
              <a:spcAft>
                <a:spcPts val="0"/>
              </a:spcAft>
              <a:buSzPts val="1800"/>
              <a:buNone/>
            </a:pPr>
            <a:r>
              <a:rPr lang="en-US" sz="1600" b="1">
                <a:latin typeface="Arial"/>
                <a:ea typeface="Arial"/>
                <a:cs typeface="Arial"/>
                <a:sym typeface="Arial"/>
              </a:rPr>
              <a:t>PRIORITY AREAS UNDER REVIEW:</a:t>
            </a:r>
            <a:endParaRPr sz="1600">
              <a:solidFill>
                <a:schemeClr val="dk2"/>
              </a:solidFill>
              <a:latin typeface="Arial"/>
              <a:ea typeface="Arial"/>
              <a:cs typeface="Arial"/>
              <a:sym typeface="Arial"/>
            </a:endParaRPr>
          </a:p>
          <a:p>
            <a:pPr marL="342900" lvl="0" indent="-342900" algn="l" rtl="0">
              <a:lnSpc>
                <a:spcPct val="150000"/>
              </a:lnSpc>
              <a:spcBef>
                <a:spcPts val="1000"/>
              </a:spcBef>
              <a:spcAft>
                <a:spcPts val="0"/>
              </a:spcAft>
              <a:buSzPts val="1800"/>
              <a:buAutoNum type="arabicPeriod"/>
            </a:pPr>
            <a:r>
              <a:rPr lang="en-US" sz="1600">
                <a:solidFill>
                  <a:schemeClr val="dk2"/>
                </a:solidFill>
                <a:latin typeface="Arial"/>
                <a:ea typeface="Arial"/>
                <a:cs typeface="Arial"/>
                <a:sym typeface="Arial"/>
              </a:rPr>
              <a:t>Harmonizing with other initiatives</a:t>
            </a:r>
            <a:endParaRPr sz="1600">
              <a:solidFill>
                <a:schemeClr val="dk2"/>
              </a:solidFill>
              <a:latin typeface="Arial"/>
              <a:ea typeface="Arial"/>
              <a:cs typeface="Arial"/>
              <a:sym typeface="Arial"/>
            </a:endParaRPr>
          </a:p>
          <a:p>
            <a:pPr marL="342900" lvl="0" indent="-342900" algn="l" rtl="0">
              <a:lnSpc>
                <a:spcPct val="150000"/>
              </a:lnSpc>
              <a:spcBef>
                <a:spcPts val="1000"/>
              </a:spcBef>
              <a:spcAft>
                <a:spcPts val="0"/>
              </a:spcAft>
              <a:buSzPts val="1800"/>
              <a:buAutoNum type="arabicPeriod"/>
            </a:pPr>
            <a:r>
              <a:rPr lang="en-US" sz="1600">
                <a:solidFill>
                  <a:schemeClr val="dk2"/>
                </a:solidFill>
                <a:latin typeface="Arial"/>
                <a:ea typeface="Arial"/>
                <a:cs typeface="Arial"/>
                <a:sym typeface="Arial"/>
              </a:rPr>
              <a:t>Improving data quality </a:t>
            </a:r>
            <a:endParaRPr sz="1600">
              <a:solidFill>
                <a:schemeClr val="dk2"/>
              </a:solidFill>
              <a:latin typeface="Arial"/>
              <a:ea typeface="Arial"/>
              <a:cs typeface="Arial"/>
              <a:sym typeface="Arial"/>
            </a:endParaRPr>
          </a:p>
          <a:p>
            <a:pPr marL="342900" lvl="0" indent="-342900" algn="l" rtl="0">
              <a:lnSpc>
                <a:spcPct val="150000"/>
              </a:lnSpc>
              <a:spcBef>
                <a:spcPts val="1000"/>
              </a:spcBef>
              <a:spcAft>
                <a:spcPts val="0"/>
              </a:spcAft>
              <a:buSzPts val="1800"/>
              <a:buAutoNum type="arabicPeriod"/>
            </a:pPr>
            <a:r>
              <a:rPr lang="en-US" sz="1600">
                <a:solidFill>
                  <a:schemeClr val="dk2"/>
                </a:solidFill>
                <a:latin typeface="Arial"/>
                <a:ea typeface="Arial"/>
                <a:cs typeface="Arial"/>
                <a:sym typeface="Arial"/>
              </a:rPr>
              <a:t>Growing participation</a:t>
            </a:r>
            <a:endParaRPr sz="1600">
              <a:solidFill>
                <a:schemeClr val="dk2"/>
              </a:solidFill>
              <a:latin typeface="Arial"/>
              <a:ea typeface="Arial"/>
              <a:cs typeface="Arial"/>
              <a:sym typeface="Arial"/>
            </a:endParaRPr>
          </a:p>
          <a:p>
            <a:pPr marL="342900" lvl="0" indent="-342900" algn="l" rtl="0">
              <a:lnSpc>
                <a:spcPct val="150000"/>
              </a:lnSpc>
              <a:spcBef>
                <a:spcPts val="1000"/>
              </a:spcBef>
              <a:spcAft>
                <a:spcPts val="0"/>
              </a:spcAft>
              <a:buSzPts val="1800"/>
              <a:buAutoNum type="arabicPeriod"/>
            </a:pPr>
            <a:r>
              <a:rPr lang="en-US" sz="1600">
                <a:solidFill>
                  <a:schemeClr val="dk2"/>
                </a:solidFill>
                <a:latin typeface="Arial"/>
                <a:ea typeface="Arial"/>
                <a:cs typeface="Arial"/>
                <a:sym typeface="Arial"/>
              </a:rPr>
              <a:t>Simplifying and streamlining the survey</a:t>
            </a:r>
            <a:endParaRPr/>
          </a:p>
          <a:p>
            <a:pPr marL="342900" lvl="0" indent="-342900" algn="l" rtl="0">
              <a:lnSpc>
                <a:spcPct val="150000"/>
              </a:lnSpc>
              <a:spcBef>
                <a:spcPts val="1000"/>
              </a:spcBef>
              <a:spcAft>
                <a:spcPts val="0"/>
              </a:spcAft>
              <a:buSzPts val="1800"/>
              <a:buAutoNum type="arabicPeriod"/>
            </a:pPr>
            <a:r>
              <a:rPr lang="en-US" sz="1600">
                <a:solidFill>
                  <a:schemeClr val="dk2"/>
                </a:solidFill>
                <a:latin typeface="Arial"/>
                <a:ea typeface="Arial"/>
                <a:cs typeface="Arial"/>
                <a:sym typeface="Arial"/>
              </a:rPr>
              <a:t>More focus on Circularity and the Sustainable Development Goals</a:t>
            </a:r>
            <a:endParaRPr/>
          </a:p>
          <a:p>
            <a:pPr marL="342900" lvl="0" indent="-342900" algn="l" rtl="0">
              <a:lnSpc>
                <a:spcPct val="150000"/>
              </a:lnSpc>
              <a:spcBef>
                <a:spcPts val="1000"/>
              </a:spcBef>
              <a:spcAft>
                <a:spcPts val="0"/>
              </a:spcAft>
              <a:buSzPts val="1800"/>
              <a:buAutoNum type="arabicPeriod"/>
            </a:pPr>
            <a:r>
              <a:rPr lang="en-US" sz="1600">
                <a:solidFill>
                  <a:schemeClr val="dk2"/>
                </a:solidFill>
                <a:latin typeface="Arial"/>
                <a:ea typeface="Arial"/>
                <a:cs typeface="Arial"/>
                <a:sym typeface="Arial"/>
              </a:rPr>
              <a:t>Reviewing the definition of “preferred” – deep dive into “preferred manmade cellulosics”</a:t>
            </a:r>
            <a:endParaRPr sz="1600">
              <a:solidFill>
                <a:schemeClr val="dk2"/>
              </a:solidFill>
              <a:latin typeface="Arial"/>
              <a:ea typeface="Arial"/>
              <a:cs typeface="Arial"/>
              <a:sym typeface="Arial"/>
            </a:endParaRPr>
          </a:p>
          <a:p>
            <a:pPr marL="342900" lvl="0" indent="-342900" algn="l" rtl="0">
              <a:lnSpc>
                <a:spcPct val="150000"/>
              </a:lnSpc>
              <a:spcBef>
                <a:spcPts val="1000"/>
              </a:spcBef>
              <a:spcAft>
                <a:spcPts val="0"/>
              </a:spcAft>
              <a:buSzPts val="1800"/>
              <a:buAutoNum type="arabicPeriod"/>
            </a:pPr>
            <a:r>
              <a:rPr lang="en-US" sz="1600">
                <a:solidFill>
                  <a:schemeClr val="dk2"/>
                </a:solidFill>
                <a:latin typeface="Arial"/>
                <a:ea typeface="Arial"/>
                <a:cs typeface="Arial"/>
                <a:sym typeface="Arial"/>
              </a:rPr>
              <a:t>Improving company feedback and public reporting </a:t>
            </a:r>
            <a:endParaRPr/>
          </a:p>
          <a:p>
            <a:pPr marL="342900" lvl="0" indent="-342900" algn="l" rtl="0">
              <a:lnSpc>
                <a:spcPct val="150000"/>
              </a:lnSpc>
              <a:spcBef>
                <a:spcPts val="1000"/>
              </a:spcBef>
              <a:spcAft>
                <a:spcPts val="0"/>
              </a:spcAft>
              <a:buSzPts val="1800"/>
              <a:buAutoNum type="arabicPeriod"/>
            </a:pPr>
            <a:r>
              <a:rPr lang="en-US" sz="1600">
                <a:solidFill>
                  <a:schemeClr val="dk2"/>
                </a:solidFill>
                <a:latin typeface="Arial"/>
                <a:ea typeface="Arial"/>
                <a:cs typeface="Arial"/>
                <a:sym typeface="Arial"/>
              </a:rPr>
              <a:t>Building a resilient business model</a:t>
            </a:r>
            <a:endParaRPr/>
          </a:p>
          <a:p>
            <a:pPr marL="342900" lvl="0" indent="-228600" algn="l" rtl="0">
              <a:lnSpc>
                <a:spcPct val="150000"/>
              </a:lnSpc>
              <a:spcBef>
                <a:spcPts val="1000"/>
              </a:spcBef>
              <a:spcAft>
                <a:spcPts val="0"/>
              </a:spcAft>
              <a:buSzPts val="1800"/>
              <a:buNone/>
            </a:pPr>
            <a:endParaRPr sz="1400">
              <a:solidFill>
                <a:schemeClr val="dk2"/>
              </a:solidFill>
              <a:latin typeface="Arial"/>
              <a:ea typeface="Arial"/>
              <a:cs typeface="Arial"/>
              <a:sym typeface="Arial"/>
            </a:endParaRPr>
          </a:p>
          <a:p>
            <a:pPr marL="0" lvl="0" indent="0" algn="l" rtl="0">
              <a:lnSpc>
                <a:spcPct val="150000"/>
              </a:lnSpc>
              <a:spcBef>
                <a:spcPts val="1000"/>
              </a:spcBef>
              <a:spcAft>
                <a:spcPts val="0"/>
              </a:spcAft>
              <a:buSzPts val="1800"/>
              <a:buNone/>
            </a:pPr>
            <a:endParaRPr sz="1600">
              <a:solidFill>
                <a:schemeClr val="dk2"/>
              </a:solidFill>
              <a:latin typeface="Arial"/>
              <a:ea typeface="Arial"/>
              <a:cs typeface="Arial"/>
              <a:sym typeface="Arial"/>
            </a:endParaRPr>
          </a:p>
        </p:txBody>
      </p:sp>
      <p:sp>
        <p:nvSpPr>
          <p:cNvPr id="576" name="Google Shape;576;p49"/>
          <p:cNvSpPr txBox="1"/>
          <p:nvPr/>
        </p:nvSpPr>
        <p:spPr>
          <a:xfrm>
            <a:off x="291088" y="278662"/>
            <a:ext cx="8084400" cy="1007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Program Review: Where did we focus?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After 3 years of benchmarking we are making some exciting updates</a:t>
            </a:r>
            <a:endParaRPr sz="16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 name="Google Shape;577;p49"/>
          <p:cNvSpPr txBox="1"/>
          <p:nvPr/>
        </p:nvSpPr>
        <p:spPr>
          <a:xfrm>
            <a:off x="3343630" y="6298099"/>
            <a:ext cx="1694400" cy="384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400"/>
              <a:buFont typeface="Arial"/>
              <a:buNone/>
            </a:pPr>
            <a:r>
              <a:rPr lang="en-US" sz="1400" b="1" i="0" u="none" strike="noStrike" cap="none">
                <a:solidFill>
                  <a:schemeClr val="dk1"/>
                </a:solidFill>
                <a:latin typeface="Arial"/>
                <a:ea typeface="Arial"/>
                <a:cs typeface="Arial"/>
                <a:sym typeface="Arial"/>
              </a:rPr>
              <a:t>Program support:</a:t>
            </a:r>
            <a:endParaRPr sz="1400" b="0" i="0" u="none" strike="noStrike" cap="none">
              <a:solidFill>
                <a:schemeClr val="dk2"/>
              </a:solidFill>
              <a:latin typeface="Arial"/>
              <a:ea typeface="Arial"/>
              <a:cs typeface="Arial"/>
              <a:sym typeface="Arial"/>
            </a:endParaRPr>
          </a:p>
        </p:txBody>
      </p:sp>
      <p:pic>
        <p:nvPicPr>
          <p:cNvPr id="578" name="Google Shape;578;p49" descr="Tchibo GmbH.png"/>
          <p:cNvPicPr preferRelativeResize="0"/>
          <p:nvPr/>
        </p:nvPicPr>
        <p:blipFill rotWithShape="1">
          <a:blip r:embed="rId3">
            <a:alphaModFix/>
          </a:blip>
          <a:srcRect/>
          <a:stretch/>
        </p:blipFill>
        <p:spPr>
          <a:xfrm>
            <a:off x="6298156" y="6049327"/>
            <a:ext cx="706799" cy="706799"/>
          </a:xfrm>
          <a:prstGeom prst="rect">
            <a:avLst/>
          </a:prstGeom>
          <a:noFill/>
          <a:ln>
            <a:noFill/>
          </a:ln>
        </p:spPr>
      </p:pic>
      <p:pic>
        <p:nvPicPr>
          <p:cNvPr id="579" name="Google Shape;579;p49" descr="Canda-logo-2016 (1).png"/>
          <p:cNvPicPr preferRelativeResize="0"/>
          <p:nvPr/>
        </p:nvPicPr>
        <p:blipFill rotWithShape="1">
          <a:blip r:embed="rId4">
            <a:alphaModFix/>
          </a:blip>
          <a:srcRect/>
          <a:stretch/>
        </p:blipFill>
        <p:spPr>
          <a:xfrm>
            <a:off x="5191579" y="6059566"/>
            <a:ext cx="876822" cy="672172"/>
          </a:xfrm>
          <a:prstGeom prst="rect">
            <a:avLst/>
          </a:prstGeom>
          <a:noFill/>
          <a:ln>
            <a:noFill/>
          </a:ln>
        </p:spPr>
      </p:pic>
      <p:pic>
        <p:nvPicPr>
          <p:cNvPr id="580" name="Google Shape;580;p49"/>
          <p:cNvPicPr preferRelativeResize="0"/>
          <p:nvPr/>
        </p:nvPicPr>
        <p:blipFill rotWithShape="1">
          <a:blip r:embed="rId5">
            <a:alphaModFix/>
          </a:blip>
          <a:srcRect/>
          <a:stretch/>
        </p:blipFill>
        <p:spPr>
          <a:xfrm>
            <a:off x="7409260" y="0"/>
            <a:ext cx="4835914" cy="68580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50"/>
          <p:cNvSpPr/>
          <p:nvPr/>
        </p:nvSpPr>
        <p:spPr>
          <a:xfrm>
            <a:off x="598162" y="1284371"/>
            <a:ext cx="6263589" cy="2764401"/>
          </a:xfrm>
          <a:prstGeom prst="rect">
            <a:avLst/>
          </a:prstGeom>
          <a:solidFill>
            <a:srgbClr val="DCE5F5">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587" name="Google Shape;587;p50"/>
          <p:cNvSpPr txBox="1">
            <a:spLocks noGrp="1"/>
          </p:cNvSpPr>
          <p:nvPr>
            <p:ph type="body" idx="1"/>
          </p:nvPr>
        </p:nvSpPr>
        <p:spPr>
          <a:xfrm>
            <a:off x="755563" y="1376385"/>
            <a:ext cx="5817069" cy="2519984"/>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1000"/>
              </a:spcBef>
              <a:spcAft>
                <a:spcPts val="0"/>
              </a:spcAft>
              <a:buSzPts val="1800"/>
              <a:buNone/>
            </a:pPr>
            <a:r>
              <a:rPr lang="en-US" sz="1600" b="1">
                <a:solidFill>
                  <a:schemeClr val="dk1"/>
                </a:solidFill>
                <a:latin typeface="Arial"/>
                <a:ea typeface="Arial"/>
                <a:cs typeface="Arial"/>
                <a:sym typeface="Arial"/>
              </a:rPr>
              <a:t>Dialogue</a:t>
            </a:r>
            <a:r>
              <a:rPr lang="en-US" sz="1600">
                <a:solidFill>
                  <a:srgbClr val="434343"/>
                </a:solidFill>
                <a:latin typeface="Arial"/>
                <a:ea typeface="Arial"/>
                <a:cs typeface="Arial"/>
                <a:sym typeface="Arial"/>
              </a:rPr>
              <a:t> - Open and continued dialogue</a:t>
            </a:r>
            <a:endParaRPr sz="1600" b="1">
              <a:highlight>
                <a:schemeClr val="lt1"/>
              </a:highlight>
              <a:latin typeface="Arial"/>
              <a:ea typeface="Arial"/>
              <a:cs typeface="Arial"/>
              <a:sym typeface="Arial"/>
            </a:endParaRPr>
          </a:p>
          <a:p>
            <a:pPr marL="0" lvl="0" indent="0" algn="l" rtl="0">
              <a:lnSpc>
                <a:spcPct val="150000"/>
              </a:lnSpc>
              <a:spcBef>
                <a:spcPts val="1000"/>
              </a:spcBef>
              <a:spcAft>
                <a:spcPts val="0"/>
              </a:spcAft>
              <a:buSzPts val="1800"/>
              <a:buNone/>
            </a:pPr>
            <a:r>
              <a:rPr lang="en-US" sz="1600" b="1">
                <a:solidFill>
                  <a:schemeClr val="dk1"/>
                </a:solidFill>
                <a:latin typeface="Arial"/>
                <a:ea typeface="Arial"/>
                <a:cs typeface="Arial"/>
                <a:sym typeface="Arial"/>
              </a:rPr>
              <a:t>Referencing</a:t>
            </a:r>
            <a:r>
              <a:rPr lang="en-US" sz="1600">
                <a:solidFill>
                  <a:srgbClr val="434343"/>
                </a:solidFill>
                <a:latin typeface="Arial"/>
                <a:ea typeface="Arial"/>
                <a:cs typeface="Arial"/>
                <a:sym typeface="Arial"/>
              </a:rPr>
              <a:t> - Tag or reference work done by others </a:t>
            </a:r>
            <a:endParaRPr sz="1600" b="1">
              <a:highlight>
                <a:schemeClr val="lt1"/>
              </a:highlight>
              <a:latin typeface="Arial"/>
              <a:ea typeface="Arial"/>
              <a:cs typeface="Arial"/>
              <a:sym typeface="Arial"/>
            </a:endParaRPr>
          </a:p>
          <a:p>
            <a:pPr marL="0" lvl="0" indent="0" algn="l" rtl="0">
              <a:lnSpc>
                <a:spcPct val="150000"/>
              </a:lnSpc>
              <a:spcBef>
                <a:spcPts val="1000"/>
              </a:spcBef>
              <a:spcAft>
                <a:spcPts val="0"/>
              </a:spcAft>
              <a:buSzPts val="1800"/>
              <a:buNone/>
            </a:pPr>
            <a:r>
              <a:rPr lang="en-US" sz="1600" b="1">
                <a:solidFill>
                  <a:schemeClr val="dk1"/>
                </a:solidFill>
                <a:latin typeface="Arial"/>
                <a:ea typeface="Arial"/>
                <a:cs typeface="Arial"/>
                <a:sym typeface="Arial"/>
              </a:rPr>
              <a:t>Definitions</a:t>
            </a:r>
            <a:r>
              <a:rPr lang="en-US" sz="1600">
                <a:solidFill>
                  <a:srgbClr val="434343"/>
                </a:solidFill>
                <a:latin typeface="Arial"/>
                <a:ea typeface="Arial"/>
                <a:cs typeface="Arial"/>
                <a:sym typeface="Arial"/>
              </a:rPr>
              <a:t> - Harmonization of key concepts </a:t>
            </a:r>
            <a:endParaRPr sz="1600">
              <a:solidFill>
                <a:srgbClr val="434343"/>
              </a:solidFill>
              <a:latin typeface="Arial"/>
              <a:ea typeface="Arial"/>
              <a:cs typeface="Arial"/>
              <a:sym typeface="Arial"/>
            </a:endParaRPr>
          </a:p>
          <a:p>
            <a:pPr marL="0" lvl="0" indent="0" algn="l" rtl="0">
              <a:lnSpc>
                <a:spcPct val="150000"/>
              </a:lnSpc>
              <a:spcBef>
                <a:spcPts val="1000"/>
              </a:spcBef>
              <a:spcAft>
                <a:spcPts val="0"/>
              </a:spcAft>
              <a:buSzPts val="1800"/>
              <a:buNone/>
            </a:pPr>
            <a:r>
              <a:rPr lang="en-US" sz="1600" b="1">
                <a:solidFill>
                  <a:schemeClr val="dk1"/>
                </a:solidFill>
                <a:latin typeface="Arial"/>
                <a:ea typeface="Arial"/>
                <a:cs typeface="Arial"/>
                <a:sym typeface="Arial"/>
              </a:rPr>
              <a:t>Aligning </a:t>
            </a:r>
            <a:r>
              <a:rPr lang="en-US" sz="1600">
                <a:solidFill>
                  <a:srgbClr val="434343"/>
                </a:solidFill>
                <a:latin typeface="Arial"/>
                <a:ea typeface="Arial"/>
                <a:cs typeface="Arial"/>
                <a:sym typeface="Arial"/>
              </a:rPr>
              <a:t>-  Identifying overlaps, interfaces and differentiation</a:t>
            </a:r>
            <a:endParaRPr sz="1600" b="1">
              <a:highlight>
                <a:schemeClr val="lt1"/>
              </a:highlight>
              <a:latin typeface="Arial"/>
              <a:ea typeface="Arial"/>
              <a:cs typeface="Arial"/>
              <a:sym typeface="Arial"/>
            </a:endParaRPr>
          </a:p>
          <a:p>
            <a:pPr marL="0" lvl="0" indent="0" algn="l" rtl="0">
              <a:lnSpc>
                <a:spcPct val="150000"/>
              </a:lnSpc>
              <a:spcBef>
                <a:spcPts val="1000"/>
              </a:spcBef>
              <a:spcAft>
                <a:spcPts val="0"/>
              </a:spcAft>
              <a:buSzPts val="1800"/>
              <a:buNone/>
            </a:pPr>
            <a:r>
              <a:rPr lang="en-US" sz="1600" b="1">
                <a:solidFill>
                  <a:schemeClr val="dk1"/>
                </a:solidFill>
                <a:latin typeface="Arial"/>
                <a:ea typeface="Arial"/>
                <a:cs typeface="Arial"/>
                <a:sym typeface="Arial"/>
              </a:rPr>
              <a:t>Collaboration</a:t>
            </a:r>
            <a:r>
              <a:rPr lang="en-US" sz="1600">
                <a:solidFill>
                  <a:srgbClr val="434343"/>
                </a:solidFill>
                <a:latin typeface="Arial"/>
                <a:ea typeface="Arial"/>
                <a:cs typeface="Arial"/>
                <a:sym typeface="Arial"/>
              </a:rPr>
              <a:t> - Improve value and reduce burden</a:t>
            </a:r>
            <a:endParaRPr sz="1600" b="1">
              <a:highlight>
                <a:schemeClr val="lt1"/>
              </a:highlight>
              <a:latin typeface="Arial"/>
              <a:ea typeface="Arial"/>
              <a:cs typeface="Arial"/>
              <a:sym typeface="Arial"/>
            </a:endParaRPr>
          </a:p>
        </p:txBody>
      </p:sp>
      <p:sp>
        <p:nvSpPr>
          <p:cNvPr id="588" name="Google Shape;588;p50"/>
          <p:cNvSpPr txBox="1"/>
          <p:nvPr/>
        </p:nvSpPr>
        <p:spPr>
          <a:xfrm>
            <a:off x="426951" y="531325"/>
            <a:ext cx="10251600" cy="798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1" i="0" u="none" strike="noStrike" cap="none">
                <a:solidFill>
                  <a:schemeClr val="dk1"/>
                </a:solidFill>
                <a:latin typeface="Arial"/>
                <a:ea typeface="Arial"/>
                <a:cs typeface="Arial"/>
                <a:sym typeface="Arial"/>
              </a:rPr>
              <a:t>Towards harmonization with others</a:t>
            </a:r>
            <a:endParaRPr sz="1400" b="0" i="0" u="none" strike="noStrike" cap="none">
              <a:solidFill>
                <a:srgbClr val="000000"/>
              </a:solidFill>
              <a:latin typeface="Arial"/>
              <a:ea typeface="Arial"/>
              <a:cs typeface="Arial"/>
              <a:sym typeface="Arial"/>
            </a:endParaRPr>
          </a:p>
        </p:txBody>
      </p:sp>
      <p:pic>
        <p:nvPicPr>
          <p:cNvPr id="589" name="Google Shape;589;p50"/>
          <p:cNvPicPr preferRelativeResize="0"/>
          <p:nvPr/>
        </p:nvPicPr>
        <p:blipFill rotWithShape="1">
          <a:blip r:embed="rId3">
            <a:alphaModFix/>
          </a:blip>
          <a:srcRect t="14864" b="13197"/>
          <a:stretch/>
        </p:blipFill>
        <p:spPr>
          <a:xfrm>
            <a:off x="523950" y="4271950"/>
            <a:ext cx="1207100" cy="798600"/>
          </a:xfrm>
          <a:prstGeom prst="rect">
            <a:avLst/>
          </a:prstGeom>
          <a:noFill/>
          <a:ln>
            <a:noFill/>
          </a:ln>
        </p:spPr>
      </p:pic>
      <p:pic>
        <p:nvPicPr>
          <p:cNvPr id="590" name="Google Shape;590;p50"/>
          <p:cNvPicPr preferRelativeResize="0"/>
          <p:nvPr/>
        </p:nvPicPr>
        <p:blipFill rotWithShape="1">
          <a:blip r:embed="rId4">
            <a:alphaModFix/>
          </a:blip>
          <a:srcRect/>
          <a:stretch/>
        </p:blipFill>
        <p:spPr>
          <a:xfrm>
            <a:off x="1921962" y="4420238"/>
            <a:ext cx="2219814" cy="502025"/>
          </a:xfrm>
          <a:prstGeom prst="rect">
            <a:avLst/>
          </a:prstGeom>
          <a:noFill/>
          <a:ln>
            <a:noFill/>
          </a:ln>
        </p:spPr>
      </p:pic>
      <p:pic>
        <p:nvPicPr>
          <p:cNvPr id="591" name="Google Shape;591;p50"/>
          <p:cNvPicPr preferRelativeResize="0"/>
          <p:nvPr/>
        </p:nvPicPr>
        <p:blipFill rotWithShape="1">
          <a:blip r:embed="rId5">
            <a:alphaModFix/>
          </a:blip>
          <a:srcRect/>
          <a:stretch/>
        </p:blipFill>
        <p:spPr>
          <a:xfrm>
            <a:off x="5791381" y="5201776"/>
            <a:ext cx="667075" cy="667075"/>
          </a:xfrm>
          <a:prstGeom prst="rect">
            <a:avLst/>
          </a:prstGeom>
          <a:noFill/>
          <a:ln>
            <a:noFill/>
          </a:ln>
        </p:spPr>
      </p:pic>
      <p:pic>
        <p:nvPicPr>
          <p:cNvPr id="592" name="Google Shape;592;p50"/>
          <p:cNvPicPr preferRelativeResize="0"/>
          <p:nvPr/>
        </p:nvPicPr>
        <p:blipFill rotWithShape="1">
          <a:blip r:embed="rId6">
            <a:alphaModFix/>
          </a:blip>
          <a:srcRect/>
          <a:stretch/>
        </p:blipFill>
        <p:spPr>
          <a:xfrm>
            <a:off x="2171425" y="5293752"/>
            <a:ext cx="757475" cy="757475"/>
          </a:xfrm>
          <a:prstGeom prst="rect">
            <a:avLst/>
          </a:prstGeom>
          <a:noFill/>
          <a:ln>
            <a:noFill/>
          </a:ln>
        </p:spPr>
      </p:pic>
      <p:pic>
        <p:nvPicPr>
          <p:cNvPr id="593" name="Google Shape;593;p50" descr="C:\Users\Stafani maurice\AppData\Local\Microsoft\Windows\INetCache\Content.MSO\1D611FBE.tmp"/>
          <p:cNvPicPr preferRelativeResize="0"/>
          <p:nvPr/>
        </p:nvPicPr>
        <p:blipFill rotWithShape="1">
          <a:blip r:embed="rId7">
            <a:alphaModFix/>
          </a:blip>
          <a:srcRect/>
          <a:stretch/>
        </p:blipFill>
        <p:spPr>
          <a:xfrm>
            <a:off x="4406699" y="4471181"/>
            <a:ext cx="1955800" cy="445346"/>
          </a:xfrm>
          <a:prstGeom prst="rect">
            <a:avLst/>
          </a:prstGeom>
          <a:noFill/>
          <a:ln>
            <a:noFill/>
          </a:ln>
        </p:spPr>
      </p:pic>
      <p:pic>
        <p:nvPicPr>
          <p:cNvPr id="594" name="Google Shape;594;p50"/>
          <p:cNvPicPr preferRelativeResize="0"/>
          <p:nvPr/>
        </p:nvPicPr>
        <p:blipFill rotWithShape="1">
          <a:blip r:embed="rId8">
            <a:alphaModFix/>
          </a:blip>
          <a:srcRect/>
          <a:stretch/>
        </p:blipFill>
        <p:spPr>
          <a:xfrm>
            <a:off x="598150" y="5309363"/>
            <a:ext cx="1400175" cy="757472"/>
          </a:xfrm>
          <a:prstGeom prst="rect">
            <a:avLst/>
          </a:prstGeom>
          <a:noFill/>
          <a:ln>
            <a:noFill/>
          </a:ln>
        </p:spPr>
      </p:pic>
      <p:pic>
        <p:nvPicPr>
          <p:cNvPr id="595" name="Google Shape;595;p50"/>
          <p:cNvPicPr preferRelativeResize="0"/>
          <p:nvPr/>
        </p:nvPicPr>
        <p:blipFill rotWithShape="1">
          <a:blip r:embed="rId9">
            <a:alphaModFix/>
          </a:blip>
          <a:srcRect/>
          <a:stretch/>
        </p:blipFill>
        <p:spPr>
          <a:xfrm>
            <a:off x="3160173" y="5446150"/>
            <a:ext cx="1049775" cy="500136"/>
          </a:xfrm>
          <a:prstGeom prst="rect">
            <a:avLst/>
          </a:prstGeom>
          <a:noFill/>
          <a:ln>
            <a:noFill/>
          </a:ln>
        </p:spPr>
      </p:pic>
      <p:sp>
        <p:nvSpPr>
          <p:cNvPr id="596" name="Google Shape;596;p50"/>
          <p:cNvSpPr txBox="1"/>
          <p:nvPr/>
        </p:nvSpPr>
        <p:spPr>
          <a:xfrm>
            <a:off x="2985975" y="6246414"/>
            <a:ext cx="2883900" cy="317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rgbClr val="666666"/>
                </a:solidFill>
                <a:latin typeface="Helvetica Neue"/>
                <a:ea typeface="Helvetica Neue"/>
                <a:cs typeface="Helvetica Neue"/>
                <a:sym typeface="Helvetica Neue"/>
              </a:rPr>
              <a:t>and more</a:t>
            </a:r>
            <a:endParaRPr sz="1200" b="0" i="1" u="none" strike="noStrike" cap="none">
              <a:solidFill>
                <a:srgbClr val="666666"/>
              </a:solidFill>
              <a:latin typeface="Helvetica Neue"/>
              <a:ea typeface="Helvetica Neue"/>
              <a:cs typeface="Helvetica Neue"/>
              <a:sym typeface="Helvetica Neue"/>
            </a:endParaRPr>
          </a:p>
        </p:txBody>
      </p:sp>
      <p:pic>
        <p:nvPicPr>
          <p:cNvPr id="597" name="Google Shape;597;p50"/>
          <p:cNvPicPr preferRelativeResize="0"/>
          <p:nvPr/>
        </p:nvPicPr>
        <p:blipFill rotWithShape="1">
          <a:blip r:embed="rId10">
            <a:alphaModFix/>
          </a:blip>
          <a:srcRect/>
          <a:stretch/>
        </p:blipFill>
        <p:spPr>
          <a:xfrm>
            <a:off x="4362525" y="5338930"/>
            <a:ext cx="1207100" cy="684563"/>
          </a:xfrm>
          <a:prstGeom prst="rect">
            <a:avLst/>
          </a:prstGeom>
          <a:noFill/>
          <a:ln>
            <a:noFill/>
          </a:ln>
        </p:spPr>
      </p:pic>
      <p:pic>
        <p:nvPicPr>
          <p:cNvPr id="598" name="Google Shape;598;p50"/>
          <p:cNvPicPr preferRelativeResize="0"/>
          <p:nvPr/>
        </p:nvPicPr>
        <p:blipFill rotWithShape="1">
          <a:blip r:embed="rId11">
            <a:alphaModFix/>
          </a:blip>
          <a:srcRect/>
          <a:stretch/>
        </p:blipFill>
        <p:spPr>
          <a:xfrm>
            <a:off x="4421335" y="6154101"/>
            <a:ext cx="1703584" cy="502025"/>
          </a:xfrm>
          <a:prstGeom prst="rect">
            <a:avLst/>
          </a:prstGeom>
          <a:noFill/>
          <a:ln>
            <a:noFill/>
          </a:ln>
        </p:spPr>
      </p:pic>
      <p:pic>
        <p:nvPicPr>
          <p:cNvPr id="599" name="Google Shape;599;p50"/>
          <p:cNvPicPr preferRelativeResize="0"/>
          <p:nvPr/>
        </p:nvPicPr>
        <p:blipFill rotWithShape="1">
          <a:blip r:embed="rId12">
            <a:alphaModFix/>
          </a:blip>
          <a:srcRect/>
          <a:stretch/>
        </p:blipFill>
        <p:spPr>
          <a:xfrm>
            <a:off x="598138" y="6305650"/>
            <a:ext cx="2070186" cy="226525"/>
          </a:xfrm>
          <a:prstGeom prst="rect">
            <a:avLst/>
          </a:prstGeom>
          <a:noFill/>
          <a:ln>
            <a:noFill/>
          </a:ln>
        </p:spPr>
      </p:pic>
      <p:pic>
        <p:nvPicPr>
          <p:cNvPr id="600" name="Google Shape;600;p50"/>
          <p:cNvPicPr preferRelativeResize="0"/>
          <p:nvPr/>
        </p:nvPicPr>
        <p:blipFill rotWithShape="1">
          <a:blip r:embed="rId13">
            <a:alphaModFix/>
          </a:blip>
          <a:srcRect/>
          <a:stretch/>
        </p:blipFill>
        <p:spPr>
          <a:xfrm>
            <a:off x="7356111" y="0"/>
            <a:ext cx="4835889" cy="68580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51"/>
          <p:cNvSpPr txBox="1">
            <a:spLocks noGrp="1"/>
          </p:cNvSpPr>
          <p:nvPr>
            <p:ph type="body" idx="1"/>
          </p:nvPr>
        </p:nvSpPr>
        <p:spPr>
          <a:xfrm>
            <a:off x="399375" y="1402075"/>
            <a:ext cx="6686700" cy="3860700"/>
          </a:xfrm>
          <a:prstGeom prst="rect">
            <a:avLst/>
          </a:prstGeom>
          <a:noFill/>
          <a:ln>
            <a:noFill/>
          </a:ln>
        </p:spPr>
        <p:txBody>
          <a:bodyPr spcFirstLastPara="1" wrap="square" lIns="91425" tIns="45700" rIns="91425" bIns="45700" anchor="t" anchorCtr="0">
            <a:noAutofit/>
          </a:bodyPr>
          <a:lstStyle/>
          <a:p>
            <a:pPr marL="285750" lvl="0" indent="-285750" algn="l" rtl="0">
              <a:lnSpc>
                <a:spcPct val="114000"/>
              </a:lnSpc>
              <a:spcBef>
                <a:spcPts val="0"/>
              </a:spcBef>
              <a:spcAft>
                <a:spcPts val="0"/>
              </a:spcAft>
              <a:buSzPts val="1800"/>
              <a:buChar char="•"/>
            </a:pPr>
            <a:r>
              <a:rPr lang="en-US" sz="1800">
                <a:solidFill>
                  <a:schemeClr val="dk2"/>
                </a:solidFill>
                <a:latin typeface="Arial"/>
                <a:ea typeface="Arial"/>
                <a:cs typeface="Arial"/>
                <a:sym typeface="Arial"/>
              </a:rPr>
              <a:t>Textile Exchange received questions about the quality and consistency of consumption data submitted by participants, and called for us to find a way to support improvements.</a:t>
            </a:r>
            <a:endParaRPr/>
          </a:p>
          <a:p>
            <a:pPr marL="0" lvl="0" indent="0" algn="l" rtl="0">
              <a:lnSpc>
                <a:spcPct val="114000"/>
              </a:lnSpc>
              <a:spcBef>
                <a:spcPts val="0"/>
              </a:spcBef>
              <a:spcAft>
                <a:spcPts val="0"/>
              </a:spcAft>
              <a:buSzPts val="1800"/>
              <a:buNone/>
            </a:pPr>
            <a:endParaRPr sz="1800">
              <a:solidFill>
                <a:schemeClr val="dk2"/>
              </a:solidFill>
              <a:latin typeface="Arial"/>
              <a:ea typeface="Arial"/>
              <a:cs typeface="Arial"/>
              <a:sym typeface="Arial"/>
            </a:endParaRPr>
          </a:p>
          <a:p>
            <a:pPr marL="285750" lvl="0" indent="-285750" algn="l" rtl="0">
              <a:lnSpc>
                <a:spcPct val="114000"/>
              </a:lnSpc>
              <a:spcBef>
                <a:spcPts val="0"/>
              </a:spcBef>
              <a:spcAft>
                <a:spcPts val="0"/>
              </a:spcAft>
              <a:buSzPts val="1800"/>
              <a:buChar char="•"/>
            </a:pPr>
            <a:r>
              <a:rPr lang="en-US" sz="1800">
                <a:solidFill>
                  <a:schemeClr val="dk2"/>
                </a:solidFill>
                <a:latin typeface="Arial"/>
                <a:ea typeface="Arial"/>
                <a:cs typeface="Arial"/>
                <a:sym typeface="Arial"/>
              </a:rPr>
              <a:t>Research launched on Fiber Calculations (current and best practices), methodologies and data integrity systems.</a:t>
            </a:r>
            <a:endParaRPr/>
          </a:p>
          <a:p>
            <a:pPr marL="742950" lvl="1" indent="-285750" algn="l" rtl="0">
              <a:lnSpc>
                <a:spcPct val="114000"/>
              </a:lnSpc>
              <a:spcBef>
                <a:spcPts val="0"/>
              </a:spcBef>
              <a:spcAft>
                <a:spcPts val="0"/>
              </a:spcAft>
              <a:buSzPts val="1800"/>
              <a:buChar char="•"/>
            </a:pPr>
            <a:r>
              <a:rPr lang="en-US" sz="1800">
                <a:solidFill>
                  <a:schemeClr val="dk2"/>
                </a:solidFill>
                <a:latin typeface="Arial"/>
                <a:ea typeface="Arial"/>
                <a:cs typeface="Arial"/>
                <a:sym typeface="Arial"/>
              </a:rPr>
              <a:t>Over 50 organisations have provided feedback</a:t>
            </a:r>
            <a:endParaRPr/>
          </a:p>
          <a:p>
            <a:pPr marL="742950" lvl="1" indent="-171450" algn="l" rtl="0">
              <a:lnSpc>
                <a:spcPct val="114000"/>
              </a:lnSpc>
              <a:spcBef>
                <a:spcPts val="0"/>
              </a:spcBef>
              <a:spcAft>
                <a:spcPts val="0"/>
              </a:spcAft>
              <a:buSzPts val="1800"/>
              <a:buNone/>
            </a:pPr>
            <a:endParaRPr sz="1800">
              <a:solidFill>
                <a:schemeClr val="dk2"/>
              </a:solidFill>
              <a:latin typeface="Arial"/>
              <a:ea typeface="Arial"/>
              <a:cs typeface="Arial"/>
              <a:sym typeface="Arial"/>
            </a:endParaRPr>
          </a:p>
          <a:p>
            <a:pPr marL="285750" lvl="0" indent="-285750" algn="l" rtl="0">
              <a:lnSpc>
                <a:spcPct val="114000"/>
              </a:lnSpc>
              <a:spcBef>
                <a:spcPts val="0"/>
              </a:spcBef>
              <a:spcAft>
                <a:spcPts val="0"/>
              </a:spcAft>
              <a:buSzPts val="1800"/>
              <a:buChar char="•"/>
            </a:pPr>
            <a:r>
              <a:rPr lang="en-US" sz="1800">
                <a:solidFill>
                  <a:schemeClr val="dk2"/>
                </a:solidFill>
                <a:latin typeface="Arial"/>
                <a:ea typeface="Arial"/>
                <a:cs typeface="Arial"/>
                <a:sym typeface="Arial"/>
              </a:rPr>
              <a:t>Aim is to develop a best practices guidance document to encourage consistent measurement throughout industry.</a:t>
            </a:r>
            <a:endParaRPr sz="1800">
              <a:solidFill>
                <a:schemeClr val="dk2"/>
              </a:solidFill>
              <a:latin typeface="Arial"/>
              <a:ea typeface="Arial"/>
              <a:cs typeface="Arial"/>
              <a:sym typeface="Arial"/>
            </a:endParaRPr>
          </a:p>
          <a:p>
            <a:pPr marL="457200" lvl="0" indent="0" algn="l" rtl="0">
              <a:lnSpc>
                <a:spcPct val="114000"/>
              </a:lnSpc>
              <a:spcBef>
                <a:spcPts val="0"/>
              </a:spcBef>
              <a:spcAft>
                <a:spcPts val="0"/>
              </a:spcAft>
              <a:buSzPts val="1800"/>
              <a:buNone/>
            </a:pPr>
            <a:endParaRPr sz="1800">
              <a:solidFill>
                <a:schemeClr val="dk2"/>
              </a:solidFill>
              <a:latin typeface="Arial"/>
              <a:ea typeface="Arial"/>
              <a:cs typeface="Arial"/>
              <a:sym typeface="Arial"/>
            </a:endParaRPr>
          </a:p>
          <a:p>
            <a:pPr marL="285750" lvl="0" indent="-285750" algn="l" rtl="0">
              <a:lnSpc>
                <a:spcPct val="114000"/>
              </a:lnSpc>
              <a:spcBef>
                <a:spcPts val="0"/>
              </a:spcBef>
              <a:spcAft>
                <a:spcPts val="0"/>
              </a:spcAft>
              <a:buSzPts val="1800"/>
              <a:buChar char="•"/>
            </a:pPr>
            <a:r>
              <a:rPr lang="en-US" sz="1800">
                <a:solidFill>
                  <a:schemeClr val="dk2"/>
                </a:solidFill>
                <a:latin typeface="Arial"/>
                <a:ea typeface="Arial"/>
                <a:cs typeface="Arial"/>
                <a:sym typeface="Arial"/>
              </a:rPr>
              <a:t>Research conducted with support from:</a:t>
            </a:r>
            <a:endParaRPr/>
          </a:p>
          <a:p>
            <a:pPr marL="285750" lvl="0" indent="-171450" algn="l" rtl="0">
              <a:lnSpc>
                <a:spcPct val="114000"/>
              </a:lnSpc>
              <a:spcBef>
                <a:spcPts val="0"/>
              </a:spcBef>
              <a:spcAft>
                <a:spcPts val="0"/>
              </a:spcAft>
              <a:buSzPts val="1800"/>
              <a:buNone/>
            </a:pPr>
            <a:endParaRPr sz="1800">
              <a:solidFill>
                <a:schemeClr val="dk2"/>
              </a:solidFill>
              <a:latin typeface="Arial"/>
              <a:ea typeface="Arial"/>
              <a:cs typeface="Arial"/>
              <a:sym typeface="Arial"/>
            </a:endParaRPr>
          </a:p>
          <a:p>
            <a:pPr marL="285750" lvl="0" indent="-171450" algn="l" rtl="0">
              <a:lnSpc>
                <a:spcPct val="114000"/>
              </a:lnSpc>
              <a:spcBef>
                <a:spcPts val="0"/>
              </a:spcBef>
              <a:spcAft>
                <a:spcPts val="0"/>
              </a:spcAft>
              <a:buSzPts val="1800"/>
              <a:buNone/>
            </a:pPr>
            <a:endParaRPr sz="1800">
              <a:solidFill>
                <a:schemeClr val="dk2"/>
              </a:solidFill>
              <a:latin typeface="Arial"/>
              <a:ea typeface="Arial"/>
              <a:cs typeface="Arial"/>
              <a:sym typeface="Arial"/>
            </a:endParaRPr>
          </a:p>
          <a:p>
            <a:pPr marL="285750" lvl="0" indent="-171450" algn="l" rtl="0">
              <a:lnSpc>
                <a:spcPct val="114000"/>
              </a:lnSpc>
              <a:spcBef>
                <a:spcPts val="0"/>
              </a:spcBef>
              <a:spcAft>
                <a:spcPts val="0"/>
              </a:spcAft>
              <a:buSzPts val="1800"/>
              <a:buNone/>
            </a:pPr>
            <a:endParaRPr sz="1800">
              <a:solidFill>
                <a:schemeClr val="dk2"/>
              </a:solidFill>
              <a:latin typeface="Arial"/>
              <a:ea typeface="Arial"/>
              <a:cs typeface="Arial"/>
              <a:sym typeface="Arial"/>
            </a:endParaRPr>
          </a:p>
          <a:p>
            <a:pPr marL="0" lvl="0" indent="0" algn="l" rtl="0">
              <a:lnSpc>
                <a:spcPct val="114000"/>
              </a:lnSpc>
              <a:spcBef>
                <a:spcPts val="0"/>
              </a:spcBef>
              <a:spcAft>
                <a:spcPts val="0"/>
              </a:spcAft>
              <a:buSzPts val="1800"/>
              <a:buNone/>
            </a:pPr>
            <a:endParaRPr sz="1800">
              <a:solidFill>
                <a:schemeClr val="dk2"/>
              </a:solidFill>
              <a:latin typeface="Arial"/>
              <a:ea typeface="Arial"/>
              <a:cs typeface="Arial"/>
              <a:sym typeface="Arial"/>
            </a:endParaRPr>
          </a:p>
        </p:txBody>
      </p:sp>
      <p:sp>
        <p:nvSpPr>
          <p:cNvPr id="607" name="Google Shape;607;p51"/>
          <p:cNvSpPr txBox="1"/>
          <p:nvPr/>
        </p:nvSpPr>
        <p:spPr>
          <a:xfrm>
            <a:off x="291089" y="278662"/>
            <a:ext cx="7856340" cy="1007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Improving Data Quality</a:t>
            </a:r>
            <a:endParaRPr sz="1400" b="0" i="0" u="none" strike="noStrike" cap="none">
              <a:solidFill>
                <a:srgbClr val="000000"/>
              </a:solidFill>
              <a:latin typeface="Arial"/>
              <a:ea typeface="Arial"/>
              <a:cs typeface="Arial"/>
              <a:sym typeface="Arial"/>
            </a:endParaRPr>
          </a:p>
        </p:txBody>
      </p:sp>
      <p:sp>
        <p:nvSpPr>
          <p:cNvPr id="608" name="Google Shape;608;p51" descr="https://lh4.googleusercontent.com/vyPhKaS0XInRbC30z7at4Yp-ozn2C5qx214T6Wf_6sn-mPoMdkKl3_ZrTUknLdlis4s0BjPBcgaAT7u2zddv_Ffc1-bCKJRsWW966nZMCulhjRuoRh6Mpp_i_e8LC5CthJYq9N3pLtY"/>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09" name="Google Shape;609;p51" descr="BÃ¼ndnis fÃ¼r nachhaltige Textilien"/>
          <p:cNvPicPr preferRelativeResize="0"/>
          <p:nvPr/>
        </p:nvPicPr>
        <p:blipFill rotWithShape="1">
          <a:blip r:embed="rId3">
            <a:alphaModFix/>
          </a:blip>
          <a:srcRect/>
          <a:stretch/>
        </p:blipFill>
        <p:spPr>
          <a:xfrm>
            <a:off x="1470435" y="5389650"/>
            <a:ext cx="2145665" cy="543560"/>
          </a:xfrm>
          <a:prstGeom prst="rect">
            <a:avLst/>
          </a:prstGeom>
          <a:noFill/>
          <a:ln>
            <a:noFill/>
          </a:ln>
        </p:spPr>
      </p:pic>
      <p:pic>
        <p:nvPicPr>
          <p:cNvPr id="610" name="Google Shape;610;p51" descr="C:\Users\Stafani maurice\AppData\Local\Microsoft\Windows\INetCache\Content.MSO\1D611FBE.tmp"/>
          <p:cNvPicPr preferRelativeResize="0"/>
          <p:nvPr/>
        </p:nvPicPr>
        <p:blipFill rotWithShape="1">
          <a:blip r:embed="rId4">
            <a:alphaModFix/>
          </a:blip>
          <a:srcRect/>
          <a:stretch/>
        </p:blipFill>
        <p:spPr>
          <a:xfrm>
            <a:off x="4219259" y="5389650"/>
            <a:ext cx="2442845" cy="556260"/>
          </a:xfrm>
          <a:prstGeom prst="rect">
            <a:avLst/>
          </a:prstGeom>
          <a:noFill/>
          <a:ln>
            <a:noFill/>
          </a:ln>
        </p:spPr>
      </p:pic>
      <p:pic>
        <p:nvPicPr>
          <p:cNvPr id="611" name="Google Shape;611;p51"/>
          <p:cNvPicPr preferRelativeResize="0"/>
          <p:nvPr/>
        </p:nvPicPr>
        <p:blipFill rotWithShape="1">
          <a:blip r:embed="rId5">
            <a:alphaModFix/>
          </a:blip>
          <a:srcRect/>
          <a:stretch/>
        </p:blipFill>
        <p:spPr>
          <a:xfrm>
            <a:off x="7356094" y="0"/>
            <a:ext cx="4835905" cy="68580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52" descr="https://lh4.googleusercontent.com/vyPhKaS0XInRbC30z7at4Yp-ozn2C5qx214T6Wf_6sn-mPoMdkKl3_ZrTUknLdlis4s0BjPBcgaAT7u2zddv_Ffc1-bCKJRsWW966nZMCulhjRuoRh6Mpp_i_e8LC5CthJYq9N3pLtY"/>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 name="Google Shape;618;p52"/>
          <p:cNvSpPr txBox="1"/>
          <p:nvPr/>
        </p:nvSpPr>
        <p:spPr>
          <a:xfrm>
            <a:off x="291089" y="278662"/>
            <a:ext cx="7856340" cy="1007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Improving Data Quality</a:t>
            </a:r>
            <a:endParaRPr sz="1400" b="0" i="0" u="none" strike="noStrike" cap="none">
              <a:solidFill>
                <a:srgbClr val="000000"/>
              </a:solidFill>
              <a:latin typeface="Arial"/>
              <a:ea typeface="Arial"/>
              <a:cs typeface="Arial"/>
              <a:sym typeface="Arial"/>
            </a:endParaRPr>
          </a:p>
        </p:txBody>
      </p:sp>
      <p:sp>
        <p:nvSpPr>
          <p:cNvPr id="619" name="Google Shape;619;p52"/>
          <p:cNvSpPr txBox="1"/>
          <p:nvPr/>
        </p:nvSpPr>
        <p:spPr>
          <a:xfrm>
            <a:off x="399375" y="1249675"/>
            <a:ext cx="6889200" cy="5515800"/>
          </a:xfrm>
          <a:prstGeom prst="rect">
            <a:avLst/>
          </a:prstGeom>
          <a:noFill/>
          <a:ln>
            <a:noFill/>
          </a:ln>
        </p:spPr>
        <p:txBody>
          <a:bodyPr spcFirstLastPara="1" wrap="square" lIns="91425" tIns="45700" rIns="91425" bIns="45700" anchor="t" anchorCtr="0">
            <a:noAutofit/>
          </a:bodyPr>
          <a:lstStyle/>
          <a:p>
            <a:pPr marL="114300" marR="0" lvl="0" indent="0" algn="l" rtl="0">
              <a:lnSpc>
                <a:spcPct val="90000"/>
              </a:lnSpc>
              <a:spcBef>
                <a:spcPts val="1000"/>
              </a:spcBef>
              <a:spcAft>
                <a:spcPts val="0"/>
              </a:spcAft>
              <a:buClr>
                <a:schemeClr val="dk1"/>
              </a:buClr>
              <a:buSzPts val="1800"/>
              <a:buFont typeface="Arial"/>
              <a:buNone/>
            </a:pPr>
            <a:r>
              <a:rPr lang="en-US" sz="1600" b="0" i="0" u="none" strike="noStrike" cap="none">
                <a:solidFill>
                  <a:schemeClr val="dk2"/>
                </a:solidFill>
                <a:latin typeface="Arial"/>
                <a:ea typeface="Arial"/>
                <a:cs typeface="Arial"/>
                <a:sym typeface="Arial"/>
              </a:rPr>
              <a:t>The </a:t>
            </a:r>
            <a:r>
              <a:rPr lang="en-US" sz="1600" b="1" i="0" u="none" strike="noStrike" cap="none">
                <a:solidFill>
                  <a:schemeClr val="dk2"/>
                </a:solidFill>
                <a:latin typeface="Arial"/>
                <a:ea typeface="Arial"/>
                <a:cs typeface="Arial"/>
                <a:sym typeface="Arial"/>
              </a:rPr>
              <a:t>Fiber Consumption Calculation Guidance Document</a:t>
            </a:r>
            <a:r>
              <a:rPr lang="en-US" sz="1600" b="0" i="0" u="none" strike="noStrike" cap="none">
                <a:solidFill>
                  <a:schemeClr val="dk2"/>
                </a:solidFill>
                <a:latin typeface="Arial"/>
                <a:ea typeface="Arial"/>
                <a:cs typeface="Arial"/>
                <a:sym typeface="Arial"/>
              </a:rPr>
              <a:t> will:</a:t>
            </a:r>
            <a:endParaRPr sz="1600" b="0" i="0" u="none" strike="noStrike" cap="none">
              <a:solidFill>
                <a:srgbClr val="000000"/>
              </a:solidFill>
              <a:latin typeface="Arial"/>
              <a:ea typeface="Arial"/>
              <a:cs typeface="Arial"/>
              <a:sym typeface="Arial"/>
            </a:endParaRPr>
          </a:p>
          <a:p>
            <a:pPr marL="457200" marR="0" lvl="0" indent="-330200" algn="l" rtl="0">
              <a:lnSpc>
                <a:spcPct val="90000"/>
              </a:lnSpc>
              <a:spcBef>
                <a:spcPts val="1000"/>
              </a:spcBef>
              <a:spcAft>
                <a:spcPts val="0"/>
              </a:spcAft>
              <a:buClr>
                <a:schemeClr val="dk1"/>
              </a:buClr>
              <a:buSzPts val="1600"/>
              <a:buFont typeface="Arial"/>
              <a:buChar char="•"/>
            </a:pPr>
            <a:r>
              <a:rPr lang="en-US" sz="1600" b="0" i="0" u="none" strike="noStrike" cap="none">
                <a:solidFill>
                  <a:schemeClr val="dk2"/>
                </a:solidFill>
                <a:latin typeface="Arial"/>
                <a:ea typeface="Arial"/>
                <a:cs typeface="Arial"/>
                <a:sym typeface="Arial"/>
              </a:rPr>
              <a:t>Support the identification of the most suitable data source from the company’s internal systems</a:t>
            </a:r>
            <a:endParaRPr sz="1600" b="0" i="0" u="none" strike="noStrike" cap="none">
              <a:solidFill>
                <a:srgbClr val="000000"/>
              </a:solidFill>
              <a:latin typeface="Arial"/>
              <a:ea typeface="Arial"/>
              <a:cs typeface="Arial"/>
              <a:sym typeface="Arial"/>
            </a:endParaRPr>
          </a:p>
          <a:p>
            <a:pPr marL="457200" marR="0" lvl="0" indent="-330200" algn="l" rtl="0">
              <a:lnSpc>
                <a:spcPct val="90000"/>
              </a:lnSpc>
              <a:spcBef>
                <a:spcPts val="1000"/>
              </a:spcBef>
              <a:spcAft>
                <a:spcPts val="0"/>
              </a:spcAft>
              <a:buClr>
                <a:schemeClr val="dk1"/>
              </a:buClr>
              <a:buSzPts val="1600"/>
              <a:buFont typeface="Arial"/>
              <a:buChar char="•"/>
            </a:pPr>
            <a:r>
              <a:rPr lang="en-US" sz="1600" b="0" i="0" u="none" strike="noStrike" cap="none">
                <a:solidFill>
                  <a:schemeClr val="dk2"/>
                </a:solidFill>
                <a:latin typeface="Arial"/>
                <a:ea typeface="Arial"/>
                <a:cs typeface="Arial"/>
                <a:sym typeface="Arial"/>
              </a:rPr>
              <a:t>Support the processing of data and sharing of best practice examples</a:t>
            </a:r>
            <a:endParaRPr sz="1600" b="0" i="0" u="none" strike="noStrike" cap="none">
              <a:solidFill>
                <a:srgbClr val="000000"/>
              </a:solidFill>
              <a:latin typeface="Arial"/>
              <a:ea typeface="Arial"/>
              <a:cs typeface="Arial"/>
              <a:sym typeface="Arial"/>
            </a:endParaRPr>
          </a:p>
          <a:p>
            <a:pPr marL="457200" marR="0" lvl="0" indent="-330200" algn="l" rtl="0">
              <a:lnSpc>
                <a:spcPct val="90000"/>
              </a:lnSpc>
              <a:spcBef>
                <a:spcPts val="1000"/>
              </a:spcBef>
              <a:spcAft>
                <a:spcPts val="0"/>
              </a:spcAft>
              <a:buClr>
                <a:schemeClr val="dk1"/>
              </a:buClr>
              <a:buSzPts val="1600"/>
              <a:buFont typeface="Arial"/>
              <a:buChar char="•"/>
            </a:pPr>
            <a:r>
              <a:rPr lang="en-US" sz="1600" b="0" i="0" u="none" strike="noStrike" cap="none">
                <a:solidFill>
                  <a:schemeClr val="dk2"/>
                </a:solidFill>
                <a:latin typeface="Arial"/>
                <a:ea typeface="Arial"/>
                <a:cs typeface="Arial"/>
                <a:sym typeface="Arial"/>
              </a:rPr>
              <a:t>Give recommendations on product integrity systems to collect supplementary information on preferred fibers/materials (supporting accuracy and claims)</a:t>
            </a:r>
            <a:endParaRPr sz="1600" b="0" i="0" u="none" strike="noStrike" cap="none">
              <a:solidFill>
                <a:srgbClr val="000000"/>
              </a:solidFill>
              <a:latin typeface="Arial"/>
              <a:ea typeface="Arial"/>
              <a:cs typeface="Arial"/>
              <a:sym typeface="Arial"/>
            </a:endParaRPr>
          </a:p>
          <a:p>
            <a:pPr marL="457200" marR="0" lvl="0" indent="-330200" algn="l" rtl="0">
              <a:lnSpc>
                <a:spcPct val="90000"/>
              </a:lnSpc>
              <a:spcBef>
                <a:spcPts val="1000"/>
              </a:spcBef>
              <a:spcAft>
                <a:spcPts val="0"/>
              </a:spcAft>
              <a:buClr>
                <a:schemeClr val="dk1"/>
              </a:buClr>
              <a:buSzPts val="1600"/>
              <a:buFont typeface="Arial"/>
              <a:buChar char="•"/>
            </a:pPr>
            <a:r>
              <a:rPr lang="en-US" sz="1600" b="0" i="0" u="none" strike="noStrike" cap="none">
                <a:solidFill>
                  <a:schemeClr val="dk2"/>
                </a:solidFill>
                <a:latin typeface="Arial"/>
                <a:ea typeface="Arial"/>
                <a:cs typeface="Arial"/>
                <a:sym typeface="Arial"/>
              </a:rPr>
              <a:t>Share the methodology by which company-reported consumption is converted into industry totals for the CFMB and leaderboards</a:t>
            </a:r>
            <a:endParaRPr sz="1600" b="0" i="0" u="none" strike="noStrike" cap="none">
              <a:solidFill>
                <a:srgbClr val="000000"/>
              </a:solidFill>
              <a:latin typeface="Arial"/>
              <a:ea typeface="Arial"/>
              <a:cs typeface="Arial"/>
              <a:sym typeface="Arial"/>
            </a:endParaRPr>
          </a:p>
          <a:p>
            <a:pPr marL="457200" marR="0" lvl="0" indent="-330200" algn="l" rtl="0">
              <a:lnSpc>
                <a:spcPct val="90000"/>
              </a:lnSpc>
              <a:spcBef>
                <a:spcPts val="1000"/>
              </a:spcBef>
              <a:spcAft>
                <a:spcPts val="0"/>
              </a:spcAft>
              <a:buClr>
                <a:schemeClr val="dk1"/>
              </a:buClr>
              <a:buSzPts val="1600"/>
              <a:buFont typeface="Arial"/>
              <a:buChar char="•"/>
            </a:pPr>
            <a:r>
              <a:rPr lang="en-US" sz="1600" b="0" i="0" u="none" strike="noStrike" cap="none">
                <a:solidFill>
                  <a:schemeClr val="dk2"/>
                </a:solidFill>
                <a:latin typeface="Arial"/>
                <a:ea typeface="Arial"/>
                <a:cs typeface="Arial"/>
                <a:sym typeface="Arial"/>
              </a:rPr>
              <a:t>Introduce a </a:t>
            </a:r>
            <a:r>
              <a:rPr lang="en-US" sz="1600" b="1" i="0" u="none" strike="noStrike" cap="none">
                <a:solidFill>
                  <a:schemeClr val="dk2"/>
                </a:solidFill>
                <a:latin typeface="Arial"/>
                <a:ea typeface="Arial"/>
                <a:cs typeface="Arial"/>
                <a:sym typeface="Arial"/>
              </a:rPr>
              <a:t>Fiber Consumption Calculation Metadata Form</a:t>
            </a:r>
            <a:r>
              <a:rPr lang="en-US" sz="1600" b="0" i="0" u="none" strike="noStrike" cap="none">
                <a:solidFill>
                  <a:schemeClr val="dk2"/>
                </a:solidFill>
                <a:latin typeface="Arial"/>
                <a:ea typeface="Arial"/>
                <a:cs typeface="Arial"/>
                <a:sym typeface="Arial"/>
              </a:rPr>
              <a:t> to increase transparency of calculations.</a:t>
            </a:r>
            <a:endParaRPr sz="1600" b="0" i="0" u="none" strike="noStrike" cap="none">
              <a:solidFill>
                <a:srgbClr val="000000"/>
              </a:solidFill>
              <a:latin typeface="Arial"/>
              <a:ea typeface="Arial"/>
              <a:cs typeface="Arial"/>
              <a:sym typeface="Arial"/>
            </a:endParaRPr>
          </a:p>
          <a:p>
            <a:pPr marL="0" marR="0" lvl="0" indent="0" algn="l" rtl="0">
              <a:lnSpc>
                <a:spcPct val="0"/>
              </a:lnSpc>
              <a:spcBef>
                <a:spcPts val="0"/>
              </a:spcBef>
              <a:spcAft>
                <a:spcPts val="0"/>
              </a:spcAft>
              <a:buClr>
                <a:schemeClr val="dk1"/>
              </a:buClr>
              <a:buSzPts val="1800"/>
              <a:buFont typeface="Arial"/>
              <a:buNone/>
            </a:pPr>
            <a:endParaRPr sz="1600" b="0" i="0" u="none" strike="noStrike" cap="none">
              <a:solidFill>
                <a:schemeClr val="dk2"/>
              </a:solidFill>
              <a:latin typeface="Arial"/>
              <a:ea typeface="Arial"/>
              <a:cs typeface="Arial"/>
              <a:sym typeface="Arial"/>
            </a:endParaRPr>
          </a:p>
          <a:p>
            <a:pPr marL="0" marR="0" lvl="0" indent="0" algn="l" rtl="0">
              <a:lnSpc>
                <a:spcPct val="150000"/>
              </a:lnSpc>
              <a:spcBef>
                <a:spcPts val="1000"/>
              </a:spcBef>
              <a:spcAft>
                <a:spcPts val="0"/>
              </a:spcAft>
              <a:buClr>
                <a:schemeClr val="dk1"/>
              </a:buClr>
              <a:buSzPts val="1800"/>
              <a:buFont typeface="Arial"/>
              <a:buNone/>
            </a:pPr>
            <a:r>
              <a:rPr lang="en-US" sz="1600" b="1" i="0" u="none" strike="noStrike" cap="none">
                <a:solidFill>
                  <a:schemeClr val="dk1"/>
                </a:solidFill>
                <a:latin typeface="Arial"/>
                <a:ea typeface="Arial"/>
                <a:cs typeface="Arial"/>
                <a:sym typeface="Arial"/>
              </a:rPr>
              <a:t>The Guidance Document &amp; Metadata Form to launch end of April.</a:t>
            </a:r>
            <a:endParaRPr sz="1600" b="0" i="0" u="none" strike="noStrike" cap="none">
              <a:solidFill>
                <a:srgbClr val="000000"/>
              </a:solidFill>
              <a:latin typeface="Arial"/>
              <a:ea typeface="Arial"/>
              <a:cs typeface="Arial"/>
              <a:sym typeface="Arial"/>
            </a:endParaRPr>
          </a:p>
        </p:txBody>
      </p:sp>
      <p:sp>
        <p:nvSpPr>
          <p:cNvPr id="620" name="Google Shape;620;p52"/>
          <p:cNvSpPr txBox="1"/>
          <p:nvPr/>
        </p:nvSpPr>
        <p:spPr>
          <a:xfrm>
            <a:off x="11096525" y="6517550"/>
            <a:ext cx="1467900" cy="20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FFFFFF"/>
                </a:solidFill>
                <a:latin typeface="Helvetica Neue"/>
                <a:ea typeface="Helvetica Neue"/>
                <a:cs typeface="Helvetica Neue"/>
                <a:sym typeface="Helvetica Neue"/>
              </a:rPr>
              <a:t>PHOTO:TOCMC</a:t>
            </a:r>
            <a:endParaRPr sz="800" b="0" i="0" u="none" strike="noStrike" cap="none">
              <a:solidFill>
                <a:srgbClr val="FFFFFF"/>
              </a:solidFill>
              <a:latin typeface="Helvetica Neue"/>
              <a:ea typeface="Helvetica Neue"/>
              <a:cs typeface="Helvetica Neue"/>
              <a:sym typeface="Helvetica Neue"/>
            </a:endParaRPr>
          </a:p>
        </p:txBody>
      </p:sp>
      <p:pic>
        <p:nvPicPr>
          <p:cNvPr id="621" name="Google Shape;621;p52"/>
          <p:cNvPicPr preferRelativeResize="0"/>
          <p:nvPr/>
        </p:nvPicPr>
        <p:blipFill rotWithShape="1">
          <a:blip r:embed="rId3">
            <a:alphaModFix/>
          </a:blip>
          <a:srcRect/>
          <a:stretch/>
        </p:blipFill>
        <p:spPr>
          <a:xfrm>
            <a:off x="7356079" y="0"/>
            <a:ext cx="4835921" cy="68580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53"/>
          <p:cNvSpPr txBox="1">
            <a:spLocks noGrp="1"/>
          </p:cNvSpPr>
          <p:nvPr>
            <p:ph type="body" idx="1"/>
          </p:nvPr>
        </p:nvSpPr>
        <p:spPr>
          <a:xfrm>
            <a:off x="291900" y="997375"/>
            <a:ext cx="6667500" cy="55404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1000"/>
              </a:spcBef>
              <a:spcAft>
                <a:spcPts val="0"/>
              </a:spcAft>
              <a:buSzPts val="1800"/>
              <a:buNone/>
            </a:pPr>
            <a:r>
              <a:rPr lang="en-US" sz="1600" b="1">
                <a:latin typeface="Arial"/>
                <a:ea typeface="Arial"/>
                <a:cs typeface="Arial"/>
                <a:sym typeface="Arial"/>
              </a:rPr>
              <a:t>Broadening brands and retailer participation </a:t>
            </a:r>
            <a:endParaRPr sz="1600" b="1">
              <a:latin typeface="Arial"/>
              <a:ea typeface="Arial"/>
              <a:cs typeface="Arial"/>
              <a:sym typeface="Arial"/>
            </a:endParaRPr>
          </a:p>
          <a:p>
            <a:pPr marL="457200" lvl="0" indent="-330200" algn="l" rtl="0">
              <a:lnSpc>
                <a:spcPct val="150000"/>
              </a:lnSpc>
              <a:spcBef>
                <a:spcPts val="1000"/>
              </a:spcBef>
              <a:spcAft>
                <a:spcPts val="0"/>
              </a:spcAft>
              <a:buClr>
                <a:schemeClr val="dk2"/>
              </a:buClr>
              <a:buSzPts val="1600"/>
              <a:buChar char="•"/>
            </a:pPr>
            <a:r>
              <a:rPr lang="en-US" sz="1600">
                <a:solidFill>
                  <a:schemeClr val="dk2"/>
                </a:solidFill>
                <a:latin typeface="Arial"/>
                <a:ea typeface="Arial"/>
                <a:cs typeface="Arial"/>
                <a:sym typeface="Arial"/>
              </a:rPr>
              <a:t>All Textile Exchange member brands and retailers</a:t>
            </a:r>
            <a:endParaRPr sz="1600">
              <a:solidFill>
                <a:schemeClr val="dk2"/>
              </a:solidFill>
              <a:latin typeface="Arial"/>
              <a:ea typeface="Arial"/>
              <a:cs typeface="Arial"/>
              <a:sym typeface="Arial"/>
            </a:endParaRPr>
          </a:p>
          <a:p>
            <a:pPr marL="457200" lvl="0" indent="-330200" algn="l" rtl="0">
              <a:lnSpc>
                <a:spcPct val="150000"/>
              </a:lnSpc>
              <a:spcBef>
                <a:spcPts val="0"/>
              </a:spcBef>
              <a:spcAft>
                <a:spcPts val="0"/>
              </a:spcAft>
              <a:buClr>
                <a:schemeClr val="dk2"/>
              </a:buClr>
              <a:buSzPts val="1600"/>
              <a:buChar char="•"/>
            </a:pPr>
            <a:r>
              <a:rPr lang="en-US" sz="1600">
                <a:solidFill>
                  <a:schemeClr val="dk2"/>
                </a:solidFill>
                <a:latin typeface="Arial"/>
                <a:ea typeface="Arial"/>
                <a:cs typeface="Arial"/>
                <a:sym typeface="Arial"/>
              </a:rPr>
              <a:t>All previous benchmark participants</a:t>
            </a:r>
            <a:endParaRPr sz="1600">
              <a:solidFill>
                <a:schemeClr val="dk2"/>
              </a:solidFill>
              <a:latin typeface="Arial"/>
              <a:ea typeface="Arial"/>
              <a:cs typeface="Arial"/>
              <a:sym typeface="Arial"/>
            </a:endParaRPr>
          </a:p>
          <a:p>
            <a:pPr marL="457200" lvl="0" indent="-330200" algn="l" rtl="0">
              <a:lnSpc>
                <a:spcPct val="150000"/>
              </a:lnSpc>
              <a:spcBef>
                <a:spcPts val="0"/>
              </a:spcBef>
              <a:spcAft>
                <a:spcPts val="0"/>
              </a:spcAft>
              <a:buClr>
                <a:schemeClr val="dk2"/>
              </a:buClr>
              <a:buSzPts val="1600"/>
              <a:buChar char="•"/>
            </a:pPr>
            <a:r>
              <a:rPr lang="en-US" sz="1600">
                <a:solidFill>
                  <a:schemeClr val="dk2"/>
                </a:solidFill>
                <a:latin typeface="Arial"/>
                <a:ea typeface="Arial"/>
                <a:cs typeface="Arial"/>
                <a:sym typeface="Arial"/>
              </a:rPr>
              <a:t>All signatories and members of sustainable sourcing initiatives (Sustainable Cotton 2025, rPET Commitment, etc.)</a:t>
            </a:r>
            <a:endParaRPr sz="1600">
              <a:latin typeface="Arial"/>
              <a:ea typeface="Arial"/>
              <a:cs typeface="Arial"/>
              <a:sym typeface="Arial"/>
            </a:endParaRPr>
          </a:p>
          <a:p>
            <a:pPr marL="457200" lvl="0" indent="-330200" algn="l" rtl="0">
              <a:lnSpc>
                <a:spcPct val="150000"/>
              </a:lnSpc>
              <a:spcBef>
                <a:spcPts val="0"/>
              </a:spcBef>
              <a:spcAft>
                <a:spcPts val="0"/>
              </a:spcAft>
              <a:buClr>
                <a:schemeClr val="dk2"/>
              </a:buClr>
              <a:buSzPts val="1600"/>
              <a:buChar char="•"/>
            </a:pPr>
            <a:r>
              <a:rPr lang="en-US" sz="1600">
                <a:solidFill>
                  <a:schemeClr val="dk2"/>
                </a:solidFill>
                <a:latin typeface="Arial"/>
                <a:ea typeface="Arial"/>
                <a:cs typeface="Arial"/>
                <a:sym typeface="Arial"/>
              </a:rPr>
              <a:t>At least 75% of textile and apparel brands by market share</a:t>
            </a:r>
            <a:endParaRPr sz="1600">
              <a:solidFill>
                <a:schemeClr val="dk2"/>
              </a:solidFill>
              <a:latin typeface="Arial"/>
              <a:ea typeface="Arial"/>
              <a:cs typeface="Arial"/>
              <a:sym typeface="Arial"/>
            </a:endParaRPr>
          </a:p>
          <a:p>
            <a:pPr marL="0" lvl="0" indent="0" algn="l" rtl="0">
              <a:lnSpc>
                <a:spcPct val="150000"/>
              </a:lnSpc>
              <a:spcBef>
                <a:spcPts val="1000"/>
              </a:spcBef>
              <a:spcAft>
                <a:spcPts val="0"/>
              </a:spcAft>
              <a:buSzPts val="1800"/>
              <a:buNone/>
            </a:pPr>
            <a:endParaRPr sz="1600" b="1">
              <a:latin typeface="Arial"/>
              <a:ea typeface="Arial"/>
              <a:cs typeface="Arial"/>
              <a:sym typeface="Arial"/>
            </a:endParaRPr>
          </a:p>
          <a:p>
            <a:pPr marL="0" lvl="0" indent="0" algn="l" rtl="0">
              <a:lnSpc>
                <a:spcPct val="150000"/>
              </a:lnSpc>
              <a:spcBef>
                <a:spcPts val="1000"/>
              </a:spcBef>
              <a:spcAft>
                <a:spcPts val="0"/>
              </a:spcAft>
              <a:buSzPts val="1800"/>
              <a:buNone/>
            </a:pPr>
            <a:r>
              <a:rPr lang="en-US" sz="1600" b="1">
                <a:latin typeface="Arial"/>
                <a:ea typeface="Arial"/>
                <a:cs typeface="Arial"/>
                <a:sym typeface="Arial"/>
              </a:rPr>
              <a:t>Piloting the program for suppliers </a:t>
            </a:r>
            <a:endParaRPr sz="1600" b="1">
              <a:latin typeface="Arial"/>
              <a:ea typeface="Arial"/>
              <a:cs typeface="Arial"/>
              <a:sym typeface="Arial"/>
            </a:endParaRPr>
          </a:p>
          <a:p>
            <a:pPr marL="457200" lvl="0" indent="-330200" algn="l" rtl="0">
              <a:lnSpc>
                <a:spcPct val="150000"/>
              </a:lnSpc>
              <a:spcBef>
                <a:spcPts val="1000"/>
              </a:spcBef>
              <a:spcAft>
                <a:spcPts val="0"/>
              </a:spcAft>
              <a:buClr>
                <a:schemeClr val="dk2"/>
              </a:buClr>
              <a:buSzPts val="1600"/>
              <a:buChar char="•"/>
            </a:pPr>
            <a:r>
              <a:rPr lang="en-US" sz="1600">
                <a:solidFill>
                  <a:schemeClr val="dk2"/>
                </a:solidFill>
                <a:latin typeface="Arial"/>
                <a:ea typeface="Arial"/>
                <a:cs typeface="Arial"/>
                <a:sym typeface="Arial"/>
              </a:rPr>
              <a:t>Explore the applicability of the corporate benchmark for others, such as suppliers of fibers/materials</a:t>
            </a:r>
            <a:endParaRPr sz="1600">
              <a:solidFill>
                <a:schemeClr val="dk2"/>
              </a:solidFill>
              <a:latin typeface="Arial"/>
              <a:ea typeface="Arial"/>
              <a:cs typeface="Arial"/>
              <a:sym typeface="Arial"/>
            </a:endParaRPr>
          </a:p>
          <a:p>
            <a:pPr marL="457200" lvl="0" indent="-330200" algn="l" rtl="0">
              <a:lnSpc>
                <a:spcPct val="150000"/>
              </a:lnSpc>
              <a:spcBef>
                <a:spcPts val="0"/>
              </a:spcBef>
              <a:spcAft>
                <a:spcPts val="0"/>
              </a:spcAft>
              <a:buClr>
                <a:schemeClr val="dk2"/>
              </a:buClr>
              <a:buSzPts val="1600"/>
              <a:buChar char="•"/>
            </a:pPr>
            <a:r>
              <a:rPr lang="en-US" sz="1600">
                <a:solidFill>
                  <a:schemeClr val="dk2"/>
                </a:solidFill>
                <a:latin typeface="Arial"/>
                <a:ea typeface="Arial"/>
                <a:cs typeface="Arial"/>
                <a:sym typeface="Arial"/>
              </a:rPr>
              <a:t>Create a pilot working group made up of different fiber specialists</a:t>
            </a:r>
            <a:endParaRPr sz="1600">
              <a:solidFill>
                <a:schemeClr val="dk2"/>
              </a:solidFill>
              <a:latin typeface="Arial"/>
              <a:ea typeface="Arial"/>
              <a:cs typeface="Arial"/>
              <a:sym typeface="Arial"/>
            </a:endParaRPr>
          </a:p>
          <a:p>
            <a:pPr marL="0" lvl="0" indent="0" algn="l" rtl="0">
              <a:lnSpc>
                <a:spcPct val="150000"/>
              </a:lnSpc>
              <a:spcBef>
                <a:spcPts val="1000"/>
              </a:spcBef>
              <a:spcAft>
                <a:spcPts val="0"/>
              </a:spcAft>
              <a:buSzPts val="1800"/>
              <a:buNone/>
            </a:pPr>
            <a:endParaRPr sz="1400">
              <a:solidFill>
                <a:schemeClr val="dk2"/>
              </a:solidFill>
              <a:latin typeface="Arial"/>
              <a:ea typeface="Arial"/>
              <a:cs typeface="Arial"/>
              <a:sym typeface="Arial"/>
            </a:endParaRPr>
          </a:p>
          <a:p>
            <a:pPr marL="0" lvl="0" indent="0" algn="l" rtl="0">
              <a:lnSpc>
                <a:spcPct val="150000"/>
              </a:lnSpc>
              <a:spcBef>
                <a:spcPts val="1000"/>
              </a:spcBef>
              <a:spcAft>
                <a:spcPts val="0"/>
              </a:spcAft>
              <a:buSzPts val="1800"/>
              <a:buNone/>
            </a:pPr>
            <a:endParaRPr sz="1600">
              <a:solidFill>
                <a:schemeClr val="dk2"/>
              </a:solidFill>
              <a:latin typeface="Arial"/>
              <a:ea typeface="Arial"/>
              <a:cs typeface="Arial"/>
              <a:sym typeface="Arial"/>
            </a:endParaRPr>
          </a:p>
        </p:txBody>
      </p:sp>
      <p:sp>
        <p:nvSpPr>
          <p:cNvPr id="628" name="Google Shape;628;p53"/>
          <p:cNvSpPr txBox="1"/>
          <p:nvPr/>
        </p:nvSpPr>
        <p:spPr>
          <a:xfrm>
            <a:off x="132050" y="305173"/>
            <a:ext cx="8084400" cy="692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Growing participation</a:t>
            </a:r>
            <a:endParaRPr sz="1400" b="0" i="0" u="none" strike="noStrike" cap="none">
              <a:solidFill>
                <a:srgbClr val="000000"/>
              </a:solidFill>
              <a:latin typeface="Arial"/>
              <a:ea typeface="Arial"/>
              <a:cs typeface="Arial"/>
              <a:sym typeface="Arial"/>
            </a:endParaRPr>
          </a:p>
        </p:txBody>
      </p:sp>
      <p:pic>
        <p:nvPicPr>
          <p:cNvPr id="629" name="Google Shape;629;p53"/>
          <p:cNvPicPr preferRelativeResize="0"/>
          <p:nvPr/>
        </p:nvPicPr>
        <p:blipFill rotWithShape="1">
          <a:blip r:embed="rId3">
            <a:alphaModFix/>
          </a:blip>
          <a:srcRect/>
          <a:stretch/>
        </p:blipFill>
        <p:spPr>
          <a:xfrm>
            <a:off x="7389961" y="0"/>
            <a:ext cx="4835889" cy="68580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54"/>
          <p:cNvSpPr txBox="1">
            <a:spLocks noGrp="1"/>
          </p:cNvSpPr>
          <p:nvPr>
            <p:ph type="body" idx="1"/>
          </p:nvPr>
        </p:nvSpPr>
        <p:spPr>
          <a:xfrm>
            <a:off x="410900" y="1101100"/>
            <a:ext cx="6694200" cy="1347300"/>
          </a:xfrm>
          <a:prstGeom prst="rect">
            <a:avLst/>
          </a:prstGeom>
          <a:noFill/>
          <a:ln>
            <a:noFill/>
          </a:ln>
        </p:spPr>
        <p:txBody>
          <a:bodyPr spcFirstLastPara="1" wrap="square" lIns="91425" tIns="45700" rIns="91425" bIns="45700" anchor="t" anchorCtr="0">
            <a:noAutofit/>
          </a:bodyPr>
          <a:lstStyle/>
          <a:p>
            <a:pPr marL="342900" lvl="0" indent="-342900" algn="l" rtl="0">
              <a:lnSpc>
                <a:spcPct val="150000"/>
              </a:lnSpc>
              <a:spcBef>
                <a:spcPts val="1000"/>
              </a:spcBef>
              <a:spcAft>
                <a:spcPts val="0"/>
              </a:spcAft>
              <a:buSzPts val="1800"/>
              <a:buAutoNum type="arabicPeriod"/>
            </a:pPr>
            <a:r>
              <a:rPr lang="en-US" sz="1600">
                <a:solidFill>
                  <a:schemeClr val="dk2"/>
                </a:solidFill>
                <a:latin typeface="Arial"/>
                <a:ea typeface="Arial"/>
                <a:cs typeface="Arial"/>
                <a:sym typeface="Arial"/>
              </a:rPr>
              <a:t>Reducing the number of questions</a:t>
            </a:r>
            <a:endParaRPr/>
          </a:p>
          <a:p>
            <a:pPr marL="342900" lvl="0" indent="-342900" algn="l" rtl="0">
              <a:lnSpc>
                <a:spcPct val="150000"/>
              </a:lnSpc>
              <a:spcBef>
                <a:spcPts val="1000"/>
              </a:spcBef>
              <a:spcAft>
                <a:spcPts val="0"/>
              </a:spcAft>
              <a:buSzPts val="1800"/>
              <a:buAutoNum type="arabicPeriod"/>
            </a:pPr>
            <a:r>
              <a:rPr lang="en-US" sz="1600">
                <a:solidFill>
                  <a:schemeClr val="dk2"/>
                </a:solidFill>
                <a:latin typeface="Arial"/>
                <a:ea typeface="Arial"/>
                <a:cs typeface="Arial"/>
                <a:sym typeface="Arial"/>
              </a:rPr>
              <a:t>Consolidating modules and removing repetition</a:t>
            </a:r>
            <a:endParaRPr sz="1600">
              <a:solidFill>
                <a:schemeClr val="dk2"/>
              </a:solidFill>
              <a:latin typeface="Arial"/>
              <a:ea typeface="Arial"/>
              <a:cs typeface="Arial"/>
              <a:sym typeface="Arial"/>
            </a:endParaRPr>
          </a:p>
          <a:p>
            <a:pPr marL="0" lvl="0" indent="0" algn="l" rtl="0">
              <a:lnSpc>
                <a:spcPct val="150000"/>
              </a:lnSpc>
              <a:spcBef>
                <a:spcPts val="1000"/>
              </a:spcBef>
              <a:spcAft>
                <a:spcPts val="0"/>
              </a:spcAft>
              <a:buSzPts val="1800"/>
              <a:buNone/>
            </a:pPr>
            <a:endParaRPr sz="1600">
              <a:solidFill>
                <a:schemeClr val="dk2"/>
              </a:solidFill>
              <a:latin typeface="Arial"/>
              <a:ea typeface="Arial"/>
              <a:cs typeface="Arial"/>
              <a:sym typeface="Arial"/>
            </a:endParaRPr>
          </a:p>
          <a:p>
            <a:pPr marL="0" lvl="0" indent="0" algn="l" rtl="0">
              <a:lnSpc>
                <a:spcPct val="150000"/>
              </a:lnSpc>
              <a:spcBef>
                <a:spcPts val="1000"/>
              </a:spcBef>
              <a:spcAft>
                <a:spcPts val="0"/>
              </a:spcAft>
              <a:buSzPts val="1800"/>
              <a:buNone/>
            </a:pPr>
            <a:endParaRPr sz="1600">
              <a:solidFill>
                <a:schemeClr val="dk2"/>
              </a:solidFill>
              <a:latin typeface="Arial"/>
              <a:ea typeface="Arial"/>
              <a:cs typeface="Arial"/>
              <a:sym typeface="Arial"/>
            </a:endParaRPr>
          </a:p>
          <a:p>
            <a:pPr marL="0" lvl="0" indent="0" algn="l" rtl="0">
              <a:lnSpc>
                <a:spcPct val="150000"/>
              </a:lnSpc>
              <a:spcBef>
                <a:spcPts val="1000"/>
              </a:spcBef>
              <a:spcAft>
                <a:spcPts val="0"/>
              </a:spcAft>
              <a:buSzPts val="1800"/>
              <a:buNone/>
            </a:pPr>
            <a:endParaRPr sz="1600">
              <a:solidFill>
                <a:schemeClr val="dk2"/>
              </a:solidFill>
              <a:latin typeface="Arial"/>
              <a:ea typeface="Arial"/>
              <a:cs typeface="Arial"/>
              <a:sym typeface="Arial"/>
            </a:endParaRPr>
          </a:p>
          <a:p>
            <a:pPr marL="0" lvl="0" indent="0" algn="l" rtl="0">
              <a:lnSpc>
                <a:spcPct val="150000"/>
              </a:lnSpc>
              <a:spcBef>
                <a:spcPts val="1000"/>
              </a:spcBef>
              <a:spcAft>
                <a:spcPts val="0"/>
              </a:spcAft>
              <a:buSzPts val="1800"/>
              <a:buNone/>
            </a:pPr>
            <a:endParaRPr sz="1400">
              <a:solidFill>
                <a:schemeClr val="dk2"/>
              </a:solidFill>
              <a:latin typeface="Arial"/>
              <a:ea typeface="Arial"/>
              <a:cs typeface="Arial"/>
              <a:sym typeface="Arial"/>
            </a:endParaRPr>
          </a:p>
          <a:p>
            <a:pPr marL="0" lvl="0" indent="0" algn="l" rtl="0">
              <a:lnSpc>
                <a:spcPct val="150000"/>
              </a:lnSpc>
              <a:spcBef>
                <a:spcPts val="1000"/>
              </a:spcBef>
              <a:spcAft>
                <a:spcPts val="0"/>
              </a:spcAft>
              <a:buSzPts val="1800"/>
              <a:buNone/>
            </a:pPr>
            <a:endParaRPr sz="1600">
              <a:solidFill>
                <a:schemeClr val="dk2"/>
              </a:solidFill>
              <a:latin typeface="Arial"/>
              <a:ea typeface="Arial"/>
              <a:cs typeface="Arial"/>
              <a:sym typeface="Arial"/>
            </a:endParaRPr>
          </a:p>
        </p:txBody>
      </p:sp>
      <p:sp>
        <p:nvSpPr>
          <p:cNvPr id="636" name="Google Shape;636;p54"/>
          <p:cNvSpPr txBox="1"/>
          <p:nvPr/>
        </p:nvSpPr>
        <p:spPr>
          <a:xfrm>
            <a:off x="291088" y="278662"/>
            <a:ext cx="8084285" cy="1007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Simplifying and streamlining the survey</a:t>
            </a:r>
            <a:endParaRPr sz="1400" b="0" i="0" u="none" strike="noStrike" cap="none">
              <a:solidFill>
                <a:srgbClr val="000000"/>
              </a:solidFill>
              <a:latin typeface="Arial"/>
              <a:ea typeface="Arial"/>
              <a:cs typeface="Arial"/>
              <a:sym typeface="Arial"/>
            </a:endParaRPr>
          </a:p>
        </p:txBody>
      </p:sp>
      <p:pic>
        <p:nvPicPr>
          <p:cNvPr id="637" name="Google Shape;637;p54"/>
          <p:cNvPicPr preferRelativeResize="0"/>
          <p:nvPr/>
        </p:nvPicPr>
        <p:blipFill rotWithShape="1">
          <a:blip r:embed="rId3">
            <a:alphaModFix/>
          </a:blip>
          <a:srcRect/>
          <a:stretch/>
        </p:blipFill>
        <p:spPr>
          <a:xfrm>
            <a:off x="7353666" y="0"/>
            <a:ext cx="4835910" cy="68580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55"/>
          <p:cNvSpPr txBox="1">
            <a:spLocks noGrp="1"/>
          </p:cNvSpPr>
          <p:nvPr>
            <p:ph type="body" idx="1"/>
          </p:nvPr>
        </p:nvSpPr>
        <p:spPr>
          <a:xfrm>
            <a:off x="399375" y="1148050"/>
            <a:ext cx="6648600" cy="4712700"/>
          </a:xfrm>
          <a:prstGeom prst="rect">
            <a:avLst/>
          </a:prstGeom>
          <a:noFill/>
          <a:ln>
            <a:noFill/>
          </a:ln>
        </p:spPr>
        <p:txBody>
          <a:bodyPr spcFirstLastPara="1" wrap="square" lIns="91425" tIns="45700" rIns="91425" bIns="45700" anchor="t" anchorCtr="0">
            <a:noAutofit/>
          </a:bodyPr>
          <a:lstStyle/>
          <a:p>
            <a:pPr marL="342900" lvl="0" indent="-342900" algn="l" rtl="0">
              <a:lnSpc>
                <a:spcPct val="150000"/>
              </a:lnSpc>
              <a:spcBef>
                <a:spcPts val="1000"/>
              </a:spcBef>
              <a:spcAft>
                <a:spcPts val="0"/>
              </a:spcAft>
              <a:buSzPts val="1800"/>
              <a:buAutoNum type="arabicPeriod"/>
            </a:pPr>
            <a:r>
              <a:rPr lang="en-US" sz="1600">
                <a:solidFill>
                  <a:schemeClr val="dk2"/>
                </a:solidFill>
                <a:latin typeface="Arial"/>
                <a:ea typeface="Arial"/>
                <a:cs typeface="Arial"/>
                <a:sym typeface="Arial"/>
              </a:rPr>
              <a:t>A new module on circularity</a:t>
            </a:r>
            <a:endParaRPr/>
          </a:p>
          <a:p>
            <a:pPr marL="342900" lvl="0" indent="-342900" algn="l" rtl="0">
              <a:lnSpc>
                <a:spcPct val="150000"/>
              </a:lnSpc>
              <a:spcBef>
                <a:spcPts val="1000"/>
              </a:spcBef>
              <a:spcAft>
                <a:spcPts val="0"/>
              </a:spcAft>
              <a:buSzPts val="1800"/>
              <a:buAutoNum type="arabicPeriod"/>
            </a:pPr>
            <a:r>
              <a:rPr lang="en-US" sz="1600">
                <a:solidFill>
                  <a:schemeClr val="dk2"/>
                </a:solidFill>
                <a:latin typeface="Arial"/>
                <a:ea typeface="Arial"/>
                <a:cs typeface="Arial"/>
                <a:sym typeface="Arial"/>
              </a:rPr>
              <a:t>A closer look at SDG target setting and progress tracking</a:t>
            </a:r>
            <a:endParaRPr/>
          </a:p>
          <a:p>
            <a:pPr marL="342900" lvl="0" indent="-342900" algn="l" rtl="0">
              <a:lnSpc>
                <a:spcPct val="150000"/>
              </a:lnSpc>
              <a:spcBef>
                <a:spcPts val="1000"/>
              </a:spcBef>
              <a:spcAft>
                <a:spcPts val="0"/>
              </a:spcAft>
              <a:buSzPts val="1800"/>
              <a:buAutoNum type="arabicPeriod"/>
            </a:pPr>
            <a:r>
              <a:rPr lang="en-US" sz="1600">
                <a:solidFill>
                  <a:schemeClr val="dk2"/>
                </a:solidFill>
                <a:latin typeface="Arial"/>
                <a:ea typeface="Arial"/>
                <a:cs typeface="Arial"/>
                <a:sym typeface="Arial"/>
              </a:rPr>
              <a:t>Remain aligned with the UNGC</a:t>
            </a:r>
            <a:endParaRPr/>
          </a:p>
          <a:p>
            <a:pPr marL="0" lvl="0" indent="0" algn="l" rtl="0">
              <a:lnSpc>
                <a:spcPct val="150000"/>
              </a:lnSpc>
              <a:spcBef>
                <a:spcPts val="1000"/>
              </a:spcBef>
              <a:spcAft>
                <a:spcPts val="0"/>
              </a:spcAft>
              <a:buSzPts val="1800"/>
              <a:buNone/>
            </a:pPr>
            <a:endParaRPr sz="1400">
              <a:solidFill>
                <a:schemeClr val="dk2"/>
              </a:solidFill>
              <a:latin typeface="Arial"/>
              <a:ea typeface="Arial"/>
              <a:cs typeface="Arial"/>
              <a:sym typeface="Arial"/>
            </a:endParaRPr>
          </a:p>
          <a:p>
            <a:pPr marL="0" lvl="0" indent="0" algn="l" rtl="0">
              <a:lnSpc>
                <a:spcPct val="150000"/>
              </a:lnSpc>
              <a:spcBef>
                <a:spcPts val="1000"/>
              </a:spcBef>
              <a:spcAft>
                <a:spcPts val="0"/>
              </a:spcAft>
              <a:buSzPts val="1800"/>
              <a:buNone/>
            </a:pPr>
            <a:endParaRPr sz="1600">
              <a:solidFill>
                <a:schemeClr val="dk2"/>
              </a:solidFill>
              <a:latin typeface="Arial"/>
              <a:ea typeface="Arial"/>
              <a:cs typeface="Arial"/>
              <a:sym typeface="Arial"/>
            </a:endParaRPr>
          </a:p>
        </p:txBody>
      </p:sp>
      <p:sp>
        <p:nvSpPr>
          <p:cNvPr id="644" name="Google Shape;644;p55"/>
          <p:cNvSpPr txBox="1"/>
          <p:nvPr/>
        </p:nvSpPr>
        <p:spPr>
          <a:xfrm>
            <a:off x="291850" y="278650"/>
            <a:ext cx="7021800" cy="1007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Circularity and the </a:t>
            </a:r>
            <a:endParaRPr sz="2400" b="1"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Sustainable Development Goals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400"/>
              <a:buFont typeface="Arial"/>
              <a:buNone/>
            </a:pPr>
            <a:endParaRPr sz="2400" b="1" i="0" u="none" strike="noStrike" cap="none">
              <a:solidFill>
                <a:schemeClr val="dk1"/>
              </a:solidFill>
              <a:latin typeface="Arial"/>
              <a:ea typeface="Arial"/>
              <a:cs typeface="Arial"/>
              <a:sym typeface="Arial"/>
            </a:endParaRPr>
          </a:p>
        </p:txBody>
      </p:sp>
      <p:pic>
        <p:nvPicPr>
          <p:cNvPr id="645" name="Google Shape;645;p55"/>
          <p:cNvPicPr preferRelativeResize="0"/>
          <p:nvPr/>
        </p:nvPicPr>
        <p:blipFill rotWithShape="1">
          <a:blip r:embed="rId3">
            <a:alphaModFix/>
          </a:blip>
          <a:srcRect/>
          <a:stretch/>
        </p:blipFill>
        <p:spPr>
          <a:xfrm>
            <a:off x="7280889" y="0"/>
            <a:ext cx="4911111" cy="6858000"/>
          </a:xfrm>
          <a:prstGeom prst="rect">
            <a:avLst/>
          </a:prstGeom>
          <a:noFill/>
          <a:ln>
            <a:noFill/>
          </a:ln>
        </p:spPr>
      </p:pic>
      <p:sp>
        <p:nvSpPr>
          <p:cNvPr id="646" name="Google Shape;646;p55"/>
          <p:cNvSpPr txBox="1"/>
          <p:nvPr/>
        </p:nvSpPr>
        <p:spPr>
          <a:xfrm>
            <a:off x="7362725" y="6517550"/>
            <a:ext cx="1467900" cy="20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FFFFFF"/>
                </a:solidFill>
                <a:latin typeface="Helvetica Neue"/>
                <a:ea typeface="Helvetica Neue"/>
                <a:cs typeface="Helvetica Neue"/>
                <a:sym typeface="Helvetica Neue"/>
              </a:rPr>
              <a:t>PHOTO: ECOALF</a:t>
            </a:r>
            <a:endParaRPr sz="800" b="0" i="0" u="none" strike="noStrike" cap="none">
              <a:solidFill>
                <a:srgbClr val="FFFFFF"/>
              </a:solidFill>
              <a:latin typeface="Helvetica Neue"/>
              <a:ea typeface="Helvetica Neue"/>
              <a:cs typeface="Helvetica Neue"/>
              <a:sym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29"/>
          <p:cNvSpPr txBox="1"/>
          <p:nvPr/>
        </p:nvSpPr>
        <p:spPr>
          <a:xfrm>
            <a:off x="592128" y="825772"/>
            <a:ext cx="10515600" cy="828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200"/>
              <a:buFont typeface="Arial"/>
              <a:buNone/>
            </a:pPr>
            <a:r>
              <a:rPr lang="en-US" sz="3200" b="1">
                <a:solidFill>
                  <a:schemeClr val="dk1"/>
                </a:solidFill>
              </a:rPr>
              <a:t>Tell us about you</a:t>
            </a:r>
            <a:endParaRPr sz="1400" b="0" i="0" u="none" strike="noStrike" cap="none">
              <a:solidFill>
                <a:srgbClr val="000000"/>
              </a:solidFill>
              <a:latin typeface="Arial"/>
              <a:ea typeface="Arial"/>
              <a:cs typeface="Arial"/>
              <a:sym typeface="Arial"/>
            </a:endParaRPr>
          </a:p>
        </p:txBody>
      </p:sp>
      <p:sp>
        <p:nvSpPr>
          <p:cNvPr id="399" name="Google Shape;399;p29"/>
          <p:cNvSpPr txBox="1">
            <a:spLocks noGrp="1"/>
          </p:cNvSpPr>
          <p:nvPr>
            <p:ph type="body" idx="1"/>
          </p:nvPr>
        </p:nvSpPr>
        <p:spPr>
          <a:xfrm>
            <a:off x="592125" y="1825625"/>
            <a:ext cx="6499800"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r>
              <a:rPr lang="en-US" sz="2400">
                <a:solidFill>
                  <a:srgbClr val="434343"/>
                </a:solidFill>
                <a:latin typeface="Arial"/>
                <a:ea typeface="Arial"/>
                <a:cs typeface="Arial"/>
                <a:sym typeface="Arial"/>
              </a:rPr>
              <a:t>How much do you know about the Textile Exchange benchmarking program? </a:t>
            </a:r>
            <a:endParaRPr sz="2400">
              <a:solidFill>
                <a:srgbClr val="434343"/>
              </a:solidFill>
              <a:latin typeface="Arial"/>
              <a:ea typeface="Arial"/>
              <a:cs typeface="Arial"/>
              <a:sym typeface="Arial"/>
            </a:endParaRPr>
          </a:p>
          <a:p>
            <a:pPr marL="914400" lvl="1" indent="-381000" algn="l" rtl="0">
              <a:lnSpc>
                <a:spcPct val="90000"/>
              </a:lnSpc>
              <a:spcBef>
                <a:spcPts val="1000"/>
              </a:spcBef>
              <a:spcAft>
                <a:spcPts val="0"/>
              </a:spcAft>
              <a:buClr>
                <a:srgbClr val="434343"/>
              </a:buClr>
              <a:buSzPts val="2400"/>
              <a:buFont typeface="Arial"/>
              <a:buChar char="•"/>
            </a:pPr>
            <a:r>
              <a:rPr lang="en-US">
                <a:solidFill>
                  <a:srgbClr val="434343"/>
                </a:solidFill>
                <a:latin typeface="Arial"/>
                <a:ea typeface="Arial"/>
                <a:cs typeface="Arial"/>
                <a:sym typeface="Arial"/>
              </a:rPr>
              <a:t>I know nothing </a:t>
            </a:r>
            <a:endParaRPr>
              <a:solidFill>
                <a:srgbClr val="434343"/>
              </a:solidFill>
              <a:latin typeface="Arial"/>
              <a:ea typeface="Arial"/>
              <a:cs typeface="Arial"/>
              <a:sym typeface="Arial"/>
            </a:endParaRPr>
          </a:p>
          <a:p>
            <a:pPr marL="914400" lvl="1" indent="-381000" algn="l" rtl="0">
              <a:lnSpc>
                <a:spcPct val="90000"/>
              </a:lnSpc>
              <a:spcBef>
                <a:spcPts val="1000"/>
              </a:spcBef>
              <a:spcAft>
                <a:spcPts val="0"/>
              </a:spcAft>
              <a:buClr>
                <a:srgbClr val="434343"/>
              </a:buClr>
              <a:buSzPts val="2400"/>
              <a:buFont typeface="Arial"/>
              <a:buChar char="•"/>
            </a:pPr>
            <a:r>
              <a:rPr lang="en-US">
                <a:solidFill>
                  <a:srgbClr val="434343"/>
                </a:solidFill>
                <a:latin typeface="Arial"/>
                <a:ea typeface="Arial"/>
                <a:cs typeface="Arial"/>
                <a:sym typeface="Arial"/>
              </a:rPr>
              <a:t>I know a little</a:t>
            </a:r>
            <a:endParaRPr>
              <a:solidFill>
                <a:srgbClr val="434343"/>
              </a:solidFill>
              <a:latin typeface="Arial"/>
              <a:ea typeface="Arial"/>
              <a:cs typeface="Arial"/>
              <a:sym typeface="Arial"/>
            </a:endParaRPr>
          </a:p>
          <a:p>
            <a:pPr marL="914400" lvl="1" indent="-381000" algn="l" rtl="0">
              <a:lnSpc>
                <a:spcPct val="90000"/>
              </a:lnSpc>
              <a:spcBef>
                <a:spcPts val="1000"/>
              </a:spcBef>
              <a:spcAft>
                <a:spcPts val="0"/>
              </a:spcAft>
              <a:buClr>
                <a:srgbClr val="434343"/>
              </a:buClr>
              <a:buSzPts val="2400"/>
              <a:buFont typeface="Arial"/>
              <a:buChar char="•"/>
            </a:pPr>
            <a:r>
              <a:rPr lang="en-US">
                <a:solidFill>
                  <a:srgbClr val="434343"/>
                </a:solidFill>
                <a:latin typeface="Arial"/>
                <a:ea typeface="Arial"/>
                <a:cs typeface="Arial"/>
                <a:sym typeface="Arial"/>
              </a:rPr>
              <a:t>I know a lot about it </a:t>
            </a:r>
            <a:endParaRPr>
              <a:solidFill>
                <a:srgbClr val="434343"/>
              </a:solidFill>
              <a:latin typeface="Arial"/>
              <a:ea typeface="Arial"/>
              <a:cs typeface="Arial"/>
              <a:sym typeface="Arial"/>
            </a:endParaRPr>
          </a:p>
          <a:p>
            <a:pPr marL="914400" lvl="1" indent="-381000" algn="l" rtl="0">
              <a:lnSpc>
                <a:spcPct val="90000"/>
              </a:lnSpc>
              <a:spcBef>
                <a:spcPts val="1000"/>
              </a:spcBef>
              <a:spcAft>
                <a:spcPts val="0"/>
              </a:spcAft>
              <a:buClr>
                <a:srgbClr val="434343"/>
              </a:buClr>
              <a:buSzPts val="2400"/>
              <a:buFont typeface="Arial"/>
              <a:buChar char="•"/>
            </a:pPr>
            <a:r>
              <a:rPr lang="en-US">
                <a:solidFill>
                  <a:srgbClr val="434343"/>
                </a:solidFill>
                <a:latin typeface="Arial"/>
                <a:ea typeface="Arial"/>
                <a:cs typeface="Arial"/>
                <a:sym typeface="Arial"/>
              </a:rPr>
              <a:t>My company has been involved but I’m new to the program</a:t>
            </a:r>
            <a:endParaRPr/>
          </a:p>
        </p:txBody>
      </p:sp>
      <p:pic>
        <p:nvPicPr>
          <p:cNvPr id="400" name="Google Shape;400;p29"/>
          <p:cNvPicPr preferRelativeResize="0"/>
          <p:nvPr/>
        </p:nvPicPr>
        <p:blipFill rotWithShape="1">
          <a:blip r:embed="rId3">
            <a:alphaModFix/>
          </a:blip>
          <a:srcRect/>
          <a:stretch/>
        </p:blipFill>
        <p:spPr>
          <a:xfrm>
            <a:off x="7619063" y="0"/>
            <a:ext cx="4572939" cy="6858000"/>
          </a:xfrm>
          <a:prstGeom prst="rect">
            <a:avLst/>
          </a:prstGeom>
          <a:noFill/>
          <a:ln>
            <a:noFill/>
          </a:ln>
        </p:spPr>
      </p:pic>
      <p:sp>
        <p:nvSpPr>
          <p:cNvPr id="401" name="Google Shape;401;p29"/>
          <p:cNvSpPr txBox="1"/>
          <p:nvPr/>
        </p:nvSpPr>
        <p:spPr>
          <a:xfrm>
            <a:off x="11096525" y="6517550"/>
            <a:ext cx="1467900" cy="20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FFFFFF"/>
                </a:solidFill>
                <a:latin typeface="Helvetica Neue"/>
                <a:ea typeface="Helvetica Neue"/>
                <a:cs typeface="Helvetica Neue"/>
                <a:sym typeface="Helvetica Neue"/>
              </a:rPr>
              <a:t>PHOTO: ECOALF</a:t>
            </a:r>
            <a:endParaRPr sz="800" b="0" i="0" u="none" strike="noStrike" cap="none">
              <a:solidFill>
                <a:srgbClr val="FFFFFF"/>
              </a:solidFill>
              <a:latin typeface="Helvetica Neue"/>
              <a:ea typeface="Helvetica Neue"/>
              <a:cs typeface="Helvetica Neue"/>
              <a:sym typeface="Helvetica Neue"/>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56"/>
          <p:cNvSpPr txBox="1"/>
          <p:nvPr/>
        </p:nvSpPr>
        <p:spPr>
          <a:xfrm>
            <a:off x="291099" y="278650"/>
            <a:ext cx="7252200" cy="1007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Reviewing the definition of “preferred”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400"/>
              <a:buFont typeface="Arial"/>
              <a:buNone/>
            </a:pPr>
            <a:endParaRPr sz="2400" b="1" i="0" u="none" strike="noStrike" cap="none">
              <a:solidFill>
                <a:schemeClr val="dk1"/>
              </a:solidFill>
              <a:latin typeface="Arial"/>
              <a:ea typeface="Arial"/>
              <a:cs typeface="Arial"/>
              <a:sym typeface="Arial"/>
            </a:endParaRPr>
          </a:p>
        </p:txBody>
      </p:sp>
      <p:sp>
        <p:nvSpPr>
          <p:cNvPr id="653" name="Google Shape;653;p56"/>
          <p:cNvSpPr txBox="1">
            <a:spLocks noGrp="1"/>
          </p:cNvSpPr>
          <p:nvPr>
            <p:ph type="body" idx="1"/>
          </p:nvPr>
        </p:nvSpPr>
        <p:spPr>
          <a:xfrm>
            <a:off x="342525" y="1046200"/>
            <a:ext cx="6667500" cy="52893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1000"/>
              </a:spcBef>
              <a:spcAft>
                <a:spcPts val="0"/>
              </a:spcAft>
              <a:buSzPts val="1800"/>
              <a:buNone/>
            </a:pPr>
            <a:r>
              <a:rPr lang="en-US" sz="1600" b="1">
                <a:latin typeface="Arial"/>
                <a:ea typeface="Arial"/>
                <a:cs typeface="Arial"/>
                <a:sym typeface="Arial"/>
              </a:rPr>
              <a:t>Overall review of “preferred”</a:t>
            </a:r>
            <a:endParaRPr sz="1600" b="1">
              <a:latin typeface="Arial"/>
              <a:ea typeface="Arial"/>
              <a:cs typeface="Arial"/>
              <a:sym typeface="Arial"/>
            </a:endParaRPr>
          </a:p>
          <a:p>
            <a:pPr marL="457200" lvl="0" indent="-330200" algn="l" rtl="0">
              <a:lnSpc>
                <a:spcPct val="150000"/>
              </a:lnSpc>
              <a:spcBef>
                <a:spcPts val="1000"/>
              </a:spcBef>
              <a:spcAft>
                <a:spcPts val="0"/>
              </a:spcAft>
              <a:buClr>
                <a:schemeClr val="dk2"/>
              </a:buClr>
              <a:buSzPts val="1600"/>
              <a:buChar char="•"/>
            </a:pPr>
            <a:r>
              <a:rPr lang="en-US" sz="1600">
                <a:solidFill>
                  <a:schemeClr val="dk2"/>
                </a:solidFill>
                <a:latin typeface="Arial"/>
                <a:ea typeface="Arial"/>
                <a:cs typeface="Arial"/>
                <a:sym typeface="Arial"/>
              </a:rPr>
              <a:t>Textile Exchange cross-functional team</a:t>
            </a:r>
            <a:endParaRPr sz="1600">
              <a:solidFill>
                <a:schemeClr val="dk2"/>
              </a:solidFill>
              <a:latin typeface="Arial"/>
              <a:ea typeface="Arial"/>
              <a:cs typeface="Arial"/>
              <a:sym typeface="Arial"/>
            </a:endParaRPr>
          </a:p>
          <a:p>
            <a:pPr marL="457200" lvl="0" indent="-330200" algn="l" rtl="0">
              <a:lnSpc>
                <a:spcPct val="150000"/>
              </a:lnSpc>
              <a:spcBef>
                <a:spcPts val="0"/>
              </a:spcBef>
              <a:spcAft>
                <a:spcPts val="0"/>
              </a:spcAft>
              <a:buClr>
                <a:schemeClr val="dk2"/>
              </a:buClr>
              <a:buSzPts val="1600"/>
              <a:buChar char="•"/>
            </a:pPr>
            <a:r>
              <a:rPr lang="en-US" sz="1600">
                <a:solidFill>
                  <a:schemeClr val="dk2"/>
                </a:solidFill>
                <a:latin typeface="Arial"/>
                <a:ea typeface="Arial"/>
                <a:cs typeface="Arial"/>
                <a:sym typeface="Arial"/>
              </a:rPr>
              <a:t>Ensuring definition is fit-for-purpose for at least the next 3 years</a:t>
            </a:r>
            <a:endParaRPr sz="1600">
              <a:solidFill>
                <a:schemeClr val="dk2"/>
              </a:solidFill>
              <a:latin typeface="Arial"/>
              <a:ea typeface="Arial"/>
              <a:cs typeface="Arial"/>
              <a:sym typeface="Arial"/>
            </a:endParaRPr>
          </a:p>
          <a:p>
            <a:pPr marL="457200" lvl="0" indent="-330200" algn="l" rtl="0">
              <a:lnSpc>
                <a:spcPct val="150000"/>
              </a:lnSpc>
              <a:spcBef>
                <a:spcPts val="0"/>
              </a:spcBef>
              <a:spcAft>
                <a:spcPts val="0"/>
              </a:spcAft>
              <a:buClr>
                <a:schemeClr val="dk2"/>
              </a:buClr>
              <a:buSzPts val="1600"/>
              <a:buFont typeface="Arial"/>
              <a:buChar char="•"/>
            </a:pPr>
            <a:r>
              <a:rPr lang="en-US" sz="1600">
                <a:solidFill>
                  <a:schemeClr val="dk2"/>
                </a:solidFill>
                <a:latin typeface="Arial"/>
                <a:ea typeface="Arial"/>
                <a:cs typeface="Arial"/>
                <a:sym typeface="Arial"/>
              </a:rPr>
              <a:t>Pre-spin phase (including all processes not just growing)</a:t>
            </a:r>
            <a:endParaRPr sz="1600">
              <a:solidFill>
                <a:schemeClr val="dk2"/>
              </a:solidFill>
              <a:latin typeface="Arial"/>
              <a:ea typeface="Arial"/>
              <a:cs typeface="Arial"/>
              <a:sym typeface="Arial"/>
            </a:endParaRPr>
          </a:p>
          <a:p>
            <a:pPr marL="457200" lvl="0" indent="-330200" algn="l" rtl="0">
              <a:lnSpc>
                <a:spcPct val="150000"/>
              </a:lnSpc>
              <a:spcBef>
                <a:spcPts val="0"/>
              </a:spcBef>
              <a:spcAft>
                <a:spcPts val="0"/>
              </a:spcAft>
              <a:buClr>
                <a:schemeClr val="dk2"/>
              </a:buClr>
              <a:buSzPts val="1600"/>
              <a:buFont typeface="Arial"/>
              <a:buChar char="•"/>
            </a:pPr>
            <a:r>
              <a:rPr lang="en-US" sz="1600">
                <a:solidFill>
                  <a:schemeClr val="dk2"/>
                </a:solidFill>
                <a:latin typeface="Arial"/>
                <a:ea typeface="Arial"/>
                <a:cs typeface="Arial"/>
                <a:sym typeface="Arial"/>
              </a:rPr>
              <a:t>Alongside review of “preferred” we are reviewing the </a:t>
            </a:r>
            <a:r>
              <a:rPr lang="en-US" sz="1600" i="1">
                <a:solidFill>
                  <a:schemeClr val="dk2"/>
                </a:solidFill>
                <a:latin typeface="Arial"/>
                <a:ea typeface="Arial"/>
                <a:cs typeface="Arial"/>
                <a:sym typeface="Arial"/>
              </a:rPr>
              <a:t>process</a:t>
            </a:r>
            <a:r>
              <a:rPr lang="en-US" sz="1600">
                <a:solidFill>
                  <a:schemeClr val="dk2"/>
                </a:solidFill>
                <a:latin typeface="Arial"/>
                <a:ea typeface="Arial"/>
                <a:cs typeface="Arial"/>
                <a:sym typeface="Arial"/>
              </a:rPr>
              <a:t> for reviewing and the options within a portfolio</a:t>
            </a:r>
            <a:endParaRPr sz="1600">
              <a:solidFill>
                <a:schemeClr val="dk2"/>
              </a:solidFill>
              <a:latin typeface="Arial"/>
              <a:ea typeface="Arial"/>
              <a:cs typeface="Arial"/>
              <a:sym typeface="Arial"/>
            </a:endParaRPr>
          </a:p>
          <a:p>
            <a:pPr marL="457200" lvl="0" indent="0" algn="l" rtl="0">
              <a:lnSpc>
                <a:spcPct val="150000"/>
              </a:lnSpc>
              <a:spcBef>
                <a:spcPts val="0"/>
              </a:spcBef>
              <a:spcAft>
                <a:spcPts val="0"/>
              </a:spcAft>
              <a:buSzPts val="1800"/>
              <a:buNone/>
            </a:pPr>
            <a:endParaRPr sz="1600">
              <a:solidFill>
                <a:schemeClr val="dk2"/>
              </a:solidFill>
              <a:latin typeface="Arial"/>
              <a:ea typeface="Arial"/>
              <a:cs typeface="Arial"/>
              <a:sym typeface="Arial"/>
            </a:endParaRPr>
          </a:p>
          <a:p>
            <a:pPr marL="0" lvl="0" indent="0" algn="l" rtl="0">
              <a:lnSpc>
                <a:spcPct val="150000"/>
              </a:lnSpc>
              <a:spcBef>
                <a:spcPts val="1000"/>
              </a:spcBef>
              <a:spcAft>
                <a:spcPts val="0"/>
              </a:spcAft>
              <a:buSzPts val="1800"/>
              <a:buNone/>
            </a:pPr>
            <a:r>
              <a:rPr lang="en-US" sz="1600" b="1">
                <a:latin typeface="Arial"/>
                <a:ea typeface="Arial"/>
                <a:cs typeface="Arial"/>
                <a:sym typeface="Arial"/>
              </a:rPr>
              <a:t>Deep dive in manmade cellulosic fibers</a:t>
            </a:r>
            <a:endParaRPr sz="1600" b="1">
              <a:latin typeface="Arial"/>
              <a:ea typeface="Arial"/>
              <a:cs typeface="Arial"/>
              <a:sym typeface="Arial"/>
            </a:endParaRPr>
          </a:p>
          <a:p>
            <a:pPr marL="457200" lvl="0" indent="-330200" algn="l" rtl="0">
              <a:lnSpc>
                <a:spcPct val="150000"/>
              </a:lnSpc>
              <a:spcBef>
                <a:spcPts val="1000"/>
              </a:spcBef>
              <a:spcAft>
                <a:spcPts val="0"/>
              </a:spcAft>
              <a:buClr>
                <a:schemeClr val="dk2"/>
              </a:buClr>
              <a:buSzPts val="1600"/>
              <a:buChar char="•"/>
            </a:pPr>
            <a:r>
              <a:rPr lang="en-US" sz="1600">
                <a:solidFill>
                  <a:schemeClr val="dk2"/>
                </a:solidFill>
                <a:latin typeface="Arial"/>
                <a:ea typeface="Arial"/>
                <a:cs typeface="Arial"/>
                <a:sym typeface="Arial"/>
              </a:rPr>
              <a:t>Inquiry process with around 20 experts </a:t>
            </a:r>
            <a:endParaRPr sz="1600">
              <a:solidFill>
                <a:schemeClr val="dk2"/>
              </a:solidFill>
              <a:latin typeface="Arial"/>
              <a:ea typeface="Arial"/>
              <a:cs typeface="Arial"/>
              <a:sym typeface="Arial"/>
            </a:endParaRPr>
          </a:p>
          <a:p>
            <a:pPr marL="457200" lvl="0" indent="-330200" algn="l" rtl="0">
              <a:lnSpc>
                <a:spcPct val="150000"/>
              </a:lnSpc>
              <a:spcBef>
                <a:spcPts val="0"/>
              </a:spcBef>
              <a:spcAft>
                <a:spcPts val="0"/>
              </a:spcAft>
              <a:buClr>
                <a:schemeClr val="dk2"/>
              </a:buClr>
              <a:buSzPts val="1600"/>
              <a:buChar char="•"/>
            </a:pPr>
            <a:r>
              <a:rPr lang="en-US" sz="1600">
                <a:solidFill>
                  <a:schemeClr val="dk2"/>
                </a:solidFill>
                <a:latin typeface="Arial"/>
                <a:ea typeface="Arial"/>
                <a:cs typeface="Arial"/>
                <a:sym typeface="Arial"/>
              </a:rPr>
              <a:t>Building a holistic definition from feedstock to fiber gate</a:t>
            </a:r>
            <a:endParaRPr sz="1600">
              <a:solidFill>
                <a:schemeClr val="dk2"/>
              </a:solidFill>
              <a:latin typeface="Arial"/>
              <a:ea typeface="Arial"/>
              <a:cs typeface="Arial"/>
              <a:sym typeface="Arial"/>
            </a:endParaRPr>
          </a:p>
          <a:p>
            <a:pPr marL="457200" lvl="0" indent="-330200" algn="l" rtl="0">
              <a:lnSpc>
                <a:spcPct val="150000"/>
              </a:lnSpc>
              <a:spcBef>
                <a:spcPts val="0"/>
              </a:spcBef>
              <a:spcAft>
                <a:spcPts val="0"/>
              </a:spcAft>
              <a:buClr>
                <a:schemeClr val="dk2"/>
              </a:buClr>
              <a:buSzPts val="1600"/>
              <a:buFont typeface="Arial"/>
              <a:buChar char="•"/>
            </a:pPr>
            <a:r>
              <a:rPr lang="en-US" sz="1600">
                <a:solidFill>
                  <a:schemeClr val="dk2"/>
                </a:solidFill>
                <a:latin typeface="Arial"/>
                <a:ea typeface="Arial"/>
                <a:cs typeface="Arial"/>
                <a:sym typeface="Arial"/>
              </a:rPr>
              <a:t>Covering the key MMCFs but also recognizing the growth and innovation in feedstock options. </a:t>
            </a:r>
            <a:endParaRPr sz="1600">
              <a:solidFill>
                <a:schemeClr val="dk2"/>
              </a:solidFill>
              <a:latin typeface="Arial"/>
              <a:ea typeface="Arial"/>
              <a:cs typeface="Arial"/>
              <a:sym typeface="Arial"/>
            </a:endParaRPr>
          </a:p>
          <a:p>
            <a:pPr marL="0" lvl="0" indent="0" algn="l" rtl="0">
              <a:lnSpc>
                <a:spcPct val="150000"/>
              </a:lnSpc>
              <a:spcBef>
                <a:spcPts val="1000"/>
              </a:spcBef>
              <a:spcAft>
                <a:spcPts val="0"/>
              </a:spcAft>
              <a:buSzPts val="1800"/>
              <a:buNone/>
            </a:pPr>
            <a:endParaRPr sz="1400">
              <a:solidFill>
                <a:schemeClr val="dk2"/>
              </a:solidFill>
              <a:latin typeface="Arial"/>
              <a:ea typeface="Arial"/>
              <a:cs typeface="Arial"/>
              <a:sym typeface="Arial"/>
            </a:endParaRPr>
          </a:p>
          <a:p>
            <a:pPr marL="0" lvl="0" indent="0" algn="l" rtl="0">
              <a:lnSpc>
                <a:spcPct val="150000"/>
              </a:lnSpc>
              <a:spcBef>
                <a:spcPts val="1000"/>
              </a:spcBef>
              <a:spcAft>
                <a:spcPts val="0"/>
              </a:spcAft>
              <a:buSzPts val="1800"/>
              <a:buNone/>
            </a:pPr>
            <a:endParaRPr sz="1600">
              <a:solidFill>
                <a:schemeClr val="dk2"/>
              </a:solidFill>
              <a:latin typeface="Arial"/>
              <a:ea typeface="Arial"/>
              <a:cs typeface="Arial"/>
              <a:sym typeface="Arial"/>
            </a:endParaRPr>
          </a:p>
        </p:txBody>
      </p:sp>
      <p:pic>
        <p:nvPicPr>
          <p:cNvPr id="654" name="Google Shape;654;p56" descr="A hand holding a tree&#10;&#10;Description automatically generated"/>
          <p:cNvPicPr preferRelativeResize="0"/>
          <p:nvPr/>
        </p:nvPicPr>
        <p:blipFill rotWithShape="1">
          <a:blip r:embed="rId3">
            <a:alphaModFix/>
          </a:blip>
          <a:srcRect/>
          <a:stretch/>
        </p:blipFill>
        <p:spPr>
          <a:xfrm>
            <a:off x="7356094" y="0"/>
            <a:ext cx="4835906" cy="6858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57"/>
          <p:cNvSpPr txBox="1">
            <a:spLocks noGrp="1"/>
          </p:cNvSpPr>
          <p:nvPr>
            <p:ph type="body" idx="1"/>
          </p:nvPr>
        </p:nvSpPr>
        <p:spPr>
          <a:xfrm>
            <a:off x="183425" y="1312275"/>
            <a:ext cx="6548400" cy="5162400"/>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0"/>
              </a:spcBef>
              <a:spcAft>
                <a:spcPts val="0"/>
              </a:spcAft>
              <a:buSzPts val="1800"/>
              <a:buAutoNum type="arabicPeriod"/>
            </a:pPr>
            <a:r>
              <a:rPr lang="en-US" sz="1600" b="1">
                <a:latin typeface="Arial"/>
                <a:ea typeface="Arial"/>
                <a:cs typeface="Arial"/>
                <a:sym typeface="Arial"/>
              </a:rPr>
              <a:t>Moving from static to interactive</a:t>
            </a:r>
            <a:r>
              <a:rPr lang="en-US" sz="1600">
                <a:solidFill>
                  <a:srgbClr val="4D4F53"/>
                </a:solidFill>
                <a:latin typeface="Arial"/>
                <a:ea typeface="Arial"/>
                <a:cs typeface="Arial"/>
                <a:sym typeface="Arial"/>
              </a:rPr>
              <a:t> - </a:t>
            </a:r>
            <a:r>
              <a:rPr lang="en-US" sz="1600">
                <a:solidFill>
                  <a:schemeClr val="dk2"/>
                </a:solidFill>
                <a:latin typeface="Arial"/>
                <a:ea typeface="Arial"/>
                <a:cs typeface="Arial"/>
                <a:sym typeface="Arial"/>
              </a:rPr>
              <a:t>Exploring the different options for display dashboards - for both individual companies and for the public report and leaderboards</a:t>
            </a:r>
            <a:endParaRPr sz="1600">
              <a:solidFill>
                <a:srgbClr val="000000"/>
              </a:solidFill>
              <a:latin typeface="Arial"/>
              <a:ea typeface="Arial"/>
              <a:cs typeface="Arial"/>
              <a:sym typeface="Arial"/>
            </a:endParaRPr>
          </a:p>
          <a:p>
            <a:pPr marL="457200" lvl="0" indent="0" algn="l" rtl="0">
              <a:lnSpc>
                <a:spcPct val="100000"/>
              </a:lnSpc>
              <a:spcBef>
                <a:spcPts val="0"/>
              </a:spcBef>
              <a:spcAft>
                <a:spcPts val="0"/>
              </a:spcAft>
              <a:buSzPts val="1800"/>
              <a:buNone/>
            </a:pPr>
            <a:endParaRPr sz="1600">
              <a:solidFill>
                <a:srgbClr val="4D4F53"/>
              </a:solidFill>
              <a:latin typeface="Arial"/>
              <a:ea typeface="Arial"/>
              <a:cs typeface="Arial"/>
              <a:sym typeface="Arial"/>
            </a:endParaRPr>
          </a:p>
          <a:p>
            <a:pPr marL="457200" lvl="0" indent="-342900" algn="l" rtl="0">
              <a:lnSpc>
                <a:spcPct val="100000"/>
              </a:lnSpc>
              <a:spcBef>
                <a:spcPts val="0"/>
              </a:spcBef>
              <a:spcAft>
                <a:spcPts val="0"/>
              </a:spcAft>
              <a:buSzPts val="1800"/>
              <a:buAutoNum type="arabicPeriod"/>
            </a:pPr>
            <a:r>
              <a:rPr lang="en-US" sz="1600" b="1">
                <a:latin typeface="Arial"/>
                <a:ea typeface="Arial"/>
                <a:cs typeface="Arial"/>
                <a:sym typeface="Arial"/>
              </a:rPr>
              <a:t>Implementing levels of feedback</a:t>
            </a:r>
            <a:r>
              <a:rPr lang="en-US" sz="1600">
                <a:solidFill>
                  <a:schemeClr val="dk2"/>
                </a:solidFill>
                <a:latin typeface="Arial"/>
                <a:ea typeface="Arial"/>
                <a:cs typeface="Arial"/>
                <a:sym typeface="Arial"/>
              </a:rPr>
              <a:t> - From basic results to enhanced analytics.  </a:t>
            </a:r>
            <a:endParaRPr sz="1600">
              <a:solidFill>
                <a:schemeClr val="dk2"/>
              </a:solidFill>
              <a:latin typeface="Arial"/>
              <a:ea typeface="Arial"/>
              <a:cs typeface="Arial"/>
              <a:sym typeface="Arial"/>
            </a:endParaRPr>
          </a:p>
          <a:p>
            <a:pPr marL="0" lvl="0" indent="0" algn="l" rtl="0">
              <a:lnSpc>
                <a:spcPct val="100000"/>
              </a:lnSpc>
              <a:spcBef>
                <a:spcPts val="0"/>
              </a:spcBef>
              <a:spcAft>
                <a:spcPts val="0"/>
              </a:spcAft>
              <a:buSzPts val="1800"/>
              <a:buNone/>
            </a:pPr>
            <a:endParaRPr sz="1600">
              <a:solidFill>
                <a:schemeClr val="dk2"/>
              </a:solidFill>
              <a:latin typeface="Arial"/>
              <a:ea typeface="Arial"/>
              <a:cs typeface="Arial"/>
              <a:sym typeface="Arial"/>
            </a:endParaRPr>
          </a:p>
          <a:p>
            <a:pPr marL="457200" lvl="0" indent="-342900" algn="l" rtl="0">
              <a:lnSpc>
                <a:spcPct val="100000"/>
              </a:lnSpc>
              <a:spcBef>
                <a:spcPts val="0"/>
              </a:spcBef>
              <a:spcAft>
                <a:spcPts val="0"/>
              </a:spcAft>
              <a:buSzPts val="1800"/>
              <a:buAutoNum type="arabicPeriod"/>
            </a:pPr>
            <a:r>
              <a:rPr lang="en-US" sz="1600" b="1">
                <a:latin typeface="Arial"/>
                <a:ea typeface="Arial"/>
                <a:cs typeface="Arial"/>
                <a:sym typeface="Arial"/>
              </a:rPr>
              <a:t>Public reporting of benchmarking results</a:t>
            </a:r>
            <a:r>
              <a:rPr lang="en-US" sz="1600">
                <a:solidFill>
                  <a:schemeClr val="dk2"/>
                </a:solidFill>
                <a:latin typeface="Arial"/>
                <a:ea typeface="Arial"/>
                <a:cs typeface="Arial"/>
                <a:sym typeface="Arial"/>
              </a:rPr>
              <a:t> - Exploring different ways to present leaderboards, and more storytelling, possibly linking more to the SDGs. </a:t>
            </a:r>
            <a:endParaRPr sz="1600">
              <a:solidFill>
                <a:schemeClr val="dk2"/>
              </a:solidFill>
              <a:latin typeface="Arial"/>
              <a:ea typeface="Arial"/>
              <a:cs typeface="Arial"/>
              <a:sym typeface="Arial"/>
            </a:endParaRPr>
          </a:p>
          <a:p>
            <a:pPr marL="457200" lvl="0" indent="0" algn="l" rtl="0">
              <a:lnSpc>
                <a:spcPct val="100000"/>
              </a:lnSpc>
              <a:spcBef>
                <a:spcPts val="0"/>
              </a:spcBef>
              <a:spcAft>
                <a:spcPts val="0"/>
              </a:spcAft>
              <a:buSzPts val="1800"/>
              <a:buNone/>
            </a:pPr>
            <a:endParaRPr sz="1600">
              <a:solidFill>
                <a:schemeClr val="dk2"/>
              </a:solidFill>
              <a:latin typeface="Arial"/>
              <a:ea typeface="Arial"/>
              <a:cs typeface="Arial"/>
              <a:sym typeface="Arial"/>
            </a:endParaRPr>
          </a:p>
          <a:p>
            <a:pPr marL="457200" lvl="0" indent="-342900" algn="l" rtl="0">
              <a:lnSpc>
                <a:spcPct val="100000"/>
              </a:lnSpc>
              <a:spcBef>
                <a:spcPts val="0"/>
              </a:spcBef>
              <a:spcAft>
                <a:spcPts val="0"/>
              </a:spcAft>
              <a:buSzPts val="1800"/>
              <a:buAutoNum type="arabicPeriod"/>
            </a:pPr>
            <a:r>
              <a:rPr lang="en-US" sz="1600" b="1">
                <a:latin typeface="Arial"/>
                <a:ea typeface="Arial"/>
                <a:cs typeface="Arial"/>
                <a:sym typeface="Arial"/>
              </a:rPr>
              <a:t>A move away from volume-based leaderboards</a:t>
            </a:r>
            <a:r>
              <a:rPr lang="en-US" sz="1600">
                <a:solidFill>
                  <a:schemeClr val="dk2"/>
                </a:solidFill>
                <a:latin typeface="Arial"/>
                <a:ea typeface="Arial"/>
                <a:cs typeface="Arial"/>
                <a:sym typeface="Arial"/>
              </a:rPr>
              <a:t> - Until now, self-reported volume- based “Top 10s” have been publicly reported. Going forward, we aim to give a more holistic overview of company progress. Data in the public domain will be validated first. </a:t>
            </a:r>
            <a:endParaRPr sz="1600">
              <a:solidFill>
                <a:schemeClr val="dk2"/>
              </a:solidFill>
              <a:latin typeface="Arial"/>
              <a:ea typeface="Arial"/>
              <a:cs typeface="Arial"/>
              <a:sym typeface="Arial"/>
            </a:endParaRPr>
          </a:p>
          <a:p>
            <a:pPr marL="0" lvl="0" indent="0" algn="l" rtl="0">
              <a:lnSpc>
                <a:spcPct val="150000"/>
              </a:lnSpc>
              <a:spcBef>
                <a:spcPts val="1000"/>
              </a:spcBef>
              <a:spcAft>
                <a:spcPts val="0"/>
              </a:spcAft>
              <a:buSzPts val="1800"/>
              <a:buNone/>
            </a:pPr>
            <a:endParaRPr sz="1400">
              <a:solidFill>
                <a:schemeClr val="dk2"/>
              </a:solidFill>
              <a:latin typeface="Arial"/>
              <a:ea typeface="Arial"/>
              <a:cs typeface="Arial"/>
              <a:sym typeface="Arial"/>
            </a:endParaRPr>
          </a:p>
          <a:p>
            <a:pPr marL="0" lvl="0" indent="0" algn="l" rtl="0">
              <a:lnSpc>
                <a:spcPct val="150000"/>
              </a:lnSpc>
              <a:spcBef>
                <a:spcPts val="1000"/>
              </a:spcBef>
              <a:spcAft>
                <a:spcPts val="0"/>
              </a:spcAft>
              <a:buSzPts val="1800"/>
              <a:buNone/>
            </a:pPr>
            <a:endParaRPr sz="1600">
              <a:solidFill>
                <a:schemeClr val="dk2"/>
              </a:solidFill>
              <a:latin typeface="Arial"/>
              <a:ea typeface="Arial"/>
              <a:cs typeface="Arial"/>
              <a:sym typeface="Arial"/>
            </a:endParaRPr>
          </a:p>
        </p:txBody>
      </p:sp>
      <p:sp>
        <p:nvSpPr>
          <p:cNvPr id="661" name="Google Shape;661;p57"/>
          <p:cNvSpPr txBox="1"/>
          <p:nvPr/>
        </p:nvSpPr>
        <p:spPr>
          <a:xfrm>
            <a:off x="265900" y="305175"/>
            <a:ext cx="6887700" cy="1007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Improving company feedback </a:t>
            </a:r>
            <a:endParaRPr sz="2400" b="1"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and public reporting </a:t>
            </a:r>
            <a:endParaRPr sz="1400" b="0" i="0" u="none" strike="noStrike" cap="none">
              <a:solidFill>
                <a:srgbClr val="000000"/>
              </a:solidFill>
              <a:latin typeface="Arial"/>
              <a:ea typeface="Arial"/>
              <a:cs typeface="Arial"/>
              <a:sym typeface="Arial"/>
            </a:endParaRPr>
          </a:p>
        </p:txBody>
      </p:sp>
      <p:pic>
        <p:nvPicPr>
          <p:cNvPr id="662" name="Google Shape;662;p57"/>
          <p:cNvPicPr preferRelativeResize="0"/>
          <p:nvPr/>
        </p:nvPicPr>
        <p:blipFill rotWithShape="1">
          <a:blip r:embed="rId3">
            <a:alphaModFix/>
          </a:blip>
          <a:srcRect/>
          <a:stretch/>
        </p:blipFill>
        <p:spPr>
          <a:xfrm>
            <a:off x="7356111" y="0"/>
            <a:ext cx="4835889" cy="68580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58"/>
          <p:cNvSpPr txBox="1">
            <a:spLocks noGrp="1"/>
          </p:cNvSpPr>
          <p:nvPr>
            <p:ph type="body" idx="1"/>
          </p:nvPr>
        </p:nvSpPr>
        <p:spPr>
          <a:xfrm>
            <a:off x="399375" y="997375"/>
            <a:ext cx="6721800" cy="5717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endParaRPr sz="1600" b="1">
              <a:latin typeface="Arial"/>
              <a:ea typeface="Arial"/>
              <a:cs typeface="Arial"/>
              <a:sym typeface="Arial"/>
            </a:endParaRPr>
          </a:p>
          <a:p>
            <a:pPr marL="457200" lvl="0" indent="-342900" algn="l" rtl="0">
              <a:lnSpc>
                <a:spcPct val="100000"/>
              </a:lnSpc>
              <a:spcBef>
                <a:spcPts val="0"/>
              </a:spcBef>
              <a:spcAft>
                <a:spcPts val="0"/>
              </a:spcAft>
              <a:buSzPts val="1800"/>
              <a:buAutoNum type="arabicPeriod"/>
            </a:pPr>
            <a:r>
              <a:rPr lang="en-US" sz="1600" b="1">
                <a:latin typeface="Arial"/>
                <a:ea typeface="Arial"/>
                <a:cs typeface="Arial"/>
                <a:sym typeface="Arial"/>
              </a:rPr>
              <a:t>Partnership</a:t>
            </a:r>
            <a:r>
              <a:rPr lang="en-US" sz="1600">
                <a:latin typeface="Arial"/>
                <a:ea typeface="Arial"/>
                <a:cs typeface="Arial"/>
                <a:sym typeface="Arial"/>
              </a:rPr>
              <a:t> </a:t>
            </a:r>
            <a:r>
              <a:rPr lang="en-US" sz="1600">
                <a:solidFill>
                  <a:srgbClr val="434343"/>
                </a:solidFill>
                <a:latin typeface="Arial"/>
                <a:ea typeface="Arial"/>
                <a:cs typeface="Arial"/>
                <a:sym typeface="Arial"/>
              </a:rPr>
              <a:t>– Partnerships with companies, investment community, foundations and governments. Fundraising is required now that the program is growing rapidly. </a:t>
            </a:r>
            <a:endParaRPr sz="1600">
              <a:solidFill>
                <a:srgbClr val="434343"/>
              </a:solidFill>
              <a:latin typeface="Arial"/>
              <a:ea typeface="Arial"/>
              <a:cs typeface="Arial"/>
              <a:sym typeface="Arial"/>
            </a:endParaRPr>
          </a:p>
          <a:p>
            <a:pPr marL="457200" lvl="0" indent="-342900" algn="l" rtl="0">
              <a:lnSpc>
                <a:spcPct val="100000"/>
              </a:lnSpc>
              <a:spcBef>
                <a:spcPts val="0"/>
              </a:spcBef>
              <a:spcAft>
                <a:spcPts val="0"/>
              </a:spcAft>
              <a:buSzPts val="1800"/>
              <a:buAutoNum type="arabicPeriod"/>
            </a:pPr>
            <a:r>
              <a:rPr lang="en-US" sz="1600" b="1">
                <a:latin typeface="Arial"/>
                <a:ea typeface="Arial"/>
                <a:cs typeface="Arial"/>
                <a:sym typeface="Arial"/>
              </a:rPr>
              <a:t>Voluntary participation fee</a:t>
            </a:r>
            <a:r>
              <a:rPr lang="en-US" sz="1600">
                <a:latin typeface="Arial"/>
                <a:ea typeface="Arial"/>
                <a:cs typeface="Arial"/>
                <a:sym typeface="Arial"/>
              </a:rPr>
              <a:t> </a:t>
            </a:r>
            <a:r>
              <a:rPr lang="en-US" sz="1600">
                <a:solidFill>
                  <a:srgbClr val="434343"/>
                </a:solidFill>
                <a:latin typeface="Arial"/>
                <a:ea typeface="Arial"/>
                <a:cs typeface="Arial"/>
                <a:sym typeface="Arial"/>
              </a:rPr>
              <a:t>– This year we are introducing a voluntary contribution (based on company size). There will be no financial barrier to participate. </a:t>
            </a:r>
            <a:endParaRPr sz="1600">
              <a:latin typeface="Arial"/>
              <a:ea typeface="Arial"/>
              <a:cs typeface="Arial"/>
              <a:sym typeface="Arial"/>
            </a:endParaRPr>
          </a:p>
          <a:p>
            <a:pPr marL="457200" lvl="0" indent="-342900" algn="l" rtl="0">
              <a:lnSpc>
                <a:spcPct val="100000"/>
              </a:lnSpc>
              <a:spcBef>
                <a:spcPts val="0"/>
              </a:spcBef>
              <a:spcAft>
                <a:spcPts val="0"/>
              </a:spcAft>
              <a:buSzPts val="1800"/>
              <a:buAutoNum type="arabicPeriod"/>
            </a:pPr>
            <a:r>
              <a:rPr lang="en-US" sz="1600" b="1">
                <a:latin typeface="Arial"/>
                <a:ea typeface="Arial"/>
                <a:cs typeface="Arial"/>
                <a:sym typeface="Arial"/>
              </a:rPr>
              <a:t>Access to enhanced data and analytics</a:t>
            </a:r>
            <a:r>
              <a:rPr lang="en-US" sz="1600">
                <a:latin typeface="Arial"/>
                <a:ea typeface="Arial"/>
                <a:cs typeface="Arial"/>
                <a:sym typeface="Arial"/>
              </a:rPr>
              <a:t> </a:t>
            </a:r>
            <a:r>
              <a:rPr lang="en-US" sz="1600">
                <a:solidFill>
                  <a:srgbClr val="434343"/>
                </a:solidFill>
                <a:latin typeface="Arial"/>
                <a:ea typeface="Arial"/>
                <a:cs typeface="Arial"/>
                <a:sym typeface="Arial"/>
              </a:rPr>
              <a:t>– Payment structure for access to enhanced analytics and visualization of data incl. member benefits.</a:t>
            </a:r>
            <a:endParaRPr sz="1600">
              <a:latin typeface="Arial"/>
              <a:ea typeface="Arial"/>
              <a:cs typeface="Arial"/>
              <a:sym typeface="Arial"/>
            </a:endParaRPr>
          </a:p>
          <a:p>
            <a:pPr marL="457200" lvl="0" indent="-342900" algn="l" rtl="0">
              <a:lnSpc>
                <a:spcPct val="100000"/>
              </a:lnSpc>
              <a:spcBef>
                <a:spcPts val="0"/>
              </a:spcBef>
              <a:spcAft>
                <a:spcPts val="0"/>
              </a:spcAft>
              <a:buSzPts val="1800"/>
              <a:buAutoNum type="arabicPeriod"/>
            </a:pPr>
            <a:r>
              <a:rPr lang="en-US" sz="1600" b="1">
                <a:latin typeface="Arial"/>
                <a:ea typeface="Arial"/>
                <a:cs typeface="Arial"/>
                <a:sym typeface="Arial"/>
              </a:rPr>
              <a:t>Consulting</a:t>
            </a:r>
            <a:r>
              <a:rPr lang="en-US" sz="1600">
                <a:latin typeface="Arial"/>
                <a:ea typeface="Arial"/>
                <a:cs typeface="Arial"/>
                <a:sym typeface="Arial"/>
              </a:rPr>
              <a:t> </a:t>
            </a:r>
            <a:r>
              <a:rPr lang="en-US" sz="1600">
                <a:solidFill>
                  <a:srgbClr val="434343"/>
                </a:solidFill>
                <a:latin typeface="Arial"/>
                <a:ea typeface="Arial"/>
                <a:cs typeface="Arial"/>
                <a:sym typeface="Arial"/>
              </a:rPr>
              <a:t>– E.g. Supporting companies with strategic development, calculating fiber volumes, gap analysis, etc. Delivering company presentations, workshops, peer learning round  tables.</a:t>
            </a:r>
            <a:endParaRPr sz="1600">
              <a:solidFill>
                <a:srgbClr val="434343"/>
              </a:solidFill>
              <a:latin typeface="Arial"/>
              <a:ea typeface="Arial"/>
              <a:cs typeface="Arial"/>
              <a:sym typeface="Arial"/>
            </a:endParaRPr>
          </a:p>
          <a:p>
            <a:pPr marL="457200" lvl="0" indent="-342900" algn="l" rtl="0">
              <a:lnSpc>
                <a:spcPct val="100000"/>
              </a:lnSpc>
              <a:spcBef>
                <a:spcPts val="0"/>
              </a:spcBef>
              <a:spcAft>
                <a:spcPts val="0"/>
              </a:spcAft>
              <a:buSzPts val="1800"/>
              <a:buAutoNum type="arabicPeriod"/>
            </a:pPr>
            <a:r>
              <a:rPr lang="en-US" sz="1600" b="1">
                <a:latin typeface="Arial"/>
                <a:ea typeface="Arial"/>
                <a:cs typeface="Arial"/>
                <a:sym typeface="Arial"/>
              </a:rPr>
              <a:t>Sponsored publications </a:t>
            </a:r>
            <a:r>
              <a:rPr lang="en-US" sz="1600">
                <a:solidFill>
                  <a:srgbClr val="434343"/>
                </a:solidFill>
                <a:latin typeface="Arial"/>
                <a:ea typeface="Arial"/>
                <a:cs typeface="Arial"/>
                <a:sym typeface="Arial"/>
              </a:rPr>
              <a:t>-  Potentially release deep dives into benchmark findings sponsored by partner organizations.</a:t>
            </a:r>
            <a:endParaRPr sz="1600">
              <a:solidFill>
                <a:srgbClr val="434343"/>
              </a:solidFill>
              <a:latin typeface="Arial"/>
              <a:ea typeface="Arial"/>
              <a:cs typeface="Arial"/>
              <a:sym typeface="Arial"/>
            </a:endParaRPr>
          </a:p>
          <a:p>
            <a:pPr marL="457200" lvl="0" indent="0" algn="l" rtl="0">
              <a:lnSpc>
                <a:spcPct val="100000"/>
              </a:lnSpc>
              <a:spcBef>
                <a:spcPts val="0"/>
              </a:spcBef>
              <a:spcAft>
                <a:spcPts val="0"/>
              </a:spcAft>
              <a:buSzPts val="1800"/>
              <a:buNone/>
            </a:pPr>
            <a:endParaRPr sz="1600">
              <a:solidFill>
                <a:srgbClr val="434343"/>
              </a:solidFill>
              <a:latin typeface="Arial"/>
              <a:ea typeface="Arial"/>
              <a:cs typeface="Arial"/>
              <a:sym typeface="Arial"/>
            </a:endParaRPr>
          </a:p>
          <a:p>
            <a:pPr marL="0" lvl="0" indent="0" algn="l" rtl="0">
              <a:lnSpc>
                <a:spcPct val="100000"/>
              </a:lnSpc>
              <a:spcBef>
                <a:spcPts val="0"/>
              </a:spcBef>
              <a:spcAft>
                <a:spcPts val="0"/>
              </a:spcAft>
              <a:buSzPts val="1800"/>
              <a:buNone/>
            </a:pPr>
            <a:r>
              <a:rPr lang="en-US" sz="1600" b="1">
                <a:latin typeface="Arial"/>
                <a:ea typeface="Arial"/>
                <a:cs typeface="Arial"/>
                <a:sym typeface="Arial"/>
              </a:rPr>
              <a:t>Validation of data in public domain:</a:t>
            </a:r>
            <a:r>
              <a:rPr lang="en-US" sz="1600">
                <a:solidFill>
                  <a:srgbClr val="434343"/>
                </a:solidFill>
                <a:latin typeface="Arial"/>
                <a:ea typeface="Arial"/>
                <a:cs typeface="Arial"/>
                <a:sym typeface="Arial"/>
              </a:rPr>
              <a:t> This year </a:t>
            </a:r>
            <a:r>
              <a:rPr lang="en-US" sz="1600">
                <a:solidFill>
                  <a:schemeClr val="dk2"/>
                </a:solidFill>
                <a:latin typeface="Arial"/>
                <a:ea typeface="Arial"/>
                <a:cs typeface="Arial"/>
                <a:sym typeface="Arial"/>
              </a:rPr>
              <a:t>through partnerships with support organizations, and during roll-out of new fiber calculation guidance, the cost of data validation will be absorbed. From 2020, we will be factoring this into the cost of delivering the program. </a:t>
            </a:r>
            <a:endParaRPr/>
          </a:p>
          <a:p>
            <a:pPr marL="0" lvl="0" indent="0" algn="l" rtl="0">
              <a:lnSpc>
                <a:spcPct val="150000"/>
              </a:lnSpc>
              <a:spcBef>
                <a:spcPts val="1000"/>
              </a:spcBef>
              <a:spcAft>
                <a:spcPts val="0"/>
              </a:spcAft>
              <a:buSzPts val="1800"/>
              <a:buNone/>
            </a:pPr>
            <a:endParaRPr sz="1400">
              <a:solidFill>
                <a:schemeClr val="dk2"/>
              </a:solidFill>
              <a:latin typeface="Arial"/>
              <a:ea typeface="Arial"/>
              <a:cs typeface="Arial"/>
              <a:sym typeface="Arial"/>
            </a:endParaRPr>
          </a:p>
          <a:p>
            <a:pPr marL="0" lvl="0" indent="0" algn="l" rtl="0">
              <a:lnSpc>
                <a:spcPct val="150000"/>
              </a:lnSpc>
              <a:spcBef>
                <a:spcPts val="1000"/>
              </a:spcBef>
              <a:spcAft>
                <a:spcPts val="0"/>
              </a:spcAft>
              <a:buSzPts val="1800"/>
              <a:buNone/>
            </a:pPr>
            <a:endParaRPr sz="1600">
              <a:solidFill>
                <a:schemeClr val="dk2"/>
              </a:solidFill>
              <a:latin typeface="Arial"/>
              <a:ea typeface="Arial"/>
              <a:cs typeface="Arial"/>
              <a:sym typeface="Arial"/>
            </a:endParaRPr>
          </a:p>
        </p:txBody>
      </p:sp>
      <p:sp>
        <p:nvSpPr>
          <p:cNvPr id="669" name="Google Shape;669;p58"/>
          <p:cNvSpPr txBox="1"/>
          <p:nvPr/>
        </p:nvSpPr>
        <p:spPr>
          <a:xfrm>
            <a:off x="132062" y="305166"/>
            <a:ext cx="8084285" cy="1007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Building a resilient business model</a:t>
            </a:r>
            <a:endParaRPr sz="1400" b="0" i="0" u="none" strike="noStrike" cap="none">
              <a:solidFill>
                <a:srgbClr val="000000"/>
              </a:solidFill>
              <a:latin typeface="Arial"/>
              <a:ea typeface="Arial"/>
              <a:cs typeface="Arial"/>
              <a:sym typeface="Arial"/>
            </a:endParaRPr>
          </a:p>
        </p:txBody>
      </p:sp>
      <p:pic>
        <p:nvPicPr>
          <p:cNvPr id="670" name="Google Shape;670;p58"/>
          <p:cNvPicPr preferRelativeResize="0"/>
          <p:nvPr/>
        </p:nvPicPr>
        <p:blipFill rotWithShape="1">
          <a:blip r:embed="rId3">
            <a:alphaModFix/>
          </a:blip>
          <a:srcRect/>
          <a:stretch/>
        </p:blipFill>
        <p:spPr>
          <a:xfrm>
            <a:off x="7302368" y="0"/>
            <a:ext cx="4889632" cy="69342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59"/>
          <p:cNvSpPr txBox="1">
            <a:spLocks noGrp="1"/>
          </p:cNvSpPr>
          <p:nvPr>
            <p:ph type="body" idx="4294967295"/>
          </p:nvPr>
        </p:nvSpPr>
        <p:spPr>
          <a:xfrm>
            <a:off x="596900" y="2714625"/>
            <a:ext cx="8720138" cy="14287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000"/>
              <a:buNone/>
            </a:pPr>
            <a:r>
              <a:rPr lang="en-US" sz="4000">
                <a:solidFill>
                  <a:schemeClr val="lt1"/>
                </a:solidFill>
                <a:latin typeface="Arial"/>
                <a:ea typeface="Arial"/>
                <a:cs typeface="Arial"/>
                <a:sym typeface="Arial"/>
              </a:rPr>
              <a:t>The run up to this year’s benchmark</a:t>
            </a:r>
            <a:endParaRPr/>
          </a:p>
          <a:p>
            <a:pPr marL="0" lvl="0" indent="0" algn="l" rtl="0">
              <a:lnSpc>
                <a:spcPct val="90000"/>
              </a:lnSpc>
              <a:spcBef>
                <a:spcPts val="1000"/>
              </a:spcBef>
              <a:spcAft>
                <a:spcPts val="0"/>
              </a:spcAft>
              <a:buClr>
                <a:schemeClr val="lt1"/>
              </a:buClr>
              <a:buSzPts val="4000"/>
              <a:buNone/>
            </a:pPr>
            <a:r>
              <a:rPr lang="en-US" sz="4000">
                <a:solidFill>
                  <a:schemeClr val="lt1"/>
                </a:solidFill>
                <a:latin typeface="Arial"/>
                <a:ea typeface="Arial"/>
                <a:cs typeface="Arial"/>
                <a:sym typeface="Arial"/>
              </a:rPr>
              <a:t>─</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60"/>
          <p:cNvSpPr txBox="1"/>
          <p:nvPr/>
        </p:nvSpPr>
        <p:spPr>
          <a:xfrm>
            <a:off x="291088" y="487162"/>
            <a:ext cx="10620900" cy="798600"/>
          </a:xfrm>
          <a:prstGeom prst="rect">
            <a:avLst/>
          </a:prstGeom>
          <a:noFill/>
          <a:ln>
            <a:noFill/>
          </a:ln>
        </p:spPr>
        <p:txBody>
          <a:bodyPr spcFirstLastPara="1" wrap="square" lIns="91425" tIns="45700" rIns="91425" bIns="45700" anchor="t" anchorCtr="0">
            <a:noAutofit/>
          </a:bodyPr>
          <a:lstStyle/>
          <a:p>
            <a:pPr marL="76200" marR="0" lvl="0" indent="0" algn="l" rtl="0">
              <a:lnSpc>
                <a:spcPct val="9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The Framework</a:t>
            </a:r>
            <a:endParaRPr sz="1400" b="0" i="0" u="none" strike="noStrike" cap="none">
              <a:solidFill>
                <a:srgbClr val="000000"/>
              </a:solidFill>
              <a:latin typeface="Arial"/>
              <a:ea typeface="Arial"/>
              <a:cs typeface="Arial"/>
              <a:sym typeface="Arial"/>
            </a:endParaRPr>
          </a:p>
        </p:txBody>
      </p:sp>
      <p:graphicFrame>
        <p:nvGraphicFramePr>
          <p:cNvPr id="682" name="Google Shape;682;p60"/>
          <p:cNvGraphicFramePr/>
          <p:nvPr/>
        </p:nvGraphicFramePr>
        <p:xfrm>
          <a:off x="1015025" y="1569825"/>
          <a:ext cx="10333875" cy="3560238"/>
        </p:xfrm>
        <a:graphic>
          <a:graphicData uri="http://schemas.openxmlformats.org/drawingml/2006/table">
            <a:tbl>
              <a:tblPr>
                <a:noFill/>
                <a:tableStyleId>{F4E58C73-D0CB-488C-9FE6-3CF01C38AEBF}</a:tableStyleId>
              </a:tblPr>
              <a:tblGrid>
                <a:gridCol w="3475875">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gridCol w="3429000">
                  <a:extLst>
                    <a:ext uri="{9D8B030D-6E8A-4147-A177-3AD203B41FA5}">
                      <a16:colId xmlns:a16="http://schemas.microsoft.com/office/drawing/2014/main" val="20002"/>
                    </a:ext>
                  </a:extLst>
                </a:gridCol>
              </a:tblGrid>
              <a:tr h="38100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rgbClr val="FFFFFF"/>
                          </a:solidFill>
                        </a:rPr>
                        <a:t>I. Strategy and Integration</a:t>
                      </a:r>
                      <a:endParaRPr sz="1800" b="1" u="none" strike="noStrike" cap="none">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105EB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rgbClr val="FFFFFF"/>
                          </a:solidFill>
                        </a:rPr>
                        <a:t>II. Portfolio Management and Performance</a:t>
                      </a:r>
                      <a:endParaRPr sz="1800" b="1" u="none" strike="noStrike" cap="none">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105EB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rgbClr val="FFFFFF"/>
                          </a:solidFill>
                        </a:rPr>
                        <a:t>III. Circularity</a:t>
                      </a:r>
                      <a:endParaRPr sz="1800" b="1" u="none" strike="noStrike" cap="none">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105EB2"/>
                    </a:solidFill>
                  </a:tcPr>
                </a:tc>
                <a:extLst>
                  <a:ext uri="{0D108BD9-81ED-4DB2-BD59-A6C34878D82A}">
                    <a16:rowId xmlns:a16="http://schemas.microsoft.com/office/drawing/2014/main" val="10000"/>
                  </a:ext>
                </a:extLst>
              </a:tr>
              <a:tr h="381000">
                <a:tc>
                  <a:txBody>
                    <a:bodyPr/>
                    <a:lstStyle/>
                    <a:p>
                      <a:pPr marL="457200" marR="0" lvl="0" indent="0" algn="l" rtl="0">
                        <a:lnSpc>
                          <a:spcPct val="115000"/>
                        </a:lnSpc>
                        <a:spcBef>
                          <a:spcPts val="0"/>
                        </a:spcBef>
                        <a:spcAft>
                          <a:spcPts val="0"/>
                        </a:spcAft>
                        <a:buClr>
                          <a:srgbClr val="000000"/>
                        </a:buClr>
                        <a:buSzPts val="1800"/>
                        <a:buFont typeface="Arial"/>
                        <a:buNone/>
                      </a:pPr>
                      <a:r>
                        <a:rPr lang="en-US" sz="1800" u="none" strike="noStrike" cap="none">
                          <a:solidFill>
                            <a:srgbClr val="005596"/>
                          </a:solidFill>
                        </a:rPr>
                        <a:t>S1. Leadership</a:t>
                      </a:r>
                      <a:endParaRPr sz="1800" u="none" strike="noStrike" cap="none">
                        <a:solidFill>
                          <a:srgbClr val="005596"/>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457200" marR="0" lvl="0" indent="0" algn="l" rtl="0">
                        <a:lnSpc>
                          <a:spcPct val="115000"/>
                        </a:lnSpc>
                        <a:spcBef>
                          <a:spcPts val="0"/>
                        </a:spcBef>
                        <a:spcAft>
                          <a:spcPts val="0"/>
                        </a:spcAft>
                        <a:buClr>
                          <a:srgbClr val="000000"/>
                        </a:buClr>
                        <a:buSzPts val="1800"/>
                        <a:buFont typeface="Arial"/>
                        <a:buNone/>
                      </a:pPr>
                      <a:r>
                        <a:rPr lang="en-US" sz="1800" u="none" strike="noStrike" cap="none">
                          <a:solidFill>
                            <a:srgbClr val="005596"/>
                          </a:solidFill>
                        </a:rPr>
                        <a:t>Portfolio overview</a:t>
                      </a:r>
                      <a:endParaRPr sz="1800" u="none" strike="noStrike" cap="none">
                        <a:solidFill>
                          <a:srgbClr val="005596"/>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457200" marR="0" lvl="0" indent="0" algn="l" rtl="0">
                        <a:lnSpc>
                          <a:spcPct val="115000"/>
                        </a:lnSpc>
                        <a:spcBef>
                          <a:spcPts val="0"/>
                        </a:spcBef>
                        <a:spcAft>
                          <a:spcPts val="0"/>
                        </a:spcAft>
                        <a:buClr>
                          <a:srgbClr val="000000"/>
                        </a:buClr>
                        <a:buSzPts val="1800"/>
                        <a:buFont typeface="Arial"/>
                        <a:buNone/>
                      </a:pPr>
                      <a:r>
                        <a:rPr lang="en-US" sz="1800" u="none" strike="noStrike" cap="none">
                          <a:solidFill>
                            <a:srgbClr val="005596"/>
                          </a:solidFill>
                        </a:rPr>
                        <a:t>CR-1 Circularity Strategy</a:t>
                      </a:r>
                      <a:endParaRPr sz="1800" u="none" strike="noStrike" cap="none">
                        <a:solidFill>
                          <a:srgbClr val="005596"/>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457200" marR="0" lvl="0" indent="0" algn="l" rtl="0">
                        <a:lnSpc>
                          <a:spcPct val="115000"/>
                        </a:lnSpc>
                        <a:spcBef>
                          <a:spcPts val="0"/>
                        </a:spcBef>
                        <a:spcAft>
                          <a:spcPts val="0"/>
                        </a:spcAft>
                        <a:buClr>
                          <a:srgbClr val="000000"/>
                        </a:buClr>
                        <a:buSzPts val="1800"/>
                        <a:buFont typeface="Arial"/>
                        <a:buNone/>
                      </a:pPr>
                      <a:r>
                        <a:rPr lang="en-US" sz="1800" u="none" strike="noStrike" cap="none">
                          <a:solidFill>
                            <a:srgbClr val="005596"/>
                          </a:solidFill>
                        </a:rPr>
                        <a:t>S2. Responsibilities</a:t>
                      </a:r>
                      <a:endParaRPr sz="1800" u="none" strike="noStrike" cap="none">
                        <a:solidFill>
                          <a:srgbClr val="005596"/>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457200" marR="0" lvl="0" indent="0" algn="l" rtl="0">
                        <a:lnSpc>
                          <a:spcPct val="115000"/>
                        </a:lnSpc>
                        <a:spcBef>
                          <a:spcPts val="0"/>
                        </a:spcBef>
                        <a:spcAft>
                          <a:spcPts val="0"/>
                        </a:spcAft>
                        <a:buClr>
                          <a:srgbClr val="000000"/>
                        </a:buClr>
                        <a:buSzPts val="1800"/>
                        <a:buFont typeface="Arial"/>
                        <a:buNone/>
                      </a:pPr>
                      <a:r>
                        <a:rPr lang="en-US" sz="1800" u="none" strike="noStrike" cap="none">
                          <a:solidFill>
                            <a:srgbClr val="005596"/>
                          </a:solidFill>
                        </a:rPr>
                        <a:t>Risk Management</a:t>
                      </a:r>
                      <a:endParaRPr sz="1800" u="none" strike="noStrike" cap="none">
                        <a:solidFill>
                          <a:srgbClr val="005596"/>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457200" marR="0" lvl="0" indent="0" algn="l" rtl="0">
                        <a:lnSpc>
                          <a:spcPct val="115000"/>
                        </a:lnSpc>
                        <a:spcBef>
                          <a:spcPts val="0"/>
                        </a:spcBef>
                        <a:spcAft>
                          <a:spcPts val="0"/>
                        </a:spcAft>
                        <a:buClr>
                          <a:srgbClr val="000000"/>
                        </a:buClr>
                        <a:buSzPts val="1800"/>
                        <a:buFont typeface="Arial"/>
                        <a:buNone/>
                      </a:pPr>
                      <a:r>
                        <a:rPr lang="en-US" sz="1800" u="none" strike="noStrike" cap="none">
                          <a:solidFill>
                            <a:srgbClr val="005596"/>
                          </a:solidFill>
                        </a:rPr>
                        <a:t>CR-2 Reduce</a:t>
                      </a:r>
                      <a:endParaRPr sz="1800" u="none" strike="noStrike" cap="none">
                        <a:solidFill>
                          <a:srgbClr val="005596"/>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457200" marR="0" lvl="0" indent="0" algn="l" rtl="0">
                        <a:lnSpc>
                          <a:spcPct val="115000"/>
                        </a:lnSpc>
                        <a:spcBef>
                          <a:spcPts val="0"/>
                        </a:spcBef>
                        <a:spcAft>
                          <a:spcPts val="0"/>
                        </a:spcAft>
                        <a:buClr>
                          <a:srgbClr val="000000"/>
                        </a:buClr>
                        <a:buSzPts val="1800"/>
                        <a:buFont typeface="Arial"/>
                        <a:buNone/>
                      </a:pPr>
                      <a:r>
                        <a:rPr lang="en-US" sz="1800" u="none" strike="noStrike" cap="none">
                          <a:solidFill>
                            <a:srgbClr val="005596"/>
                          </a:solidFill>
                        </a:rPr>
                        <a:t>S3. Risk Assessment</a:t>
                      </a:r>
                      <a:endParaRPr sz="1800" u="none" strike="noStrike" cap="none">
                        <a:solidFill>
                          <a:srgbClr val="005596"/>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457200" marR="0" lvl="0" indent="0" algn="l" rtl="0">
                        <a:lnSpc>
                          <a:spcPct val="115000"/>
                        </a:lnSpc>
                        <a:spcBef>
                          <a:spcPts val="0"/>
                        </a:spcBef>
                        <a:spcAft>
                          <a:spcPts val="0"/>
                        </a:spcAft>
                        <a:buClr>
                          <a:srgbClr val="000000"/>
                        </a:buClr>
                        <a:buSzPts val="1800"/>
                        <a:buFont typeface="Arial"/>
                        <a:buNone/>
                      </a:pPr>
                      <a:r>
                        <a:rPr lang="en-US" sz="1800" u="none" strike="noStrike" cap="none">
                          <a:solidFill>
                            <a:srgbClr val="005596"/>
                          </a:solidFill>
                        </a:rPr>
                        <a:t>Investment</a:t>
                      </a:r>
                      <a:endParaRPr sz="1800" u="none" strike="noStrike" cap="none">
                        <a:solidFill>
                          <a:srgbClr val="005596"/>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457200" marR="0" lvl="0" indent="0" algn="l" rtl="0">
                        <a:lnSpc>
                          <a:spcPct val="115000"/>
                        </a:lnSpc>
                        <a:spcBef>
                          <a:spcPts val="0"/>
                        </a:spcBef>
                        <a:spcAft>
                          <a:spcPts val="0"/>
                        </a:spcAft>
                        <a:buClr>
                          <a:srgbClr val="000000"/>
                        </a:buClr>
                        <a:buSzPts val="1800"/>
                        <a:buFont typeface="Arial"/>
                        <a:buNone/>
                      </a:pPr>
                      <a:r>
                        <a:rPr lang="en-US" sz="1800" u="none" strike="noStrike" cap="none">
                          <a:solidFill>
                            <a:srgbClr val="005596"/>
                          </a:solidFill>
                        </a:rPr>
                        <a:t>CR-3 Design for Circularity</a:t>
                      </a:r>
                      <a:endParaRPr sz="1800" u="none" strike="noStrike" cap="none">
                        <a:solidFill>
                          <a:srgbClr val="005596"/>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457200" marR="0" lvl="0" indent="0" algn="l" rtl="0">
                        <a:lnSpc>
                          <a:spcPct val="115000"/>
                        </a:lnSpc>
                        <a:spcBef>
                          <a:spcPts val="0"/>
                        </a:spcBef>
                        <a:spcAft>
                          <a:spcPts val="0"/>
                        </a:spcAft>
                        <a:buClr>
                          <a:srgbClr val="000000"/>
                        </a:buClr>
                        <a:buSzPts val="1800"/>
                        <a:buFont typeface="Arial"/>
                        <a:buNone/>
                      </a:pPr>
                      <a:r>
                        <a:rPr lang="en-US" sz="1800" u="none" strike="noStrike" cap="none">
                          <a:solidFill>
                            <a:srgbClr val="005596"/>
                          </a:solidFill>
                        </a:rPr>
                        <a:t>S4. Goals</a:t>
                      </a:r>
                      <a:endParaRPr sz="1800" u="none" strike="noStrike" cap="none">
                        <a:solidFill>
                          <a:srgbClr val="005596"/>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457200" marR="0" lvl="0" indent="0" algn="l" rtl="0">
                        <a:lnSpc>
                          <a:spcPct val="115000"/>
                        </a:lnSpc>
                        <a:spcBef>
                          <a:spcPts val="0"/>
                        </a:spcBef>
                        <a:spcAft>
                          <a:spcPts val="0"/>
                        </a:spcAft>
                        <a:buClr>
                          <a:srgbClr val="000000"/>
                        </a:buClr>
                        <a:buSzPts val="1800"/>
                        <a:buFont typeface="Arial"/>
                        <a:buNone/>
                      </a:pPr>
                      <a:r>
                        <a:rPr lang="en-US" sz="1800" u="none" strike="noStrike" cap="none">
                          <a:solidFill>
                            <a:srgbClr val="005596"/>
                          </a:solidFill>
                        </a:rPr>
                        <a:t>Transparency</a:t>
                      </a:r>
                      <a:endParaRPr sz="1800" u="none" strike="noStrike" cap="none">
                        <a:solidFill>
                          <a:srgbClr val="005596"/>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457200" marR="0" lvl="0" indent="0" algn="l" rtl="0">
                        <a:lnSpc>
                          <a:spcPct val="115000"/>
                        </a:lnSpc>
                        <a:spcBef>
                          <a:spcPts val="0"/>
                        </a:spcBef>
                        <a:spcAft>
                          <a:spcPts val="0"/>
                        </a:spcAft>
                        <a:buClr>
                          <a:srgbClr val="000000"/>
                        </a:buClr>
                        <a:buSzPts val="1800"/>
                        <a:buFont typeface="Arial"/>
                        <a:buNone/>
                      </a:pPr>
                      <a:r>
                        <a:rPr lang="en-US" sz="1800" u="none" strike="noStrike" cap="none">
                          <a:solidFill>
                            <a:srgbClr val="005596"/>
                          </a:solidFill>
                        </a:rPr>
                        <a:t>CR-4 Collection</a:t>
                      </a:r>
                      <a:endParaRPr sz="1800" u="none" strike="noStrike" cap="none">
                        <a:solidFill>
                          <a:srgbClr val="005596"/>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4"/>
                  </a:ext>
                </a:extLst>
              </a:tr>
              <a:tr h="381000">
                <a:tc>
                  <a:txBody>
                    <a:bodyPr/>
                    <a:lstStyle/>
                    <a:p>
                      <a:pPr marL="457200" marR="0" lvl="0" indent="0" algn="l" rtl="0">
                        <a:lnSpc>
                          <a:spcPct val="115000"/>
                        </a:lnSpc>
                        <a:spcBef>
                          <a:spcPts val="0"/>
                        </a:spcBef>
                        <a:spcAft>
                          <a:spcPts val="0"/>
                        </a:spcAft>
                        <a:buClr>
                          <a:srgbClr val="000000"/>
                        </a:buClr>
                        <a:buSzPts val="1800"/>
                        <a:buFont typeface="Arial"/>
                        <a:buNone/>
                      </a:pPr>
                      <a:r>
                        <a:rPr lang="en-US" sz="1800" u="none" strike="noStrike" cap="none">
                          <a:solidFill>
                            <a:srgbClr val="005596"/>
                          </a:solidFill>
                        </a:rPr>
                        <a:t>S5. Customer Engagement</a:t>
                      </a:r>
                      <a:endParaRPr sz="1800" u="none" strike="noStrike" cap="none">
                        <a:solidFill>
                          <a:srgbClr val="005596"/>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457200" marR="0" lvl="0" indent="0" algn="l" rtl="0">
                        <a:lnSpc>
                          <a:spcPct val="115000"/>
                        </a:lnSpc>
                        <a:spcBef>
                          <a:spcPts val="0"/>
                        </a:spcBef>
                        <a:spcAft>
                          <a:spcPts val="0"/>
                        </a:spcAft>
                        <a:buClr>
                          <a:srgbClr val="000000"/>
                        </a:buClr>
                        <a:buSzPts val="1800"/>
                        <a:buFont typeface="Arial"/>
                        <a:buNone/>
                      </a:pPr>
                      <a:r>
                        <a:rPr lang="en-US" sz="1800" u="none" strike="noStrike" cap="none">
                          <a:solidFill>
                            <a:srgbClr val="005596"/>
                          </a:solidFill>
                        </a:rPr>
                        <a:t>Targets</a:t>
                      </a:r>
                      <a:endParaRPr sz="1800" u="none" strike="noStrike" cap="none">
                        <a:solidFill>
                          <a:srgbClr val="005596"/>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457200" marR="0" lvl="0" indent="0" algn="l" rtl="0">
                        <a:lnSpc>
                          <a:spcPct val="115000"/>
                        </a:lnSpc>
                        <a:spcBef>
                          <a:spcPts val="0"/>
                        </a:spcBef>
                        <a:spcAft>
                          <a:spcPts val="0"/>
                        </a:spcAft>
                        <a:buClr>
                          <a:srgbClr val="000000"/>
                        </a:buClr>
                        <a:buSzPts val="1800"/>
                        <a:buFont typeface="Arial"/>
                        <a:buNone/>
                      </a:pPr>
                      <a:r>
                        <a:rPr lang="en-US" sz="1800" u="none" strike="noStrike" cap="none">
                          <a:solidFill>
                            <a:srgbClr val="005596"/>
                          </a:solidFill>
                        </a:rPr>
                        <a:t>CR-5 Repair, reuse, resell</a:t>
                      </a:r>
                      <a:endParaRPr sz="1800" u="none" strike="noStrike" cap="none">
                        <a:solidFill>
                          <a:srgbClr val="005596"/>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5"/>
                  </a:ext>
                </a:extLst>
              </a:tr>
              <a:tr h="381000">
                <a:tc>
                  <a:txBody>
                    <a:bodyPr/>
                    <a:lstStyle/>
                    <a:p>
                      <a:pPr marL="457200" marR="0" lvl="0" indent="0" algn="l" rtl="0">
                        <a:lnSpc>
                          <a:spcPct val="115000"/>
                        </a:lnSpc>
                        <a:spcBef>
                          <a:spcPts val="0"/>
                        </a:spcBef>
                        <a:spcAft>
                          <a:spcPts val="0"/>
                        </a:spcAft>
                        <a:buClr>
                          <a:srgbClr val="000000"/>
                        </a:buClr>
                        <a:buSzPts val="1800"/>
                        <a:buFont typeface="Arial"/>
                        <a:buNone/>
                      </a:pPr>
                      <a:r>
                        <a:rPr lang="en-US" sz="1800" u="none" strike="noStrike" cap="none">
                          <a:solidFill>
                            <a:srgbClr val="005596"/>
                          </a:solidFill>
                        </a:rPr>
                        <a:t>S6. Reporting</a:t>
                      </a:r>
                      <a:endParaRPr sz="1800" u="none" strike="noStrike" cap="none">
                        <a:solidFill>
                          <a:srgbClr val="005596"/>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457200" marR="0" lvl="0" indent="0" algn="l" rtl="0">
                        <a:lnSpc>
                          <a:spcPct val="115000"/>
                        </a:lnSpc>
                        <a:spcBef>
                          <a:spcPts val="0"/>
                        </a:spcBef>
                        <a:spcAft>
                          <a:spcPts val="0"/>
                        </a:spcAft>
                        <a:buClr>
                          <a:srgbClr val="000000"/>
                        </a:buClr>
                        <a:buSzPts val="1800"/>
                        <a:buFont typeface="Arial"/>
                        <a:buNone/>
                      </a:pPr>
                      <a:r>
                        <a:rPr lang="en-US" sz="1800" u="none" strike="noStrike" cap="none">
                          <a:solidFill>
                            <a:srgbClr val="005596"/>
                          </a:solidFill>
                        </a:rPr>
                        <a:t>Uptake</a:t>
                      </a:r>
                      <a:endParaRPr sz="1800" u="none" strike="noStrike" cap="none">
                        <a:solidFill>
                          <a:srgbClr val="005596"/>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457200" marR="0" lvl="0" indent="0" algn="l" rtl="0">
                        <a:lnSpc>
                          <a:spcPct val="115000"/>
                        </a:lnSpc>
                        <a:spcBef>
                          <a:spcPts val="0"/>
                        </a:spcBef>
                        <a:spcAft>
                          <a:spcPts val="0"/>
                        </a:spcAft>
                        <a:buClr>
                          <a:srgbClr val="000000"/>
                        </a:buClr>
                        <a:buSzPts val="1800"/>
                        <a:buFont typeface="Arial"/>
                        <a:buNone/>
                      </a:pPr>
                      <a:r>
                        <a:rPr lang="en-US" sz="1800" u="none" strike="noStrike" cap="none">
                          <a:solidFill>
                            <a:srgbClr val="005596"/>
                          </a:solidFill>
                        </a:rPr>
                        <a:t>CR-6 Recycle</a:t>
                      </a:r>
                      <a:endParaRPr sz="1800" u="none" strike="noStrike" cap="none">
                        <a:solidFill>
                          <a:srgbClr val="005596"/>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61"/>
          <p:cNvSpPr txBox="1"/>
          <p:nvPr/>
        </p:nvSpPr>
        <p:spPr>
          <a:xfrm>
            <a:off x="291088" y="487162"/>
            <a:ext cx="10620751" cy="798600"/>
          </a:xfrm>
          <a:prstGeom prst="rect">
            <a:avLst/>
          </a:prstGeom>
          <a:noFill/>
          <a:ln>
            <a:noFill/>
          </a:ln>
        </p:spPr>
        <p:txBody>
          <a:bodyPr spcFirstLastPara="1" wrap="square" lIns="91425" tIns="45700" rIns="91425" bIns="45700" anchor="t" anchorCtr="0">
            <a:noAutofit/>
          </a:bodyPr>
          <a:lstStyle/>
          <a:p>
            <a:pPr marL="76200" marR="0" lvl="0" indent="0" algn="l" rtl="0">
              <a:lnSpc>
                <a:spcPct val="9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A company’s PFM portfolio is now assessed within fiber categories</a:t>
            </a:r>
            <a:endParaRPr sz="1400" b="0" i="0" u="none" strike="noStrike" cap="none">
              <a:solidFill>
                <a:srgbClr val="000000"/>
              </a:solidFill>
              <a:latin typeface="Arial"/>
              <a:ea typeface="Arial"/>
              <a:cs typeface="Arial"/>
              <a:sym typeface="Arial"/>
            </a:endParaRPr>
          </a:p>
        </p:txBody>
      </p:sp>
      <p:graphicFrame>
        <p:nvGraphicFramePr>
          <p:cNvPr id="689" name="Google Shape;689;p61"/>
          <p:cNvGraphicFramePr/>
          <p:nvPr/>
        </p:nvGraphicFramePr>
        <p:xfrm>
          <a:off x="520193" y="1463378"/>
          <a:ext cx="7172925" cy="4907450"/>
        </p:xfrm>
        <a:graphic>
          <a:graphicData uri="http://schemas.openxmlformats.org/drawingml/2006/table">
            <a:tbl>
              <a:tblPr firstRow="1" bandRow="1">
                <a:noFill/>
                <a:tableStyleId>{5AD80853-AAD1-4B56-9801-C87903EE77B8}</a:tableStyleId>
              </a:tblPr>
              <a:tblGrid>
                <a:gridCol w="2390975">
                  <a:extLst>
                    <a:ext uri="{9D8B030D-6E8A-4147-A177-3AD203B41FA5}">
                      <a16:colId xmlns:a16="http://schemas.microsoft.com/office/drawing/2014/main" val="20000"/>
                    </a:ext>
                  </a:extLst>
                </a:gridCol>
                <a:gridCol w="2390975">
                  <a:extLst>
                    <a:ext uri="{9D8B030D-6E8A-4147-A177-3AD203B41FA5}">
                      <a16:colId xmlns:a16="http://schemas.microsoft.com/office/drawing/2014/main" val="20001"/>
                    </a:ext>
                  </a:extLst>
                </a:gridCol>
                <a:gridCol w="2390975">
                  <a:extLst>
                    <a:ext uri="{9D8B030D-6E8A-4147-A177-3AD203B41FA5}">
                      <a16:colId xmlns:a16="http://schemas.microsoft.com/office/drawing/2014/main" val="20002"/>
                    </a:ext>
                  </a:extLst>
                </a:gridCol>
              </a:tblGrid>
              <a:tr h="24537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lt1"/>
                          </a:solidFill>
                        </a:rPr>
                        <a:t>COTTON FIBERS </a:t>
                      </a:r>
                      <a:endParaRPr sz="1400" u="none" strike="noStrike" cap="none"/>
                    </a:p>
                  </a:txBody>
                  <a:tcPr marL="91450" marR="91450" marT="45725" marB="45725">
                    <a:solidFill>
                      <a:schemeClr val="dk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lt1"/>
                          </a:solidFill>
                        </a:rPr>
                        <a:t>SYNTHETIC FIBERS (Polyester, Nylon)</a:t>
                      </a:r>
                      <a:endParaRPr sz="1400" u="none" strike="noStrike" cap="none"/>
                    </a:p>
                  </a:txBody>
                  <a:tcPr marL="91450" marR="91450" marT="45725" marB="45725">
                    <a:solidFill>
                      <a:schemeClr val="dk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lt1"/>
                          </a:solidFill>
                        </a:rPr>
                        <a:t>MANMADE CELLULOSIC FIBERS</a:t>
                      </a: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solidFill>
                      <a:schemeClr val="dk1"/>
                    </a:solidFill>
                  </a:tcPr>
                </a:tc>
                <a:extLst>
                  <a:ext uri="{0D108BD9-81ED-4DB2-BD59-A6C34878D82A}">
                    <a16:rowId xmlns:a16="http://schemas.microsoft.com/office/drawing/2014/main" val="10000"/>
                  </a:ext>
                </a:extLst>
              </a:tr>
              <a:tr h="2453725">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rPr>
                        <a:t>ANIMAL FIBERS - WOOL</a:t>
                      </a:r>
                      <a:endParaRPr sz="1400" u="none" strike="noStrike" cap="none"/>
                    </a:p>
                  </a:txBody>
                  <a:tcPr marL="91450" marR="91450" marT="45725" marB="45725">
                    <a:solidFill>
                      <a:schemeClr val="dk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rPr>
                        <a:t>ANIMAL FIBERS - DOWN</a:t>
                      </a:r>
                      <a:endParaRPr sz="1400" u="none" strike="noStrike" cap="none"/>
                    </a:p>
                  </a:txBody>
                  <a:tcPr marL="91450" marR="91450" marT="45725" marB="45725">
                    <a:solidFill>
                      <a:schemeClr val="dk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rPr>
                        <a:t>OTHERS (e.g. linen, hemp, leather)</a:t>
                      </a:r>
                      <a:endParaRPr sz="1400" u="none" strike="noStrike" cap="none"/>
                    </a:p>
                  </a:txBody>
                  <a:tcPr marL="91450" marR="91450" marT="45725" marB="45725">
                    <a:solidFill>
                      <a:schemeClr val="dk1"/>
                    </a:solidFill>
                  </a:tcPr>
                </a:tc>
                <a:extLst>
                  <a:ext uri="{0D108BD9-81ED-4DB2-BD59-A6C34878D82A}">
                    <a16:rowId xmlns:a16="http://schemas.microsoft.com/office/drawing/2014/main" val="10001"/>
                  </a:ext>
                </a:extLst>
              </a:tr>
            </a:tbl>
          </a:graphicData>
        </a:graphic>
      </p:graphicFrame>
      <p:sp>
        <p:nvSpPr>
          <p:cNvPr id="690" name="Google Shape;690;p61"/>
          <p:cNvSpPr txBox="1">
            <a:spLocks noGrp="1"/>
          </p:cNvSpPr>
          <p:nvPr>
            <p:ph type="body" idx="1"/>
          </p:nvPr>
        </p:nvSpPr>
        <p:spPr>
          <a:xfrm>
            <a:off x="7794675" y="1285750"/>
            <a:ext cx="4092300" cy="508500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1000"/>
              </a:spcBef>
              <a:spcAft>
                <a:spcPts val="0"/>
              </a:spcAft>
              <a:buClr>
                <a:srgbClr val="000000"/>
              </a:buClr>
              <a:buSzPts val="1100"/>
              <a:buFont typeface="Arial"/>
              <a:buNone/>
            </a:pPr>
            <a:r>
              <a:rPr lang="en-US" sz="1600" b="1">
                <a:latin typeface="Arial"/>
                <a:ea typeface="Arial"/>
                <a:cs typeface="Arial"/>
                <a:sym typeface="Arial"/>
              </a:rPr>
              <a:t>Portfolio approach</a:t>
            </a:r>
            <a:endParaRPr sz="1600">
              <a:latin typeface="Arial"/>
              <a:ea typeface="Arial"/>
              <a:cs typeface="Arial"/>
              <a:sym typeface="Arial"/>
            </a:endParaRPr>
          </a:p>
          <a:p>
            <a:pPr marL="457200" lvl="0" indent="-330200" algn="l" rtl="0">
              <a:lnSpc>
                <a:spcPct val="90000"/>
              </a:lnSpc>
              <a:spcBef>
                <a:spcPts val="1000"/>
              </a:spcBef>
              <a:spcAft>
                <a:spcPts val="0"/>
              </a:spcAft>
              <a:buClr>
                <a:schemeClr val="dk2"/>
              </a:buClr>
              <a:buSzPts val="1600"/>
              <a:buChar char="•"/>
            </a:pPr>
            <a:r>
              <a:rPr lang="en-US" sz="1600">
                <a:solidFill>
                  <a:schemeClr val="dk2"/>
                </a:solidFill>
                <a:latin typeface="Arial"/>
                <a:ea typeface="Arial"/>
                <a:cs typeface="Arial"/>
                <a:sym typeface="Arial"/>
              </a:rPr>
              <a:t>Building a </a:t>
            </a:r>
            <a:r>
              <a:rPr lang="en-US" sz="1600">
                <a:latin typeface="Arial"/>
                <a:ea typeface="Arial"/>
                <a:cs typeface="Arial"/>
                <a:sym typeface="Arial"/>
              </a:rPr>
              <a:t>suite of preferred fibers and materials</a:t>
            </a:r>
            <a:r>
              <a:rPr lang="en-US" sz="1600">
                <a:solidFill>
                  <a:schemeClr val="dk2"/>
                </a:solidFill>
                <a:latin typeface="Arial"/>
                <a:ea typeface="Arial"/>
                <a:cs typeface="Arial"/>
                <a:sym typeface="Arial"/>
              </a:rPr>
              <a:t>, from a choice of preferred options, through the consideration of impacts and organizational priorities. </a:t>
            </a:r>
            <a:endParaRPr sz="1600">
              <a:solidFill>
                <a:schemeClr val="dk2"/>
              </a:solidFill>
              <a:latin typeface="Arial"/>
              <a:ea typeface="Arial"/>
              <a:cs typeface="Arial"/>
              <a:sym typeface="Arial"/>
            </a:endParaRPr>
          </a:p>
          <a:p>
            <a:pPr marL="457200" lvl="0" indent="-330200" algn="l" rtl="0">
              <a:lnSpc>
                <a:spcPct val="90000"/>
              </a:lnSpc>
              <a:spcBef>
                <a:spcPts val="1000"/>
              </a:spcBef>
              <a:spcAft>
                <a:spcPts val="0"/>
              </a:spcAft>
              <a:buClr>
                <a:schemeClr val="dk2"/>
              </a:buClr>
              <a:buSzPts val="1600"/>
              <a:buChar char="•"/>
            </a:pPr>
            <a:r>
              <a:rPr lang="en-US" sz="1600">
                <a:solidFill>
                  <a:schemeClr val="dk2"/>
                </a:solidFill>
                <a:latin typeface="Arial"/>
                <a:ea typeface="Arial"/>
                <a:cs typeface="Arial"/>
                <a:sym typeface="Arial"/>
              </a:rPr>
              <a:t>Embedding a strategy that leads to </a:t>
            </a:r>
            <a:r>
              <a:rPr lang="en-US" sz="1600">
                <a:latin typeface="Arial"/>
                <a:ea typeface="Arial"/>
                <a:cs typeface="Arial"/>
                <a:sym typeface="Arial"/>
              </a:rPr>
              <a:t>preferred options replacing unsustainable or less sustainable options.</a:t>
            </a:r>
            <a:endParaRPr sz="1600">
              <a:latin typeface="Arial"/>
              <a:ea typeface="Arial"/>
              <a:cs typeface="Arial"/>
              <a:sym typeface="Arial"/>
            </a:endParaRPr>
          </a:p>
          <a:p>
            <a:pPr marL="457200" lvl="0" indent="-330200" algn="l" rtl="0">
              <a:lnSpc>
                <a:spcPct val="90000"/>
              </a:lnSpc>
              <a:spcBef>
                <a:spcPts val="1000"/>
              </a:spcBef>
              <a:spcAft>
                <a:spcPts val="0"/>
              </a:spcAft>
              <a:buClr>
                <a:schemeClr val="dk2"/>
              </a:buClr>
              <a:buSzPts val="1600"/>
              <a:buChar char="•"/>
            </a:pPr>
            <a:r>
              <a:rPr lang="en-US" sz="1600">
                <a:solidFill>
                  <a:schemeClr val="dk2"/>
                </a:solidFill>
                <a:latin typeface="Arial"/>
                <a:ea typeface="Arial"/>
                <a:cs typeface="Arial"/>
                <a:sym typeface="Arial"/>
              </a:rPr>
              <a:t>A commitment to the principles of </a:t>
            </a:r>
            <a:r>
              <a:rPr lang="en-US" sz="1600">
                <a:latin typeface="Arial"/>
                <a:ea typeface="Arial"/>
                <a:cs typeface="Arial"/>
                <a:sym typeface="Arial"/>
              </a:rPr>
              <a:t>continuous improvement and ensuring options selected result in a positive impact.</a:t>
            </a:r>
            <a:br>
              <a:rPr lang="en-US" sz="1600">
                <a:latin typeface="Arial"/>
                <a:ea typeface="Arial"/>
                <a:cs typeface="Arial"/>
                <a:sym typeface="Arial"/>
              </a:rPr>
            </a:br>
            <a:endParaRPr sz="1600">
              <a:latin typeface="Arial"/>
              <a:ea typeface="Arial"/>
              <a:cs typeface="Arial"/>
              <a:sym typeface="Arial"/>
            </a:endParaRPr>
          </a:p>
          <a:p>
            <a:pPr marL="457200" lvl="0" indent="-330200" algn="l" rtl="0">
              <a:lnSpc>
                <a:spcPct val="90000"/>
              </a:lnSpc>
              <a:spcBef>
                <a:spcPts val="0"/>
              </a:spcBef>
              <a:spcAft>
                <a:spcPts val="0"/>
              </a:spcAft>
              <a:buSzPts val="1600"/>
              <a:buChar char="•"/>
            </a:pPr>
            <a:r>
              <a:rPr lang="en-US" sz="1600">
                <a:solidFill>
                  <a:schemeClr val="dk2"/>
                </a:solidFill>
                <a:latin typeface="Arial"/>
                <a:ea typeface="Arial"/>
                <a:cs typeface="Arial"/>
                <a:sym typeface="Arial"/>
              </a:rPr>
              <a:t>Recognizes that one size does not fit all” and allows participants to </a:t>
            </a:r>
            <a:r>
              <a:rPr lang="en-US" sz="1600">
                <a:latin typeface="Arial"/>
                <a:ea typeface="Arial"/>
                <a:cs typeface="Arial"/>
                <a:sym typeface="Arial"/>
              </a:rPr>
              <a:t>build their own portfolio</a:t>
            </a:r>
            <a:r>
              <a:rPr lang="en-US" sz="1600">
                <a:solidFill>
                  <a:schemeClr val="dk2"/>
                </a:solidFill>
                <a:latin typeface="Arial"/>
                <a:ea typeface="Arial"/>
                <a:cs typeface="Arial"/>
                <a:sym typeface="Arial"/>
              </a:rPr>
              <a:t> based on the PFMs their company is implementing.</a:t>
            </a:r>
            <a:endParaRPr sz="1600">
              <a:latin typeface="Arial"/>
              <a:ea typeface="Arial"/>
              <a:cs typeface="Arial"/>
              <a:sym typeface="Arial"/>
            </a:endParaRPr>
          </a:p>
        </p:txBody>
      </p:sp>
      <p:pic>
        <p:nvPicPr>
          <p:cNvPr id="691" name="Google Shape;691;p61"/>
          <p:cNvPicPr preferRelativeResize="0"/>
          <p:nvPr/>
        </p:nvPicPr>
        <p:blipFill rotWithShape="1">
          <a:blip r:embed="rId3">
            <a:alphaModFix/>
          </a:blip>
          <a:srcRect l="9297"/>
          <a:stretch/>
        </p:blipFill>
        <p:spPr>
          <a:xfrm>
            <a:off x="601801" y="2013625"/>
            <a:ext cx="2237575" cy="1847850"/>
          </a:xfrm>
          <a:prstGeom prst="rect">
            <a:avLst/>
          </a:prstGeom>
          <a:noFill/>
          <a:ln>
            <a:noFill/>
          </a:ln>
        </p:spPr>
      </p:pic>
      <p:pic>
        <p:nvPicPr>
          <p:cNvPr id="692" name="Google Shape;692;p61"/>
          <p:cNvPicPr preferRelativeResize="0"/>
          <p:nvPr/>
        </p:nvPicPr>
        <p:blipFill rotWithShape="1">
          <a:blip r:embed="rId4">
            <a:alphaModFix/>
          </a:blip>
          <a:srcRect l="12480"/>
          <a:stretch/>
        </p:blipFill>
        <p:spPr>
          <a:xfrm>
            <a:off x="2964773" y="2066000"/>
            <a:ext cx="2292425" cy="1743075"/>
          </a:xfrm>
          <a:prstGeom prst="rect">
            <a:avLst/>
          </a:prstGeom>
          <a:noFill/>
          <a:ln>
            <a:noFill/>
          </a:ln>
        </p:spPr>
      </p:pic>
      <p:pic>
        <p:nvPicPr>
          <p:cNvPr id="693" name="Google Shape;693;p61"/>
          <p:cNvPicPr preferRelativeResize="0"/>
          <p:nvPr/>
        </p:nvPicPr>
        <p:blipFill rotWithShape="1">
          <a:blip r:embed="rId5">
            <a:alphaModFix/>
          </a:blip>
          <a:srcRect r="15803"/>
          <a:stretch/>
        </p:blipFill>
        <p:spPr>
          <a:xfrm>
            <a:off x="5407148" y="2137450"/>
            <a:ext cx="2237575" cy="1724025"/>
          </a:xfrm>
          <a:prstGeom prst="rect">
            <a:avLst/>
          </a:prstGeom>
          <a:noFill/>
          <a:ln>
            <a:noFill/>
          </a:ln>
        </p:spPr>
      </p:pic>
      <p:pic>
        <p:nvPicPr>
          <p:cNvPr id="694" name="Google Shape;694;p61"/>
          <p:cNvPicPr preferRelativeResize="0"/>
          <p:nvPr/>
        </p:nvPicPr>
        <p:blipFill rotWithShape="1">
          <a:blip r:embed="rId6">
            <a:alphaModFix/>
          </a:blip>
          <a:srcRect l="14573"/>
          <a:stretch/>
        </p:blipFill>
        <p:spPr>
          <a:xfrm>
            <a:off x="601823" y="4533725"/>
            <a:ext cx="2237575" cy="1743075"/>
          </a:xfrm>
          <a:prstGeom prst="rect">
            <a:avLst/>
          </a:prstGeom>
          <a:noFill/>
          <a:ln>
            <a:noFill/>
          </a:ln>
        </p:spPr>
      </p:pic>
      <p:pic>
        <p:nvPicPr>
          <p:cNvPr id="695" name="Google Shape;695;p61"/>
          <p:cNvPicPr preferRelativeResize="0"/>
          <p:nvPr/>
        </p:nvPicPr>
        <p:blipFill rotWithShape="1">
          <a:blip r:embed="rId7">
            <a:alphaModFix/>
          </a:blip>
          <a:srcRect r="23923"/>
          <a:stretch/>
        </p:blipFill>
        <p:spPr>
          <a:xfrm>
            <a:off x="2964775" y="4589325"/>
            <a:ext cx="2292425" cy="1687475"/>
          </a:xfrm>
          <a:prstGeom prst="rect">
            <a:avLst/>
          </a:prstGeom>
          <a:noFill/>
          <a:ln>
            <a:noFill/>
          </a:ln>
        </p:spPr>
      </p:pic>
      <p:pic>
        <p:nvPicPr>
          <p:cNvPr id="696" name="Google Shape;696;p61"/>
          <p:cNvPicPr preferRelativeResize="0"/>
          <p:nvPr/>
        </p:nvPicPr>
        <p:blipFill rotWithShape="1">
          <a:blip r:embed="rId8">
            <a:alphaModFix/>
          </a:blip>
          <a:srcRect l="-5890" t="-4368" r="5890" b="-2182"/>
          <a:stretch/>
        </p:blipFill>
        <p:spPr>
          <a:xfrm>
            <a:off x="5177738" y="4444288"/>
            <a:ext cx="2466975" cy="18573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pic>
        <p:nvPicPr>
          <p:cNvPr id="702" name="Google Shape;702;p62"/>
          <p:cNvPicPr preferRelativeResize="0"/>
          <p:nvPr/>
        </p:nvPicPr>
        <p:blipFill rotWithShape="1">
          <a:blip r:embed="rId3">
            <a:alphaModFix/>
          </a:blip>
          <a:srcRect/>
          <a:stretch/>
        </p:blipFill>
        <p:spPr>
          <a:xfrm>
            <a:off x="252148" y="1702716"/>
            <a:ext cx="4964434" cy="4689320"/>
          </a:xfrm>
          <a:prstGeom prst="rect">
            <a:avLst/>
          </a:prstGeom>
          <a:noFill/>
          <a:ln>
            <a:noFill/>
          </a:ln>
        </p:spPr>
      </p:pic>
      <p:pic>
        <p:nvPicPr>
          <p:cNvPr id="703" name="Google Shape;703;p62"/>
          <p:cNvPicPr preferRelativeResize="0"/>
          <p:nvPr/>
        </p:nvPicPr>
        <p:blipFill rotWithShape="1">
          <a:blip r:embed="rId4">
            <a:alphaModFix/>
          </a:blip>
          <a:srcRect/>
          <a:stretch/>
        </p:blipFill>
        <p:spPr>
          <a:xfrm>
            <a:off x="5448976" y="1731737"/>
            <a:ext cx="2385050" cy="4643622"/>
          </a:xfrm>
          <a:prstGeom prst="rect">
            <a:avLst/>
          </a:prstGeom>
          <a:noFill/>
          <a:ln>
            <a:noFill/>
          </a:ln>
        </p:spPr>
      </p:pic>
      <p:sp>
        <p:nvSpPr>
          <p:cNvPr id="704" name="Google Shape;704;p62"/>
          <p:cNvSpPr txBox="1">
            <a:spLocks noGrp="1"/>
          </p:cNvSpPr>
          <p:nvPr>
            <p:ph type="body" idx="1"/>
          </p:nvPr>
        </p:nvSpPr>
        <p:spPr>
          <a:xfrm>
            <a:off x="8155450" y="1160525"/>
            <a:ext cx="3683100" cy="527520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rgbClr val="8BA4CC"/>
              </a:buClr>
              <a:buSzPts val="1800"/>
              <a:buNone/>
            </a:pPr>
            <a:r>
              <a:rPr lang="en-US" sz="1800" b="1">
                <a:solidFill>
                  <a:srgbClr val="8BA4CC"/>
                </a:solidFill>
                <a:latin typeface="Arial"/>
                <a:ea typeface="Arial"/>
                <a:cs typeface="Arial"/>
                <a:sym typeface="Arial"/>
              </a:rPr>
              <a:t>____</a:t>
            </a:r>
            <a:endParaRPr/>
          </a:p>
          <a:p>
            <a:pPr marL="0" lvl="0" indent="0" algn="l" rtl="0">
              <a:lnSpc>
                <a:spcPct val="120000"/>
              </a:lnSpc>
              <a:spcBef>
                <a:spcPts val="1000"/>
              </a:spcBef>
              <a:spcAft>
                <a:spcPts val="0"/>
              </a:spcAft>
              <a:buClr>
                <a:schemeClr val="dk1"/>
              </a:buClr>
              <a:buSzPts val="1800"/>
              <a:buNone/>
            </a:pPr>
            <a:r>
              <a:rPr lang="en-US" sz="1800" b="1">
                <a:latin typeface="Arial"/>
                <a:ea typeface="Arial"/>
                <a:cs typeface="Arial"/>
                <a:sym typeface="Arial"/>
              </a:rPr>
              <a:t>WAYS TO ENGAGE</a:t>
            </a:r>
            <a:endParaRPr/>
          </a:p>
          <a:p>
            <a:pPr marL="228600" lvl="0" indent="-228600" algn="l" rtl="0">
              <a:lnSpc>
                <a:spcPct val="120000"/>
              </a:lnSpc>
              <a:spcBef>
                <a:spcPts val="1000"/>
              </a:spcBef>
              <a:spcAft>
                <a:spcPts val="0"/>
              </a:spcAft>
              <a:buClr>
                <a:schemeClr val="dk2"/>
              </a:buClr>
              <a:buSzPts val="1600"/>
              <a:buChar char="•"/>
            </a:pPr>
            <a:r>
              <a:rPr lang="en-US" sz="1600">
                <a:solidFill>
                  <a:schemeClr val="dk2"/>
                </a:solidFill>
                <a:latin typeface="Arial"/>
                <a:ea typeface="Arial"/>
                <a:cs typeface="Arial"/>
                <a:sym typeface="Arial"/>
              </a:rPr>
              <a:t>CFMB Program</a:t>
            </a:r>
            <a:endParaRPr/>
          </a:p>
          <a:p>
            <a:pPr marL="228600" lvl="0" indent="-228600" algn="l" rtl="0">
              <a:lnSpc>
                <a:spcPct val="120000"/>
              </a:lnSpc>
              <a:spcBef>
                <a:spcPts val="1000"/>
              </a:spcBef>
              <a:spcAft>
                <a:spcPts val="0"/>
              </a:spcAft>
              <a:buClr>
                <a:schemeClr val="dk2"/>
              </a:buClr>
              <a:buSzPts val="1600"/>
              <a:buChar char="•"/>
            </a:pPr>
            <a:r>
              <a:rPr lang="en-US" sz="1600">
                <a:solidFill>
                  <a:schemeClr val="dk2"/>
                </a:solidFill>
                <a:latin typeface="Arial"/>
                <a:ea typeface="Arial"/>
                <a:cs typeface="Arial"/>
                <a:sym typeface="Arial"/>
              </a:rPr>
              <a:t>2025 Sustainable Cotton Challenge</a:t>
            </a:r>
            <a:endParaRPr sz="1600">
              <a:solidFill>
                <a:schemeClr val="dk2"/>
              </a:solidFill>
              <a:latin typeface="Arial"/>
              <a:ea typeface="Arial"/>
              <a:cs typeface="Arial"/>
              <a:sym typeface="Arial"/>
            </a:endParaRPr>
          </a:p>
          <a:p>
            <a:pPr marL="228600" lvl="0" indent="-228600" algn="l" rtl="0">
              <a:lnSpc>
                <a:spcPct val="120000"/>
              </a:lnSpc>
              <a:spcBef>
                <a:spcPts val="1000"/>
              </a:spcBef>
              <a:spcAft>
                <a:spcPts val="0"/>
              </a:spcAft>
              <a:buClr>
                <a:schemeClr val="dk2"/>
              </a:buClr>
              <a:buSzPts val="1600"/>
              <a:buChar char="•"/>
            </a:pPr>
            <a:r>
              <a:rPr lang="en-US" sz="1600">
                <a:solidFill>
                  <a:schemeClr val="dk2"/>
                </a:solidFill>
                <a:latin typeface="Arial"/>
                <a:ea typeface="Arial"/>
                <a:cs typeface="Arial"/>
                <a:sym typeface="Arial"/>
              </a:rPr>
              <a:t>rPET Commitment</a:t>
            </a:r>
            <a:br>
              <a:rPr lang="en-US" sz="1600">
                <a:solidFill>
                  <a:schemeClr val="dk2"/>
                </a:solidFill>
                <a:latin typeface="Arial"/>
                <a:ea typeface="Arial"/>
                <a:cs typeface="Arial"/>
                <a:sym typeface="Arial"/>
              </a:rPr>
            </a:br>
            <a:endParaRPr sz="1600">
              <a:solidFill>
                <a:schemeClr val="dk2"/>
              </a:solidFill>
              <a:latin typeface="Arial"/>
              <a:ea typeface="Arial"/>
              <a:cs typeface="Arial"/>
              <a:sym typeface="Arial"/>
            </a:endParaRPr>
          </a:p>
          <a:p>
            <a:pPr marL="0" lvl="0" indent="0" algn="l" rtl="0">
              <a:lnSpc>
                <a:spcPct val="120000"/>
              </a:lnSpc>
              <a:spcBef>
                <a:spcPts val="1000"/>
              </a:spcBef>
              <a:spcAft>
                <a:spcPts val="0"/>
              </a:spcAft>
              <a:buClr>
                <a:schemeClr val="dk1"/>
              </a:buClr>
              <a:buSzPts val="1800"/>
              <a:buNone/>
            </a:pPr>
            <a:r>
              <a:rPr lang="en-US" sz="1800" b="1">
                <a:latin typeface="Arial"/>
                <a:ea typeface="Arial"/>
                <a:cs typeface="Arial"/>
                <a:sym typeface="Arial"/>
              </a:rPr>
              <a:t>SURVEY OPTIONS</a:t>
            </a:r>
            <a:endParaRPr/>
          </a:p>
          <a:p>
            <a:pPr marL="228600" lvl="0" indent="-228600" algn="l" rtl="0">
              <a:lnSpc>
                <a:spcPct val="120000"/>
              </a:lnSpc>
              <a:spcBef>
                <a:spcPts val="1000"/>
              </a:spcBef>
              <a:spcAft>
                <a:spcPts val="0"/>
              </a:spcAft>
              <a:buClr>
                <a:srgbClr val="005596"/>
              </a:buClr>
              <a:buSzPts val="1600"/>
              <a:buChar char="•"/>
            </a:pPr>
            <a:r>
              <a:rPr lang="en-US" sz="1600">
                <a:solidFill>
                  <a:srgbClr val="005596"/>
                </a:solidFill>
                <a:latin typeface="Arial"/>
                <a:ea typeface="Arial"/>
                <a:cs typeface="Arial"/>
                <a:sym typeface="Arial"/>
              </a:rPr>
              <a:t>Benchmark Survey </a:t>
            </a:r>
            <a:br>
              <a:rPr lang="en-US" sz="1600">
                <a:solidFill>
                  <a:srgbClr val="005596"/>
                </a:solidFill>
                <a:latin typeface="Arial"/>
                <a:ea typeface="Arial"/>
                <a:cs typeface="Arial"/>
                <a:sym typeface="Arial"/>
              </a:rPr>
            </a:br>
            <a:r>
              <a:rPr lang="en-US" sz="1600">
                <a:latin typeface="Arial"/>
                <a:ea typeface="Arial"/>
                <a:cs typeface="Arial"/>
                <a:sym typeface="Arial"/>
              </a:rPr>
              <a:t>What you get: </a:t>
            </a:r>
            <a:r>
              <a:rPr lang="en-US" sz="1600">
                <a:solidFill>
                  <a:schemeClr val="dk2"/>
                </a:solidFill>
                <a:latin typeface="Arial"/>
                <a:ea typeface="Arial"/>
                <a:cs typeface="Arial"/>
                <a:sym typeface="Arial"/>
              </a:rPr>
              <a:t>Company Feedback Report</a:t>
            </a:r>
            <a:endParaRPr sz="1600">
              <a:solidFill>
                <a:schemeClr val="dk2"/>
              </a:solidFill>
              <a:latin typeface="Arial"/>
              <a:ea typeface="Arial"/>
              <a:cs typeface="Arial"/>
              <a:sym typeface="Arial"/>
            </a:endParaRPr>
          </a:p>
          <a:p>
            <a:pPr marL="228600" lvl="0" indent="-228600" algn="l" rtl="0">
              <a:lnSpc>
                <a:spcPct val="120000"/>
              </a:lnSpc>
              <a:spcBef>
                <a:spcPts val="1000"/>
              </a:spcBef>
              <a:spcAft>
                <a:spcPts val="0"/>
              </a:spcAft>
              <a:buClr>
                <a:srgbClr val="005596"/>
              </a:buClr>
              <a:buSzPts val="1600"/>
              <a:buChar char="•"/>
            </a:pPr>
            <a:r>
              <a:rPr lang="en-US" sz="1600">
                <a:solidFill>
                  <a:srgbClr val="005596"/>
                </a:solidFill>
                <a:latin typeface="Arial"/>
                <a:ea typeface="Arial"/>
                <a:cs typeface="Arial"/>
                <a:sym typeface="Arial"/>
              </a:rPr>
              <a:t>Consumption Tracker </a:t>
            </a:r>
            <a:r>
              <a:rPr lang="en-US" sz="1600">
                <a:solidFill>
                  <a:schemeClr val="dk2"/>
                </a:solidFill>
                <a:latin typeface="Arial"/>
                <a:ea typeface="Arial"/>
                <a:cs typeface="Arial"/>
                <a:sym typeface="Arial"/>
              </a:rPr>
              <a:t>(lighter survey option) </a:t>
            </a:r>
            <a:br>
              <a:rPr lang="en-US" sz="1600">
                <a:solidFill>
                  <a:schemeClr val="dk2"/>
                </a:solidFill>
                <a:latin typeface="Arial"/>
                <a:ea typeface="Arial"/>
                <a:cs typeface="Arial"/>
                <a:sym typeface="Arial"/>
              </a:rPr>
            </a:br>
            <a:r>
              <a:rPr lang="en-US" sz="1600">
                <a:solidFill>
                  <a:srgbClr val="005596"/>
                </a:solidFill>
                <a:latin typeface="Arial"/>
                <a:ea typeface="Arial"/>
                <a:cs typeface="Arial"/>
                <a:sym typeface="Arial"/>
              </a:rPr>
              <a:t>What you get </a:t>
            </a:r>
            <a:r>
              <a:rPr lang="en-US" sz="1600">
                <a:solidFill>
                  <a:schemeClr val="dk2"/>
                </a:solidFill>
                <a:latin typeface="Arial"/>
                <a:ea typeface="Arial"/>
                <a:cs typeface="Arial"/>
                <a:sym typeface="Arial"/>
              </a:rPr>
              <a:t>Basic progress report </a:t>
            </a:r>
            <a:endParaRPr/>
          </a:p>
        </p:txBody>
      </p:sp>
      <p:sp>
        <p:nvSpPr>
          <p:cNvPr id="705" name="Google Shape;705;p62"/>
          <p:cNvSpPr txBox="1"/>
          <p:nvPr/>
        </p:nvSpPr>
        <p:spPr>
          <a:xfrm>
            <a:off x="291089" y="487162"/>
            <a:ext cx="10474447" cy="79846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1" i="0" u="none" strike="noStrike" cap="none">
                <a:solidFill>
                  <a:schemeClr val="dk1"/>
                </a:solidFill>
                <a:latin typeface="Arial"/>
                <a:ea typeface="Arial"/>
                <a:cs typeface="Arial"/>
                <a:sym typeface="Arial"/>
              </a:rPr>
              <a:t>The Corporate Fiber &amp; Materials Benchmark (CFMB) is cyclic with a predetermined window for survey submission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63"/>
          <p:cNvSpPr txBox="1"/>
          <p:nvPr/>
        </p:nvSpPr>
        <p:spPr>
          <a:xfrm>
            <a:off x="291089" y="487162"/>
            <a:ext cx="10474500" cy="798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1" i="0" u="none" strike="noStrike" cap="none">
                <a:solidFill>
                  <a:schemeClr val="dk1"/>
                </a:solidFill>
                <a:latin typeface="Arial"/>
                <a:ea typeface="Arial"/>
                <a:cs typeface="Arial"/>
                <a:sym typeface="Arial"/>
              </a:rPr>
              <a:t>Timeline</a:t>
            </a:r>
            <a:endParaRPr sz="1400" b="0" i="0" u="none" strike="noStrike" cap="none">
              <a:solidFill>
                <a:srgbClr val="000000"/>
              </a:solidFill>
              <a:latin typeface="Arial"/>
              <a:ea typeface="Arial"/>
              <a:cs typeface="Arial"/>
              <a:sym typeface="Arial"/>
            </a:endParaRPr>
          </a:p>
        </p:txBody>
      </p:sp>
      <p:sp>
        <p:nvSpPr>
          <p:cNvPr id="711" name="Google Shape;711;p63"/>
          <p:cNvSpPr/>
          <p:nvPr/>
        </p:nvSpPr>
        <p:spPr>
          <a:xfrm>
            <a:off x="1988214" y="2539513"/>
            <a:ext cx="1912500" cy="617100"/>
          </a:xfrm>
          <a:prstGeom prst="rect">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 name="Google Shape;712;p63"/>
          <p:cNvSpPr/>
          <p:nvPr/>
        </p:nvSpPr>
        <p:spPr>
          <a:xfrm>
            <a:off x="3901639" y="2539513"/>
            <a:ext cx="1912500" cy="617100"/>
          </a:xfrm>
          <a:prstGeom prst="rect">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 name="Google Shape;713;p63"/>
          <p:cNvSpPr/>
          <p:nvPr/>
        </p:nvSpPr>
        <p:spPr>
          <a:xfrm>
            <a:off x="1988931" y="1707650"/>
            <a:ext cx="1912500" cy="410100"/>
          </a:xfrm>
          <a:prstGeom prst="rect">
            <a:avLst/>
          </a:prstGeom>
          <a:solidFill>
            <a:srgbClr val="105EB2"/>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Roboto"/>
                <a:ea typeface="Roboto"/>
                <a:cs typeface="Roboto"/>
                <a:sym typeface="Roboto"/>
              </a:rPr>
              <a:t>May 2019</a:t>
            </a:r>
            <a:endParaRPr sz="1400" b="1" i="0" u="none" strike="noStrike" cap="none">
              <a:solidFill>
                <a:srgbClr val="FFFFFF"/>
              </a:solidFill>
              <a:latin typeface="Roboto"/>
              <a:ea typeface="Roboto"/>
              <a:cs typeface="Roboto"/>
              <a:sym typeface="Roboto"/>
            </a:endParaRPr>
          </a:p>
        </p:txBody>
      </p:sp>
      <p:sp>
        <p:nvSpPr>
          <p:cNvPr id="714" name="Google Shape;714;p63"/>
          <p:cNvSpPr/>
          <p:nvPr/>
        </p:nvSpPr>
        <p:spPr>
          <a:xfrm>
            <a:off x="1989306" y="2129533"/>
            <a:ext cx="636900" cy="410100"/>
          </a:xfrm>
          <a:prstGeom prst="rect">
            <a:avLst/>
          </a:prstGeom>
          <a:solidFill>
            <a:srgbClr val="105EB2"/>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FFFFFF"/>
                </a:solidFill>
                <a:latin typeface="Roboto"/>
                <a:ea typeface="Roboto"/>
                <a:cs typeface="Roboto"/>
                <a:sym typeface="Roboto"/>
              </a:rPr>
              <a:t>6th</a:t>
            </a:r>
            <a:endParaRPr sz="1200" b="1" i="0" u="none" strike="noStrike" cap="none">
              <a:solidFill>
                <a:srgbClr val="FFFFFF"/>
              </a:solidFill>
              <a:latin typeface="Roboto"/>
              <a:ea typeface="Roboto"/>
              <a:cs typeface="Roboto"/>
              <a:sym typeface="Roboto"/>
            </a:endParaRPr>
          </a:p>
        </p:txBody>
      </p:sp>
      <p:sp>
        <p:nvSpPr>
          <p:cNvPr id="715" name="Google Shape;715;p63"/>
          <p:cNvSpPr/>
          <p:nvPr/>
        </p:nvSpPr>
        <p:spPr>
          <a:xfrm>
            <a:off x="2626696" y="2129533"/>
            <a:ext cx="636900" cy="410100"/>
          </a:xfrm>
          <a:prstGeom prst="rect">
            <a:avLst/>
          </a:prstGeom>
          <a:solidFill>
            <a:srgbClr val="105EB2"/>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FFFFFF"/>
              </a:solidFill>
              <a:latin typeface="Roboto"/>
              <a:ea typeface="Roboto"/>
              <a:cs typeface="Roboto"/>
              <a:sym typeface="Roboto"/>
            </a:endParaRPr>
          </a:p>
        </p:txBody>
      </p:sp>
      <p:sp>
        <p:nvSpPr>
          <p:cNvPr id="716" name="Google Shape;716;p63"/>
          <p:cNvSpPr/>
          <p:nvPr/>
        </p:nvSpPr>
        <p:spPr>
          <a:xfrm>
            <a:off x="3264087" y="2129533"/>
            <a:ext cx="636900" cy="410100"/>
          </a:xfrm>
          <a:prstGeom prst="rect">
            <a:avLst/>
          </a:prstGeom>
          <a:solidFill>
            <a:srgbClr val="105EB2"/>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FFFFFF"/>
              </a:solidFill>
              <a:latin typeface="Roboto"/>
              <a:ea typeface="Roboto"/>
              <a:cs typeface="Roboto"/>
              <a:sym typeface="Roboto"/>
            </a:endParaRPr>
          </a:p>
        </p:txBody>
      </p:sp>
      <p:sp>
        <p:nvSpPr>
          <p:cNvPr id="717" name="Google Shape;717;p63"/>
          <p:cNvSpPr/>
          <p:nvPr/>
        </p:nvSpPr>
        <p:spPr>
          <a:xfrm>
            <a:off x="3902734" y="1719563"/>
            <a:ext cx="1912500" cy="410100"/>
          </a:xfrm>
          <a:prstGeom prst="rect">
            <a:avLst/>
          </a:prstGeom>
          <a:solidFill>
            <a:srgbClr val="105EB2"/>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Roboto"/>
                <a:ea typeface="Roboto"/>
                <a:cs typeface="Roboto"/>
                <a:sym typeface="Roboto"/>
              </a:rPr>
              <a:t>June 2019</a:t>
            </a:r>
            <a:endParaRPr sz="1400" b="1" i="0" u="none" strike="noStrike" cap="none">
              <a:solidFill>
                <a:srgbClr val="FFFFFF"/>
              </a:solidFill>
              <a:latin typeface="Roboto"/>
              <a:ea typeface="Roboto"/>
              <a:cs typeface="Roboto"/>
              <a:sym typeface="Roboto"/>
            </a:endParaRPr>
          </a:p>
        </p:txBody>
      </p:sp>
      <p:sp>
        <p:nvSpPr>
          <p:cNvPr id="718" name="Google Shape;718;p63"/>
          <p:cNvSpPr/>
          <p:nvPr/>
        </p:nvSpPr>
        <p:spPr>
          <a:xfrm>
            <a:off x="3902734" y="2129533"/>
            <a:ext cx="636900" cy="410100"/>
          </a:xfrm>
          <a:prstGeom prst="rect">
            <a:avLst/>
          </a:prstGeom>
          <a:solidFill>
            <a:srgbClr val="105EB2"/>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FFFFFF"/>
              </a:solidFill>
              <a:latin typeface="Roboto"/>
              <a:ea typeface="Roboto"/>
              <a:cs typeface="Roboto"/>
              <a:sym typeface="Roboto"/>
            </a:endParaRPr>
          </a:p>
        </p:txBody>
      </p:sp>
      <p:sp>
        <p:nvSpPr>
          <p:cNvPr id="719" name="Google Shape;719;p63"/>
          <p:cNvSpPr/>
          <p:nvPr/>
        </p:nvSpPr>
        <p:spPr>
          <a:xfrm>
            <a:off x="4540125" y="2129533"/>
            <a:ext cx="636900" cy="410100"/>
          </a:xfrm>
          <a:prstGeom prst="rect">
            <a:avLst/>
          </a:prstGeom>
          <a:solidFill>
            <a:srgbClr val="105EB2"/>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FFFFFF"/>
              </a:solidFill>
              <a:latin typeface="Roboto"/>
              <a:ea typeface="Roboto"/>
              <a:cs typeface="Roboto"/>
              <a:sym typeface="Roboto"/>
            </a:endParaRPr>
          </a:p>
        </p:txBody>
      </p:sp>
      <p:sp>
        <p:nvSpPr>
          <p:cNvPr id="720" name="Google Shape;720;p63"/>
          <p:cNvSpPr/>
          <p:nvPr/>
        </p:nvSpPr>
        <p:spPr>
          <a:xfrm>
            <a:off x="5177515" y="2129533"/>
            <a:ext cx="636900" cy="410100"/>
          </a:xfrm>
          <a:prstGeom prst="rect">
            <a:avLst/>
          </a:prstGeom>
          <a:solidFill>
            <a:srgbClr val="105EB2"/>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Roboto"/>
                <a:ea typeface="Roboto"/>
                <a:cs typeface="Roboto"/>
                <a:sym typeface="Roboto"/>
              </a:rPr>
              <a:t>30th</a:t>
            </a:r>
            <a:endParaRPr sz="800" b="0" i="0" u="none" strike="noStrike" cap="none">
              <a:solidFill>
                <a:srgbClr val="FFFFFF"/>
              </a:solidFill>
              <a:latin typeface="Roboto"/>
              <a:ea typeface="Roboto"/>
              <a:cs typeface="Roboto"/>
              <a:sym typeface="Roboto"/>
            </a:endParaRPr>
          </a:p>
        </p:txBody>
      </p:sp>
      <p:sp>
        <p:nvSpPr>
          <p:cNvPr id="721" name="Google Shape;721;p63"/>
          <p:cNvSpPr/>
          <p:nvPr/>
        </p:nvSpPr>
        <p:spPr>
          <a:xfrm>
            <a:off x="5815420" y="2539513"/>
            <a:ext cx="1912500" cy="617100"/>
          </a:xfrm>
          <a:prstGeom prst="rect">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 name="Google Shape;722;p63"/>
          <p:cNvSpPr/>
          <p:nvPr/>
        </p:nvSpPr>
        <p:spPr>
          <a:xfrm>
            <a:off x="5816516" y="1719563"/>
            <a:ext cx="1912500" cy="410100"/>
          </a:xfrm>
          <a:prstGeom prst="rect">
            <a:avLst/>
          </a:prstGeom>
          <a:solidFill>
            <a:srgbClr val="105EB2"/>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Roboto"/>
                <a:ea typeface="Roboto"/>
                <a:cs typeface="Roboto"/>
                <a:sym typeface="Roboto"/>
              </a:rPr>
              <a:t>July 2019</a:t>
            </a:r>
            <a:endParaRPr sz="1400" b="1" i="0" u="none" strike="noStrike" cap="none">
              <a:solidFill>
                <a:srgbClr val="FFFFFF"/>
              </a:solidFill>
              <a:latin typeface="Roboto"/>
              <a:ea typeface="Roboto"/>
              <a:cs typeface="Roboto"/>
              <a:sym typeface="Roboto"/>
            </a:endParaRPr>
          </a:p>
        </p:txBody>
      </p:sp>
      <p:sp>
        <p:nvSpPr>
          <p:cNvPr id="723" name="Google Shape;723;p63"/>
          <p:cNvSpPr/>
          <p:nvPr/>
        </p:nvSpPr>
        <p:spPr>
          <a:xfrm>
            <a:off x="5816516" y="2129533"/>
            <a:ext cx="636900" cy="410100"/>
          </a:xfrm>
          <a:prstGeom prst="rect">
            <a:avLst/>
          </a:prstGeom>
          <a:solidFill>
            <a:srgbClr val="105EB2"/>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FFFFFF"/>
              </a:solidFill>
              <a:latin typeface="Roboto"/>
              <a:ea typeface="Roboto"/>
              <a:cs typeface="Roboto"/>
              <a:sym typeface="Roboto"/>
            </a:endParaRPr>
          </a:p>
        </p:txBody>
      </p:sp>
      <p:sp>
        <p:nvSpPr>
          <p:cNvPr id="724" name="Google Shape;724;p63"/>
          <p:cNvSpPr/>
          <p:nvPr/>
        </p:nvSpPr>
        <p:spPr>
          <a:xfrm>
            <a:off x="6453906" y="2129533"/>
            <a:ext cx="636900" cy="410100"/>
          </a:xfrm>
          <a:prstGeom prst="rect">
            <a:avLst/>
          </a:prstGeom>
          <a:solidFill>
            <a:srgbClr val="105EB2"/>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FFFFFF"/>
              </a:solidFill>
              <a:latin typeface="Roboto"/>
              <a:ea typeface="Roboto"/>
              <a:cs typeface="Roboto"/>
              <a:sym typeface="Roboto"/>
            </a:endParaRPr>
          </a:p>
        </p:txBody>
      </p:sp>
      <p:sp>
        <p:nvSpPr>
          <p:cNvPr id="725" name="Google Shape;725;p63"/>
          <p:cNvSpPr/>
          <p:nvPr/>
        </p:nvSpPr>
        <p:spPr>
          <a:xfrm>
            <a:off x="7091297" y="2129533"/>
            <a:ext cx="636900" cy="410100"/>
          </a:xfrm>
          <a:prstGeom prst="rect">
            <a:avLst/>
          </a:prstGeom>
          <a:solidFill>
            <a:srgbClr val="105EB2"/>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FFFFFF"/>
              </a:solidFill>
              <a:latin typeface="Roboto"/>
              <a:ea typeface="Roboto"/>
              <a:cs typeface="Roboto"/>
              <a:sym typeface="Roboto"/>
            </a:endParaRPr>
          </a:p>
        </p:txBody>
      </p:sp>
      <p:sp>
        <p:nvSpPr>
          <p:cNvPr id="726" name="Google Shape;726;p63"/>
          <p:cNvSpPr/>
          <p:nvPr/>
        </p:nvSpPr>
        <p:spPr>
          <a:xfrm>
            <a:off x="7728094" y="2539513"/>
            <a:ext cx="1912500" cy="617100"/>
          </a:xfrm>
          <a:prstGeom prst="rect">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 name="Google Shape;727;p63"/>
          <p:cNvSpPr/>
          <p:nvPr/>
        </p:nvSpPr>
        <p:spPr>
          <a:xfrm>
            <a:off x="7729190" y="1719563"/>
            <a:ext cx="1912500" cy="410100"/>
          </a:xfrm>
          <a:prstGeom prst="rect">
            <a:avLst/>
          </a:prstGeom>
          <a:solidFill>
            <a:srgbClr val="105EB2"/>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Roboto"/>
                <a:ea typeface="Roboto"/>
                <a:cs typeface="Roboto"/>
                <a:sym typeface="Roboto"/>
              </a:rPr>
              <a:t>August 2019</a:t>
            </a:r>
            <a:endParaRPr sz="1400" b="1" i="0" u="none" strike="noStrike" cap="none">
              <a:solidFill>
                <a:srgbClr val="FFFFFF"/>
              </a:solidFill>
              <a:latin typeface="Roboto"/>
              <a:ea typeface="Roboto"/>
              <a:cs typeface="Roboto"/>
              <a:sym typeface="Roboto"/>
            </a:endParaRPr>
          </a:p>
        </p:txBody>
      </p:sp>
      <p:sp>
        <p:nvSpPr>
          <p:cNvPr id="728" name="Google Shape;728;p63"/>
          <p:cNvSpPr/>
          <p:nvPr/>
        </p:nvSpPr>
        <p:spPr>
          <a:xfrm>
            <a:off x="7729190" y="2129533"/>
            <a:ext cx="636900" cy="410100"/>
          </a:xfrm>
          <a:prstGeom prst="rect">
            <a:avLst/>
          </a:prstGeom>
          <a:solidFill>
            <a:srgbClr val="105EB2"/>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FFFFFF"/>
              </a:solidFill>
              <a:latin typeface="Roboto"/>
              <a:ea typeface="Roboto"/>
              <a:cs typeface="Roboto"/>
              <a:sym typeface="Roboto"/>
            </a:endParaRPr>
          </a:p>
        </p:txBody>
      </p:sp>
      <p:sp>
        <p:nvSpPr>
          <p:cNvPr id="729" name="Google Shape;729;p63"/>
          <p:cNvSpPr/>
          <p:nvPr/>
        </p:nvSpPr>
        <p:spPr>
          <a:xfrm>
            <a:off x="8366580" y="2129533"/>
            <a:ext cx="636900" cy="410100"/>
          </a:xfrm>
          <a:prstGeom prst="rect">
            <a:avLst/>
          </a:prstGeom>
          <a:solidFill>
            <a:srgbClr val="105EB2"/>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FFFFFF"/>
              </a:solidFill>
              <a:latin typeface="Roboto"/>
              <a:ea typeface="Roboto"/>
              <a:cs typeface="Roboto"/>
              <a:sym typeface="Roboto"/>
            </a:endParaRPr>
          </a:p>
        </p:txBody>
      </p:sp>
      <p:sp>
        <p:nvSpPr>
          <p:cNvPr id="730" name="Google Shape;730;p63"/>
          <p:cNvSpPr/>
          <p:nvPr/>
        </p:nvSpPr>
        <p:spPr>
          <a:xfrm>
            <a:off x="9003971" y="2129533"/>
            <a:ext cx="636900" cy="410100"/>
          </a:xfrm>
          <a:prstGeom prst="rect">
            <a:avLst/>
          </a:prstGeom>
          <a:solidFill>
            <a:srgbClr val="105EB2"/>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FFFFFF"/>
              </a:solidFill>
              <a:latin typeface="Roboto"/>
              <a:ea typeface="Roboto"/>
              <a:cs typeface="Roboto"/>
              <a:sym typeface="Roboto"/>
            </a:endParaRPr>
          </a:p>
        </p:txBody>
      </p:sp>
      <p:sp>
        <p:nvSpPr>
          <p:cNvPr id="731" name="Google Shape;731;p63"/>
          <p:cNvSpPr/>
          <p:nvPr/>
        </p:nvSpPr>
        <p:spPr>
          <a:xfrm rot="5400000" flipH="1">
            <a:off x="6695458" y="568226"/>
            <a:ext cx="163800" cy="5733600"/>
          </a:xfrm>
          <a:prstGeom prst="round2SameRect">
            <a:avLst>
              <a:gd name="adj1" fmla="val 50000"/>
              <a:gd name="adj2" fmla="val 50000"/>
            </a:avLst>
          </a:prstGeom>
          <a:solidFill>
            <a:srgbClr val="CCCCC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2" name="Google Shape;732;p63"/>
          <p:cNvSpPr/>
          <p:nvPr/>
        </p:nvSpPr>
        <p:spPr>
          <a:xfrm rot="5400000" flipH="1">
            <a:off x="6662450" y="581898"/>
            <a:ext cx="198300" cy="5703000"/>
          </a:xfrm>
          <a:prstGeom prst="round2SameRect">
            <a:avLst>
              <a:gd name="adj1" fmla="val 50000"/>
              <a:gd name="adj2" fmla="val 35992"/>
            </a:avLst>
          </a:prstGeom>
          <a:solidFill>
            <a:srgbClr val="00559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3" name="Google Shape;733;p63"/>
          <p:cNvSpPr/>
          <p:nvPr/>
        </p:nvSpPr>
        <p:spPr>
          <a:xfrm>
            <a:off x="291727" y="3120375"/>
            <a:ext cx="1698000" cy="617100"/>
          </a:xfrm>
          <a:prstGeom prst="rect">
            <a:avLst/>
          </a:prstGeom>
          <a:solidFill>
            <a:srgbClr val="005596"/>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Roboto"/>
                <a:ea typeface="Roboto"/>
                <a:cs typeface="Roboto"/>
                <a:sym typeface="Roboto"/>
              </a:rPr>
              <a:t>Review Process</a:t>
            </a:r>
            <a:endParaRPr sz="1400" b="1" i="0" u="none" strike="noStrike" cap="none">
              <a:solidFill>
                <a:srgbClr val="FFFFFF"/>
              </a:solidFill>
              <a:latin typeface="Roboto"/>
              <a:ea typeface="Roboto"/>
              <a:cs typeface="Roboto"/>
              <a:sym typeface="Roboto"/>
            </a:endParaRPr>
          </a:p>
        </p:txBody>
      </p:sp>
      <p:sp>
        <p:nvSpPr>
          <p:cNvPr id="734" name="Google Shape;734;p63"/>
          <p:cNvSpPr/>
          <p:nvPr/>
        </p:nvSpPr>
        <p:spPr>
          <a:xfrm>
            <a:off x="291727" y="3736850"/>
            <a:ext cx="1698000" cy="617100"/>
          </a:xfrm>
          <a:prstGeom prst="rect">
            <a:avLst/>
          </a:prstGeom>
          <a:solidFill>
            <a:srgbClr val="6BB7CE"/>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Roboto"/>
                <a:ea typeface="Roboto"/>
                <a:cs typeface="Roboto"/>
                <a:sym typeface="Roboto"/>
              </a:rPr>
              <a:t>Feedback reports</a:t>
            </a:r>
            <a:endParaRPr sz="1400" b="1" i="0" u="none" strike="noStrike" cap="none">
              <a:solidFill>
                <a:srgbClr val="FFFFFF"/>
              </a:solidFill>
              <a:latin typeface="Roboto"/>
              <a:ea typeface="Roboto"/>
              <a:cs typeface="Roboto"/>
              <a:sym typeface="Roboto"/>
            </a:endParaRPr>
          </a:p>
        </p:txBody>
      </p:sp>
      <p:sp>
        <p:nvSpPr>
          <p:cNvPr id="735" name="Google Shape;735;p63"/>
          <p:cNvSpPr/>
          <p:nvPr/>
        </p:nvSpPr>
        <p:spPr>
          <a:xfrm>
            <a:off x="291100" y="2539675"/>
            <a:ext cx="1698000" cy="617100"/>
          </a:xfrm>
          <a:prstGeom prst="rect">
            <a:avLst/>
          </a:prstGeom>
          <a:solidFill>
            <a:srgbClr val="3C78D8"/>
          </a:solidFill>
          <a:ln w="9525" cap="flat" cmpd="sng">
            <a:solidFill>
              <a:srgbClr val="FFFFFF"/>
            </a:solidFill>
            <a:prstDash val="solid"/>
            <a:round/>
            <a:headEnd type="none" w="sm" len="sm"/>
            <a:tailEnd type="none" w="sm" len="sm"/>
          </a:ln>
        </p:spPr>
        <p:txBody>
          <a:bodyPr spcFirstLastPara="1" wrap="square" lIns="121900" tIns="121900" rIns="121900" bIns="121900"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Roboto"/>
                <a:ea typeface="Roboto"/>
                <a:cs typeface="Roboto"/>
                <a:sym typeface="Roboto"/>
              </a:rPr>
              <a:t>Survey submission</a:t>
            </a:r>
            <a:endParaRPr sz="1400" b="0" i="0" u="none" strike="noStrike" cap="none">
              <a:solidFill>
                <a:srgbClr val="FFFFFF"/>
              </a:solidFill>
              <a:latin typeface="Roboto"/>
              <a:ea typeface="Roboto"/>
              <a:cs typeface="Roboto"/>
              <a:sym typeface="Roboto"/>
            </a:endParaRPr>
          </a:p>
        </p:txBody>
      </p:sp>
      <p:sp>
        <p:nvSpPr>
          <p:cNvPr id="736" name="Google Shape;736;p63"/>
          <p:cNvSpPr/>
          <p:nvPr/>
        </p:nvSpPr>
        <p:spPr>
          <a:xfrm rot="5400000" flipH="1">
            <a:off x="3975801" y="1162249"/>
            <a:ext cx="169500" cy="3351900"/>
          </a:xfrm>
          <a:prstGeom prst="round2SameRect">
            <a:avLst>
              <a:gd name="adj1" fmla="val 50000"/>
              <a:gd name="adj2" fmla="val 50000"/>
            </a:avLst>
          </a:prstGeom>
          <a:solidFill>
            <a:srgbClr val="CCCCC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 name="Google Shape;737;p63"/>
          <p:cNvSpPr/>
          <p:nvPr/>
        </p:nvSpPr>
        <p:spPr>
          <a:xfrm rot="5400000" flipH="1">
            <a:off x="3814325" y="1054450"/>
            <a:ext cx="207300" cy="3574500"/>
          </a:xfrm>
          <a:prstGeom prst="round2SameRect">
            <a:avLst>
              <a:gd name="adj1" fmla="val 48133"/>
              <a:gd name="adj2" fmla="val 50000"/>
            </a:avLst>
          </a:prstGeom>
          <a:solidFill>
            <a:srgbClr val="3C78D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 name="Google Shape;738;p63"/>
          <p:cNvSpPr/>
          <p:nvPr/>
        </p:nvSpPr>
        <p:spPr>
          <a:xfrm rot="5400000" flipH="1">
            <a:off x="9912599" y="3041850"/>
            <a:ext cx="228900" cy="2047800"/>
          </a:xfrm>
          <a:prstGeom prst="round2SameRect">
            <a:avLst>
              <a:gd name="adj1" fmla="val 50000"/>
              <a:gd name="adj2" fmla="val 50000"/>
            </a:avLst>
          </a:prstGeom>
          <a:solidFill>
            <a:srgbClr val="CCCCC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 name="Google Shape;739;p63"/>
          <p:cNvSpPr/>
          <p:nvPr/>
        </p:nvSpPr>
        <p:spPr>
          <a:xfrm>
            <a:off x="9641873" y="2539513"/>
            <a:ext cx="1912500" cy="617100"/>
          </a:xfrm>
          <a:prstGeom prst="rect">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 name="Google Shape;740;p63"/>
          <p:cNvSpPr/>
          <p:nvPr/>
        </p:nvSpPr>
        <p:spPr>
          <a:xfrm>
            <a:off x="9642968" y="1719563"/>
            <a:ext cx="1912500" cy="410100"/>
          </a:xfrm>
          <a:prstGeom prst="rect">
            <a:avLst/>
          </a:prstGeom>
          <a:solidFill>
            <a:srgbClr val="105EB2"/>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Roboto"/>
                <a:ea typeface="Roboto"/>
                <a:cs typeface="Roboto"/>
                <a:sym typeface="Roboto"/>
              </a:rPr>
              <a:t>September 2019</a:t>
            </a:r>
            <a:endParaRPr sz="1400" b="1" i="0" u="none" strike="noStrike" cap="none">
              <a:solidFill>
                <a:srgbClr val="FFFFFF"/>
              </a:solidFill>
              <a:latin typeface="Roboto"/>
              <a:ea typeface="Roboto"/>
              <a:cs typeface="Roboto"/>
              <a:sym typeface="Roboto"/>
            </a:endParaRPr>
          </a:p>
        </p:txBody>
      </p:sp>
      <p:sp>
        <p:nvSpPr>
          <p:cNvPr id="741" name="Google Shape;741;p63"/>
          <p:cNvSpPr/>
          <p:nvPr/>
        </p:nvSpPr>
        <p:spPr>
          <a:xfrm>
            <a:off x="9642968" y="2129533"/>
            <a:ext cx="636900" cy="410100"/>
          </a:xfrm>
          <a:prstGeom prst="rect">
            <a:avLst/>
          </a:prstGeom>
          <a:solidFill>
            <a:srgbClr val="105EB2"/>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FFFFFF"/>
              </a:solidFill>
              <a:latin typeface="Roboto"/>
              <a:ea typeface="Roboto"/>
              <a:cs typeface="Roboto"/>
              <a:sym typeface="Roboto"/>
            </a:endParaRPr>
          </a:p>
        </p:txBody>
      </p:sp>
      <p:sp>
        <p:nvSpPr>
          <p:cNvPr id="742" name="Google Shape;742;p63"/>
          <p:cNvSpPr/>
          <p:nvPr/>
        </p:nvSpPr>
        <p:spPr>
          <a:xfrm>
            <a:off x="10280359" y="2129533"/>
            <a:ext cx="636900" cy="410100"/>
          </a:xfrm>
          <a:prstGeom prst="rect">
            <a:avLst/>
          </a:prstGeom>
          <a:solidFill>
            <a:srgbClr val="105EB2"/>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FFFFFF"/>
              </a:solidFill>
              <a:latin typeface="Roboto"/>
              <a:ea typeface="Roboto"/>
              <a:cs typeface="Roboto"/>
              <a:sym typeface="Roboto"/>
            </a:endParaRPr>
          </a:p>
        </p:txBody>
      </p:sp>
      <p:sp>
        <p:nvSpPr>
          <p:cNvPr id="743" name="Google Shape;743;p63"/>
          <p:cNvSpPr/>
          <p:nvPr/>
        </p:nvSpPr>
        <p:spPr>
          <a:xfrm>
            <a:off x="10917749" y="2129533"/>
            <a:ext cx="636900" cy="410100"/>
          </a:xfrm>
          <a:prstGeom prst="rect">
            <a:avLst/>
          </a:prstGeom>
          <a:solidFill>
            <a:srgbClr val="105EB2"/>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Roboto"/>
                <a:ea typeface="Roboto"/>
                <a:cs typeface="Roboto"/>
                <a:sym typeface="Roboto"/>
              </a:rPr>
              <a:t>End</a:t>
            </a:r>
            <a:endParaRPr sz="800" b="0" i="0" u="none" strike="noStrike" cap="none">
              <a:solidFill>
                <a:srgbClr val="FFFFFF"/>
              </a:solidFill>
              <a:latin typeface="Roboto"/>
              <a:ea typeface="Roboto"/>
              <a:cs typeface="Roboto"/>
              <a:sym typeface="Roboto"/>
            </a:endParaRPr>
          </a:p>
        </p:txBody>
      </p:sp>
      <p:sp>
        <p:nvSpPr>
          <p:cNvPr id="744" name="Google Shape;744;p63"/>
          <p:cNvSpPr/>
          <p:nvPr/>
        </p:nvSpPr>
        <p:spPr>
          <a:xfrm rot="5400000" flipH="1">
            <a:off x="10555533" y="3951292"/>
            <a:ext cx="188400" cy="188400"/>
          </a:xfrm>
          <a:prstGeom prst="round2SameRect">
            <a:avLst>
              <a:gd name="adj1" fmla="val 50000"/>
              <a:gd name="adj2" fmla="val 50000"/>
            </a:avLst>
          </a:prstGeom>
          <a:solidFill>
            <a:srgbClr val="6BB7C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 name="Google Shape;745;p63"/>
          <p:cNvSpPr/>
          <p:nvPr/>
        </p:nvSpPr>
        <p:spPr>
          <a:xfrm>
            <a:off x="291102" y="4334500"/>
            <a:ext cx="1698000" cy="617100"/>
          </a:xfrm>
          <a:prstGeom prst="rect">
            <a:avLst/>
          </a:prstGeom>
          <a:solidFill>
            <a:srgbClr val="ABD6E5"/>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Insights report &amp; Leaderboards</a:t>
            </a:r>
            <a:endParaRPr sz="1400" b="1" i="0" u="none" strike="noStrike" cap="none">
              <a:solidFill>
                <a:srgbClr val="FFFFFF"/>
              </a:solidFill>
              <a:latin typeface="Roboto"/>
              <a:ea typeface="Roboto"/>
              <a:cs typeface="Roboto"/>
              <a:sym typeface="Roboto"/>
            </a:endParaRPr>
          </a:p>
        </p:txBody>
      </p:sp>
      <p:sp>
        <p:nvSpPr>
          <p:cNvPr id="746" name="Google Shape;746;p63"/>
          <p:cNvSpPr/>
          <p:nvPr/>
        </p:nvSpPr>
        <p:spPr>
          <a:xfrm rot="5400000" flipH="1">
            <a:off x="10170570" y="3263550"/>
            <a:ext cx="213300" cy="2547900"/>
          </a:xfrm>
          <a:prstGeom prst="round2SameRect">
            <a:avLst>
              <a:gd name="adj1" fmla="val 50000"/>
              <a:gd name="adj2" fmla="val 50000"/>
            </a:avLst>
          </a:prstGeom>
          <a:solidFill>
            <a:srgbClr val="CCCCC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 name="Google Shape;747;p63"/>
          <p:cNvSpPr/>
          <p:nvPr/>
        </p:nvSpPr>
        <p:spPr>
          <a:xfrm rot="5400000" flipH="1">
            <a:off x="11241333" y="4443292"/>
            <a:ext cx="188400" cy="188400"/>
          </a:xfrm>
          <a:prstGeom prst="round2SameRect">
            <a:avLst>
              <a:gd name="adj1" fmla="val 50000"/>
              <a:gd name="adj2" fmla="val 50000"/>
            </a:avLst>
          </a:prstGeom>
          <a:solidFill>
            <a:srgbClr val="6BB7C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64"/>
          <p:cNvSpPr txBox="1"/>
          <p:nvPr/>
        </p:nvSpPr>
        <p:spPr>
          <a:xfrm>
            <a:off x="291092" y="487150"/>
            <a:ext cx="3303900" cy="798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1" i="0" u="none" strike="noStrike" cap="none">
                <a:solidFill>
                  <a:schemeClr val="dk1"/>
                </a:solidFill>
                <a:latin typeface="Arial"/>
                <a:ea typeface="Arial"/>
                <a:cs typeface="Arial"/>
                <a:sym typeface="Arial"/>
              </a:rPr>
              <a:t>Benchmark process</a:t>
            </a:r>
            <a:endParaRPr sz="1400" b="0" i="0" u="none" strike="noStrike" cap="none">
              <a:solidFill>
                <a:srgbClr val="000000"/>
              </a:solidFill>
              <a:latin typeface="Arial"/>
              <a:ea typeface="Arial"/>
              <a:cs typeface="Arial"/>
              <a:sym typeface="Arial"/>
            </a:endParaRPr>
          </a:p>
        </p:txBody>
      </p:sp>
      <p:grpSp>
        <p:nvGrpSpPr>
          <p:cNvPr id="753" name="Google Shape;753;p64"/>
          <p:cNvGrpSpPr/>
          <p:nvPr/>
        </p:nvGrpSpPr>
        <p:grpSpPr>
          <a:xfrm>
            <a:off x="4353398" y="1022817"/>
            <a:ext cx="6059564" cy="1419644"/>
            <a:chOff x="3977400" y="946003"/>
            <a:chExt cx="4094300" cy="1193580"/>
          </a:xfrm>
        </p:grpSpPr>
        <p:grpSp>
          <p:nvGrpSpPr>
            <p:cNvPr id="754" name="Google Shape;754;p64"/>
            <p:cNvGrpSpPr/>
            <p:nvPr/>
          </p:nvGrpSpPr>
          <p:grpSpPr>
            <a:xfrm>
              <a:off x="4732925" y="1140987"/>
              <a:ext cx="529800" cy="998596"/>
              <a:chOff x="4318975" y="1083450"/>
              <a:chExt cx="529800" cy="591305"/>
            </a:xfrm>
          </p:grpSpPr>
          <p:sp>
            <p:nvSpPr>
              <p:cNvPr id="755" name="Google Shape;755;p64"/>
              <p:cNvSpPr/>
              <p:nvPr/>
            </p:nvSpPr>
            <p:spPr>
              <a:xfrm>
                <a:off x="4517129" y="1083455"/>
                <a:ext cx="133500" cy="591300"/>
              </a:xfrm>
              <a:prstGeom prst="rect">
                <a:avLst/>
              </a:prstGeom>
              <a:solidFill>
                <a:srgbClr val="3C78D8"/>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756" name="Google Shape;756;p64"/>
              <p:cNvCxnSpPr/>
              <p:nvPr/>
            </p:nvCxnSpPr>
            <p:spPr>
              <a:xfrm rot="10800000">
                <a:off x="4318975" y="1083450"/>
                <a:ext cx="529800" cy="0"/>
              </a:xfrm>
              <a:prstGeom prst="straightConnector1">
                <a:avLst/>
              </a:prstGeom>
              <a:noFill/>
              <a:ln w="9525" cap="flat" cmpd="sng">
                <a:solidFill>
                  <a:srgbClr val="000000"/>
                </a:solidFill>
                <a:prstDash val="solid"/>
                <a:round/>
                <a:headEnd type="none" w="sm" len="sm"/>
                <a:tailEnd type="none" w="sm" len="sm"/>
              </a:ln>
              <a:effectLst>
                <a:outerShdw blurRad="57150" dist="19050" dir="5400000" algn="bl" rotWithShape="0">
                  <a:srgbClr val="000000">
                    <a:alpha val="49803"/>
                  </a:srgbClr>
                </a:outerShdw>
              </a:effectLst>
            </p:spPr>
          </p:cxnSp>
        </p:grpSp>
        <p:sp>
          <p:nvSpPr>
            <p:cNvPr id="757" name="Google Shape;757;p64"/>
            <p:cNvSpPr txBox="1"/>
            <p:nvPr/>
          </p:nvSpPr>
          <p:spPr>
            <a:xfrm>
              <a:off x="5343500" y="946003"/>
              <a:ext cx="2728200" cy="2760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US" sz="1800" b="1" i="0" u="none" strike="noStrike" cap="none">
                  <a:solidFill>
                    <a:srgbClr val="3C78D8"/>
                  </a:solidFill>
                  <a:latin typeface="Arial"/>
                  <a:ea typeface="Arial"/>
                  <a:cs typeface="Arial"/>
                  <a:sym typeface="Arial"/>
                </a:rPr>
                <a:t>Benchmark profile creation</a:t>
              </a:r>
              <a:endParaRPr sz="1800" b="1" i="0" u="none" strike="noStrike" cap="none">
                <a:solidFill>
                  <a:srgbClr val="3C78D8"/>
                </a:solidFill>
                <a:latin typeface="Arial"/>
                <a:ea typeface="Arial"/>
                <a:cs typeface="Arial"/>
                <a:sym typeface="Arial"/>
              </a:endParaRPr>
            </a:p>
          </p:txBody>
        </p:sp>
        <p:sp>
          <p:nvSpPr>
            <p:cNvPr id="758" name="Google Shape;758;p64"/>
            <p:cNvSpPr txBox="1"/>
            <p:nvPr/>
          </p:nvSpPr>
          <p:spPr>
            <a:xfrm>
              <a:off x="3977400" y="973693"/>
              <a:ext cx="758400" cy="346800"/>
            </a:xfrm>
            <a:prstGeom prst="rect">
              <a:avLst/>
            </a:prstGeom>
            <a:noFill/>
            <a:ln>
              <a:noFill/>
            </a:ln>
            <a:effectLst>
              <a:outerShdw blurRad="57150" dist="19050" dir="5400000" algn="bl" rotWithShape="0">
                <a:srgbClr val="000000">
                  <a:alpha val="49803"/>
                </a:srgbClr>
              </a:outerShdw>
            </a:effectLst>
          </p:spPr>
          <p:txBody>
            <a:bodyPr spcFirstLastPara="1" wrap="square" lIns="121900" tIns="121900" rIns="121900" bIns="121900" anchor="t" anchorCtr="0">
              <a:noAutofit/>
            </a:bodyPr>
            <a:lstStyle/>
            <a:p>
              <a:pPr marL="0" marR="0" lvl="0" indent="0" algn="r" rtl="0">
                <a:lnSpc>
                  <a:spcPct val="115000"/>
                </a:lnSpc>
                <a:spcBef>
                  <a:spcPts val="0"/>
                </a:spcBef>
                <a:spcAft>
                  <a:spcPts val="0"/>
                </a:spcAft>
                <a:buClr>
                  <a:srgbClr val="000000"/>
                </a:buClr>
                <a:buSzPts val="1400"/>
                <a:buFont typeface="Arial"/>
                <a:buNone/>
              </a:pPr>
              <a:r>
                <a:rPr lang="en-US" sz="1400" b="0" i="0" u="none" strike="noStrike" cap="none">
                  <a:solidFill>
                    <a:srgbClr val="000000"/>
                  </a:solidFill>
                  <a:latin typeface="Roboto"/>
                  <a:ea typeface="Roboto"/>
                  <a:cs typeface="Roboto"/>
                  <a:sym typeface="Roboto"/>
                </a:rPr>
                <a:t>1</a:t>
              </a:r>
              <a:endParaRPr sz="1400" b="0" i="0" u="none" strike="noStrike" cap="none">
                <a:solidFill>
                  <a:srgbClr val="000000"/>
                </a:solidFill>
                <a:latin typeface="Roboto"/>
                <a:ea typeface="Roboto"/>
                <a:cs typeface="Roboto"/>
                <a:sym typeface="Roboto"/>
              </a:endParaRPr>
            </a:p>
          </p:txBody>
        </p:sp>
      </p:grpSp>
      <p:grpSp>
        <p:nvGrpSpPr>
          <p:cNvPr id="759" name="Google Shape;759;p64"/>
          <p:cNvGrpSpPr/>
          <p:nvPr/>
        </p:nvGrpSpPr>
        <p:grpSpPr>
          <a:xfrm>
            <a:off x="4505946" y="1367725"/>
            <a:ext cx="7060898" cy="1064864"/>
            <a:chOff x="3977400" y="945964"/>
            <a:chExt cx="5295806" cy="1193526"/>
          </a:xfrm>
        </p:grpSpPr>
        <p:grpSp>
          <p:nvGrpSpPr>
            <p:cNvPr id="760" name="Google Shape;760;p64"/>
            <p:cNvGrpSpPr/>
            <p:nvPr/>
          </p:nvGrpSpPr>
          <p:grpSpPr>
            <a:xfrm>
              <a:off x="4732925" y="1140987"/>
              <a:ext cx="529800" cy="998503"/>
              <a:chOff x="4318975" y="1083450"/>
              <a:chExt cx="529800" cy="591250"/>
            </a:xfrm>
          </p:grpSpPr>
          <p:sp>
            <p:nvSpPr>
              <p:cNvPr id="761" name="Google Shape;761;p64"/>
              <p:cNvSpPr/>
              <p:nvPr/>
            </p:nvSpPr>
            <p:spPr>
              <a:xfrm>
                <a:off x="4517125" y="1086100"/>
                <a:ext cx="133500" cy="588600"/>
              </a:xfrm>
              <a:prstGeom prst="rect">
                <a:avLst/>
              </a:prstGeom>
              <a:solidFill>
                <a:srgbClr val="3C78D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762" name="Google Shape;762;p64"/>
              <p:cNvCxnSpPr/>
              <p:nvPr/>
            </p:nvCxnSpPr>
            <p:spPr>
              <a:xfrm rot="10800000">
                <a:off x="4318975" y="1083450"/>
                <a:ext cx="529800" cy="0"/>
              </a:xfrm>
              <a:prstGeom prst="straightConnector1">
                <a:avLst/>
              </a:prstGeom>
              <a:noFill/>
              <a:ln w="9525" cap="flat" cmpd="sng">
                <a:solidFill>
                  <a:srgbClr val="000000"/>
                </a:solidFill>
                <a:prstDash val="solid"/>
                <a:round/>
                <a:headEnd type="none" w="sm" len="sm"/>
                <a:tailEnd type="none" w="sm" len="sm"/>
              </a:ln>
            </p:spPr>
          </p:cxnSp>
        </p:grpSp>
        <p:sp>
          <p:nvSpPr>
            <p:cNvPr id="763" name="Google Shape;763;p64"/>
            <p:cNvSpPr txBox="1"/>
            <p:nvPr/>
          </p:nvSpPr>
          <p:spPr>
            <a:xfrm>
              <a:off x="5343506" y="945964"/>
              <a:ext cx="3929700" cy="8952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US" sz="1800" b="1" i="0" u="none" strike="noStrike" cap="none">
                  <a:solidFill>
                    <a:srgbClr val="3C78D8"/>
                  </a:solidFill>
                  <a:latin typeface="Arial"/>
                  <a:ea typeface="Arial"/>
                  <a:cs typeface="Arial"/>
                  <a:sym typeface="Arial"/>
                </a:rPr>
                <a:t>Benchmark survey completion and submission</a:t>
              </a:r>
              <a:endParaRPr sz="1800" b="1" i="0" u="none" strike="noStrike" cap="none">
                <a:solidFill>
                  <a:srgbClr val="3C78D8"/>
                </a:solidFill>
                <a:latin typeface="Arial"/>
                <a:ea typeface="Arial"/>
                <a:cs typeface="Arial"/>
                <a:sym typeface="Arial"/>
              </a:endParaRPr>
            </a:p>
          </p:txBody>
        </p:sp>
        <p:sp>
          <p:nvSpPr>
            <p:cNvPr id="764" name="Google Shape;764;p64"/>
            <p:cNvSpPr txBox="1"/>
            <p:nvPr/>
          </p:nvSpPr>
          <p:spPr>
            <a:xfrm>
              <a:off x="3977400" y="973693"/>
              <a:ext cx="758400" cy="346800"/>
            </a:xfrm>
            <a:prstGeom prst="rect">
              <a:avLst/>
            </a:prstGeom>
            <a:noFill/>
            <a:ln>
              <a:noFill/>
            </a:ln>
          </p:spPr>
          <p:txBody>
            <a:bodyPr spcFirstLastPara="1" wrap="square" lIns="121900" tIns="121900" rIns="121900" bIns="121900" anchor="t" anchorCtr="0">
              <a:noAutofit/>
            </a:bodyPr>
            <a:lstStyle/>
            <a:p>
              <a:pPr marL="0" marR="0" lvl="0" indent="0" algn="r" rtl="0">
                <a:lnSpc>
                  <a:spcPct val="115000"/>
                </a:lnSpc>
                <a:spcBef>
                  <a:spcPts val="0"/>
                </a:spcBef>
                <a:spcAft>
                  <a:spcPts val="0"/>
                </a:spcAft>
                <a:buClr>
                  <a:srgbClr val="000000"/>
                </a:buClr>
                <a:buSzPts val="1400"/>
                <a:buFont typeface="Arial"/>
                <a:buNone/>
              </a:pPr>
              <a:r>
                <a:rPr lang="en-US" sz="1400" b="1" i="0" u="none" strike="noStrike" cap="none">
                  <a:solidFill>
                    <a:srgbClr val="000000"/>
                  </a:solidFill>
                  <a:latin typeface="Roboto"/>
                  <a:ea typeface="Roboto"/>
                  <a:cs typeface="Roboto"/>
                  <a:sym typeface="Roboto"/>
                </a:rPr>
                <a:t>2</a:t>
              </a:r>
              <a:endParaRPr sz="1400" b="1" i="0" u="none" strike="noStrike" cap="none">
                <a:solidFill>
                  <a:srgbClr val="000000"/>
                </a:solidFill>
                <a:latin typeface="Roboto"/>
                <a:ea typeface="Roboto"/>
                <a:cs typeface="Roboto"/>
                <a:sym typeface="Roboto"/>
              </a:endParaRPr>
            </a:p>
          </p:txBody>
        </p:sp>
      </p:grpSp>
      <p:grpSp>
        <p:nvGrpSpPr>
          <p:cNvPr id="765" name="Google Shape;765;p64"/>
          <p:cNvGrpSpPr/>
          <p:nvPr/>
        </p:nvGrpSpPr>
        <p:grpSpPr>
          <a:xfrm>
            <a:off x="4505946" y="3116875"/>
            <a:ext cx="7060901" cy="1595317"/>
            <a:chOff x="3977400" y="946005"/>
            <a:chExt cx="5295808" cy="1196518"/>
          </a:xfrm>
        </p:grpSpPr>
        <p:grpSp>
          <p:nvGrpSpPr>
            <p:cNvPr id="766" name="Google Shape;766;p64"/>
            <p:cNvGrpSpPr/>
            <p:nvPr/>
          </p:nvGrpSpPr>
          <p:grpSpPr>
            <a:xfrm>
              <a:off x="4732925" y="1142460"/>
              <a:ext cx="529800" cy="1000063"/>
              <a:chOff x="4318975" y="1084322"/>
              <a:chExt cx="529800" cy="592174"/>
            </a:xfrm>
          </p:grpSpPr>
          <p:sp>
            <p:nvSpPr>
              <p:cNvPr id="767" name="Google Shape;767;p64"/>
              <p:cNvSpPr/>
              <p:nvPr/>
            </p:nvSpPr>
            <p:spPr>
              <a:xfrm>
                <a:off x="4517129" y="1086096"/>
                <a:ext cx="133500" cy="590400"/>
              </a:xfrm>
              <a:prstGeom prst="rect">
                <a:avLst/>
              </a:prstGeom>
              <a:solidFill>
                <a:srgbClr val="00559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768" name="Google Shape;768;p64"/>
              <p:cNvCxnSpPr/>
              <p:nvPr/>
            </p:nvCxnSpPr>
            <p:spPr>
              <a:xfrm rot="10800000">
                <a:off x="4318975" y="1084322"/>
                <a:ext cx="529800" cy="0"/>
              </a:xfrm>
              <a:prstGeom prst="straightConnector1">
                <a:avLst/>
              </a:prstGeom>
              <a:noFill/>
              <a:ln w="9525" cap="flat" cmpd="sng">
                <a:solidFill>
                  <a:srgbClr val="000000"/>
                </a:solidFill>
                <a:prstDash val="solid"/>
                <a:round/>
                <a:headEnd type="none" w="sm" len="sm"/>
                <a:tailEnd type="none" w="sm" len="sm"/>
              </a:ln>
            </p:spPr>
          </p:cxnSp>
        </p:grpSp>
        <p:sp>
          <p:nvSpPr>
            <p:cNvPr id="769" name="Google Shape;769;p64"/>
            <p:cNvSpPr txBox="1"/>
            <p:nvPr/>
          </p:nvSpPr>
          <p:spPr>
            <a:xfrm>
              <a:off x="5343508" y="946005"/>
              <a:ext cx="3929700" cy="2760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US" sz="1800" b="1" i="0" u="none" strike="noStrike" cap="none">
                  <a:solidFill>
                    <a:srgbClr val="005596"/>
                  </a:solidFill>
                  <a:latin typeface="Arial"/>
                  <a:ea typeface="Arial"/>
                  <a:cs typeface="Arial"/>
                  <a:sym typeface="Arial"/>
                </a:rPr>
                <a:t>Amendments to submitted survey</a:t>
              </a:r>
              <a:endParaRPr sz="1800" b="1" i="0" u="none" strike="noStrike" cap="none">
                <a:solidFill>
                  <a:srgbClr val="005596"/>
                </a:solidFill>
                <a:latin typeface="Arial"/>
                <a:ea typeface="Arial"/>
                <a:cs typeface="Arial"/>
                <a:sym typeface="Arial"/>
              </a:endParaRPr>
            </a:p>
          </p:txBody>
        </p:sp>
        <p:sp>
          <p:nvSpPr>
            <p:cNvPr id="770" name="Google Shape;770;p64"/>
            <p:cNvSpPr txBox="1"/>
            <p:nvPr/>
          </p:nvSpPr>
          <p:spPr>
            <a:xfrm>
              <a:off x="5343508" y="1222255"/>
              <a:ext cx="3929700" cy="4107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2100"/>
                </a:spcAft>
                <a:buClr>
                  <a:srgbClr val="000000"/>
                </a:buClr>
                <a:buSzPts val="1400"/>
                <a:buFont typeface="Arial"/>
                <a:buNone/>
              </a:pPr>
              <a:r>
                <a:rPr lang="en-US" sz="1400" b="0" i="0" u="none" strike="noStrike" cap="none">
                  <a:solidFill>
                    <a:srgbClr val="858585"/>
                  </a:solidFill>
                  <a:latin typeface="Arial"/>
                  <a:ea typeface="Arial"/>
                  <a:cs typeface="Arial"/>
                  <a:sym typeface="Arial"/>
                </a:rPr>
                <a:t>Adjustments are made if necessary according to the feedbacks provided in the verification process.</a:t>
              </a:r>
              <a:endParaRPr sz="1400" b="0" i="0" u="none" strike="noStrike" cap="none">
                <a:solidFill>
                  <a:srgbClr val="858585"/>
                </a:solidFill>
                <a:latin typeface="Arial"/>
                <a:ea typeface="Arial"/>
                <a:cs typeface="Arial"/>
                <a:sym typeface="Arial"/>
              </a:endParaRPr>
            </a:p>
          </p:txBody>
        </p:sp>
        <p:sp>
          <p:nvSpPr>
            <p:cNvPr id="771" name="Google Shape;771;p64"/>
            <p:cNvSpPr txBox="1"/>
            <p:nvPr/>
          </p:nvSpPr>
          <p:spPr>
            <a:xfrm>
              <a:off x="3977400" y="973693"/>
              <a:ext cx="758400" cy="346800"/>
            </a:xfrm>
            <a:prstGeom prst="rect">
              <a:avLst/>
            </a:prstGeom>
            <a:noFill/>
            <a:ln>
              <a:noFill/>
            </a:ln>
          </p:spPr>
          <p:txBody>
            <a:bodyPr spcFirstLastPara="1" wrap="square" lIns="121900" tIns="121900" rIns="121900" bIns="121900" anchor="t" anchorCtr="0">
              <a:noAutofit/>
            </a:bodyPr>
            <a:lstStyle/>
            <a:p>
              <a:pPr marL="0" marR="0" lvl="0" indent="0" algn="r" rtl="0">
                <a:lnSpc>
                  <a:spcPct val="115000"/>
                </a:lnSpc>
                <a:spcBef>
                  <a:spcPts val="0"/>
                </a:spcBef>
                <a:spcAft>
                  <a:spcPts val="0"/>
                </a:spcAft>
                <a:buClr>
                  <a:srgbClr val="000000"/>
                </a:buClr>
                <a:buSzPts val="1400"/>
                <a:buFont typeface="Arial"/>
                <a:buNone/>
              </a:pPr>
              <a:r>
                <a:rPr lang="en-US" sz="1400" b="0" i="0" u="none" strike="noStrike" cap="none">
                  <a:solidFill>
                    <a:srgbClr val="000000"/>
                  </a:solidFill>
                  <a:latin typeface="Roboto"/>
                  <a:ea typeface="Roboto"/>
                  <a:cs typeface="Roboto"/>
                  <a:sym typeface="Roboto"/>
                </a:rPr>
                <a:t>4</a:t>
              </a:r>
              <a:endParaRPr sz="1400" b="0" i="0" u="none" strike="noStrike" cap="none">
                <a:solidFill>
                  <a:srgbClr val="000000"/>
                </a:solidFill>
                <a:latin typeface="Roboto"/>
                <a:ea typeface="Roboto"/>
                <a:cs typeface="Roboto"/>
                <a:sym typeface="Roboto"/>
              </a:endParaRPr>
            </a:p>
          </p:txBody>
        </p:sp>
      </p:grpSp>
      <p:grpSp>
        <p:nvGrpSpPr>
          <p:cNvPr id="772" name="Google Shape;772;p64"/>
          <p:cNvGrpSpPr/>
          <p:nvPr/>
        </p:nvGrpSpPr>
        <p:grpSpPr>
          <a:xfrm>
            <a:off x="4505946" y="2163475"/>
            <a:ext cx="7060901" cy="1591269"/>
            <a:chOff x="3977400" y="946008"/>
            <a:chExt cx="5295808" cy="1193482"/>
          </a:xfrm>
        </p:grpSpPr>
        <p:grpSp>
          <p:nvGrpSpPr>
            <p:cNvPr id="773" name="Google Shape;773;p64"/>
            <p:cNvGrpSpPr/>
            <p:nvPr/>
          </p:nvGrpSpPr>
          <p:grpSpPr>
            <a:xfrm>
              <a:off x="4732925" y="1142460"/>
              <a:ext cx="529800" cy="997030"/>
              <a:chOff x="4318975" y="1084322"/>
              <a:chExt cx="529800" cy="590378"/>
            </a:xfrm>
          </p:grpSpPr>
          <p:sp>
            <p:nvSpPr>
              <p:cNvPr id="774" name="Google Shape;774;p64"/>
              <p:cNvSpPr/>
              <p:nvPr/>
            </p:nvSpPr>
            <p:spPr>
              <a:xfrm>
                <a:off x="4517125" y="1086100"/>
                <a:ext cx="133500" cy="588600"/>
              </a:xfrm>
              <a:prstGeom prst="rect">
                <a:avLst/>
              </a:prstGeom>
              <a:solidFill>
                <a:srgbClr val="00559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775" name="Google Shape;775;p64"/>
              <p:cNvCxnSpPr/>
              <p:nvPr/>
            </p:nvCxnSpPr>
            <p:spPr>
              <a:xfrm rot="10800000">
                <a:off x="4318975" y="1084322"/>
                <a:ext cx="529800" cy="0"/>
              </a:xfrm>
              <a:prstGeom prst="straightConnector1">
                <a:avLst/>
              </a:prstGeom>
              <a:noFill/>
              <a:ln w="9525" cap="flat" cmpd="sng">
                <a:solidFill>
                  <a:srgbClr val="000000"/>
                </a:solidFill>
                <a:prstDash val="solid"/>
                <a:round/>
                <a:headEnd type="none" w="sm" len="sm"/>
                <a:tailEnd type="none" w="sm" len="sm"/>
              </a:ln>
            </p:spPr>
          </p:cxnSp>
        </p:grpSp>
        <p:sp>
          <p:nvSpPr>
            <p:cNvPr id="776" name="Google Shape;776;p64"/>
            <p:cNvSpPr txBox="1"/>
            <p:nvPr/>
          </p:nvSpPr>
          <p:spPr>
            <a:xfrm>
              <a:off x="5343508" y="946008"/>
              <a:ext cx="3871500" cy="2760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US" sz="1800" b="1" i="0" u="none" strike="noStrike" cap="none">
                  <a:solidFill>
                    <a:srgbClr val="005596"/>
                  </a:solidFill>
                  <a:latin typeface="Arial"/>
                  <a:ea typeface="Arial"/>
                  <a:cs typeface="Arial"/>
                  <a:sym typeface="Arial"/>
                </a:rPr>
                <a:t>Verification by Textile Exchange</a:t>
              </a:r>
              <a:endParaRPr sz="1800" b="1" i="0" u="none" strike="noStrike" cap="none">
                <a:solidFill>
                  <a:srgbClr val="005596"/>
                </a:solidFill>
                <a:latin typeface="Arial"/>
                <a:ea typeface="Arial"/>
                <a:cs typeface="Arial"/>
                <a:sym typeface="Arial"/>
              </a:endParaRPr>
            </a:p>
          </p:txBody>
        </p:sp>
        <p:sp>
          <p:nvSpPr>
            <p:cNvPr id="777" name="Google Shape;777;p64"/>
            <p:cNvSpPr txBox="1"/>
            <p:nvPr/>
          </p:nvSpPr>
          <p:spPr>
            <a:xfrm>
              <a:off x="5343508" y="1222239"/>
              <a:ext cx="3929700" cy="4107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2100"/>
                </a:spcAft>
                <a:buClr>
                  <a:srgbClr val="000000"/>
                </a:buClr>
                <a:buSzPts val="1400"/>
                <a:buFont typeface="Arial"/>
                <a:buNone/>
              </a:pPr>
              <a:r>
                <a:rPr lang="en-US" sz="1400" b="0" i="0" u="none" strike="noStrike" cap="none">
                  <a:solidFill>
                    <a:srgbClr val="858585"/>
                  </a:solidFill>
                  <a:latin typeface="Arial"/>
                  <a:ea typeface="Arial"/>
                  <a:cs typeface="Arial"/>
                  <a:sym typeface="Arial"/>
                </a:rPr>
                <a:t>Verification is based on accuracy, consistency and completeness. Review is followed up with each company.</a:t>
              </a:r>
              <a:endParaRPr sz="1400" b="0" i="0" u="none" strike="noStrike" cap="none">
                <a:solidFill>
                  <a:srgbClr val="858585"/>
                </a:solidFill>
                <a:latin typeface="Arial"/>
                <a:ea typeface="Arial"/>
                <a:cs typeface="Arial"/>
                <a:sym typeface="Arial"/>
              </a:endParaRPr>
            </a:p>
          </p:txBody>
        </p:sp>
        <p:sp>
          <p:nvSpPr>
            <p:cNvPr id="778" name="Google Shape;778;p64"/>
            <p:cNvSpPr txBox="1"/>
            <p:nvPr/>
          </p:nvSpPr>
          <p:spPr>
            <a:xfrm>
              <a:off x="3977400" y="973693"/>
              <a:ext cx="758400" cy="346800"/>
            </a:xfrm>
            <a:prstGeom prst="rect">
              <a:avLst/>
            </a:prstGeom>
            <a:noFill/>
            <a:ln>
              <a:noFill/>
            </a:ln>
          </p:spPr>
          <p:txBody>
            <a:bodyPr spcFirstLastPara="1" wrap="square" lIns="121900" tIns="121900" rIns="121900" bIns="121900" anchor="t" anchorCtr="0">
              <a:noAutofit/>
            </a:bodyPr>
            <a:lstStyle/>
            <a:p>
              <a:pPr marL="0" marR="0" lvl="0" indent="0" algn="r" rtl="0">
                <a:lnSpc>
                  <a:spcPct val="115000"/>
                </a:lnSpc>
                <a:spcBef>
                  <a:spcPts val="0"/>
                </a:spcBef>
                <a:spcAft>
                  <a:spcPts val="0"/>
                </a:spcAft>
                <a:buClr>
                  <a:srgbClr val="000000"/>
                </a:buClr>
                <a:buSzPts val="1400"/>
                <a:buFont typeface="Arial"/>
                <a:buNone/>
              </a:pPr>
              <a:r>
                <a:rPr lang="en-US" sz="1400" b="1" i="0" u="none" strike="noStrike" cap="none">
                  <a:solidFill>
                    <a:srgbClr val="000000"/>
                  </a:solidFill>
                  <a:latin typeface="Roboto"/>
                  <a:ea typeface="Roboto"/>
                  <a:cs typeface="Roboto"/>
                  <a:sym typeface="Roboto"/>
                </a:rPr>
                <a:t>3</a:t>
              </a:r>
              <a:endParaRPr sz="1400" b="1" i="0" u="none" strike="noStrike" cap="none">
                <a:solidFill>
                  <a:srgbClr val="000000"/>
                </a:solidFill>
                <a:latin typeface="Roboto"/>
                <a:ea typeface="Roboto"/>
                <a:cs typeface="Roboto"/>
                <a:sym typeface="Roboto"/>
              </a:endParaRPr>
            </a:p>
          </p:txBody>
        </p:sp>
      </p:grpSp>
      <p:grpSp>
        <p:nvGrpSpPr>
          <p:cNvPr id="779" name="Google Shape;779;p64"/>
          <p:cNvGrpSpPr/>
          <p:nvPr/>
        </p:nvGrpSpPr>
        <p:grpSpPr>
          <a:xfrm>
            <a:off x="4505954" y="4351979"/>
            <a:ext cx="7060881" cy="947579"/>
            <a:chOff x="3977400" y="945933"/>
            <a:chExt cx="5295792" cy="1196590"/>
          </a:xfrm>
        </p:grpSpPr>
        <p:grpSp>
          <p:nvGrpSpPr>
            <p:cNvPr id="780" name="Google Shape;780;p64"/>
            <p:cNvGrpSpPr/>
            <p:nvPr/>
          </p:nvGrpSpPr>
          <p:grpSpPr>
            <a:xfrm>
              <a:off x="4732925" y="1142460"/>
              <a:ext cx="529800" cy="1000063"/>
              <a:chOff x="4318975" y="1084322"/>
              <a:chExt cx="529800" cy="592174"/>
            </a:xfrm>
          </p:grpSpPr>
          <p:sp>
            <p:nvSpPr>
              <p:cNvPr id="781" name="Google Shape;781;p64"/>
              <p:cNvSpPr/>
              <p:nvPr/>
            </p:nvSpPr>
            <p:spPr>
              <a:xfrm>
                <a:off x="4517129" y="1086096"/>
                <a:ext cx="133500" cy="590400"/>
              </a:xfrm>
              <a:prstGeom prst="rect">
                <a:avLst/>
              </a:prstGeom>
              <a:solidFill>
                <a:srgbClr val="00559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782" name="Google Shape;782;p64"/>
              <p:cNvCxnSpPr/>
              <p:nvPr/>
            </p:nvCxnSpPr>
            <p:spPr>
              <a:xfrm rot="10800000">
                <a:off x="4318975" y="1084322"/>
                <a:ext cx="529800" cy="0"/>
              </a:xfrm>
              <a:prstGeom prst="straightConnector1">
                <a:avLst/>
              </a:prstGeom>
              <a:noFill/>
              <a:ln w="9525" cap="flat" cmpd="sng">
                <a:solidFill>
                  <a:srgbClr val="000000"/>
                </a:solidFill>
                <a:prstDash val="solid"/>
                <a:round/>
                <a:headEnd type="none" w="sm" len="sm"/>
                <a:tailEnd type="none" w="sm" len="sm"/>
              </a:ln>
            </p:spPr>
          </p:cxnSp>
        </p:grpSp>
        <p:sp>
          <p:nvSpPr>
            <p:cNvPr id="783" name="Google Shape;783;p64"/>
            <p:cNvSpPr txBox="1"/>
            <p:nvPr/>
          </p:nvSpPr>
          <p:spPr>
            <a:xfrm>
              <a:off x="5343492" y="945933"/>
              <a:ext cx="3929700" cy="7494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US" sz="1800" b="1" i="0" u="none" strike="noStrike" cap="none">
                  <a:solidFill>
                    <a:srgbClr val="005596"/>
                  </a:solidFill>
                  <a:latin typeface="Arial"/>
                  <a:ea typeface="Arial"/>
                  <a:cs typeface="Arial"/>
                  <a:sym typeface="Arial"/>
                </a:rPr>
                <a:t>Scoring and data compilation</a:t>
              </a:r>
              <a:endParaRPr sz="1800" b="1" i="0" u="none" strike="noStrike" cap="none">
                <a:solidFill>
                  <a:srgbClr val="005596"/>
                </a:solidFill>
                <a:latin typeface="Arial"/>
                <a:ea typeface="Arial"/>
                <a:cs typeface="Arial"/>
                <a:sym typeface="Arial"/>
              </a:endParaRPr>
            </a:p>
          </p:txBody>
        </p:sp>
        <p:sp>
          <p:nvSpPr>
            <p:cNvPr id="784" name="Google Shape;784;p64"/>
            <p:cNvSpPr txBox="1"/>
            <p:nvPr/>
          </p:nvSpPr>
          <p:spPr>
            <a:xfrm>
              <a:off x="3977400" y="973693"/>
              <a:ext cx="758400" cy="346800"/>
            </a:xfrm>
            <a:prstGeom prst="rect">
              <a:avLst/>
            </a:prstGeom>
            <a:noFill/>
            <a:ln>
              <a:noFill/>
            </a:ln>
          </p:spPr>
          <p:txBody>
            <a:bodyPr spcFirstLastPara="1" wrap="square" lIns="121900" tIns="121900" rIns="121900" bIns="121900" anchor="t" anchorCtr="0">
              <a:noAutofit/>
            </a:bodyPr>
            <a:lstStyle/>
            <a:p>
              <a:pPr marL="0" marR="0" lvl="0" indent="0" algn="r" rtl="0">
                <a:lnSpc>
                  <a:spcPct val="115000"/>
                </a:lnSpc>
                <a:spcBef>
                  <a:spcPts val="0"/>
                </a:spcBef>
                <a:spcAft>
                  <a:spcPts val="0"/>
                </a:spcAft>
                <a:buClr>
                  <a:srgbClr val="000000"/>
                </a:buClr>
                <a:buSzPts val="1400"/>
                <a:buFont typeface="Arial"/>
                <a:buNone/>
              </a:pPr>
              <a:r>
                <a:rPr lang="en-US" sz="1400" b="1" i="0" u="none" strike="noStrike" cap="none">
                  <a:solidFill>
                    <a:srgbClr val="000000"/>
                  </a:solidFill>
                  <a:latin typeface="Roboto"/>
                  <a:ea typeface="Roboto"/>
                  <a:cs typeface="Roboto"/>
                  <a:sym typeface="Roboto"/>
                </a:rPr>
                <a:t>5</a:t>
              </a:r>
              <a:endParaRPr sz="1400" b="1" i="0" u="none" strike="noStrike" cap="none">
                <a:solidFill>
                  <a:srgbClr val="000000"/>
                </a:solidFill>
                <a:latin typeface="Roboto"/>
                <a:ea typeface="Roboto"/>
                <a:cs typeface="Roboto"/>
                <a:sym typeface="Roboto"/>
              </a:endParaRPr>
            </a:p>
          </p:txBody>
        </p:sp>
      </p:grpSp>
      <p:grpSp>
        <p:nvGrpSpPr>
          <p:cNvPr id="785" name="Google Shape;785;p64"/>
          <p:cNvGrpSpPr/>
          <p:nvPr/>
        </p:nvGrpSpPr>
        <p:grpSpPr>
          <a:xfrm>
            <a:off x="4505946" y="4889125"/>
            <a:ext cx="7388889" cy="947648"/>
            <a:chOff x="3977400" y="945998"/>
            <a:chExt cx="5541806" cy="1196525"/>
          </a:xfrm>
        </p:grpSpPr>
        <p:grpSp>
          <p:nvGrpSpPr>
            <p:cNvPr id="786" name="Google Shape;786;p64"/>
            <p:cNvGrpSpPr/>
            <p:nvPr/>
          </p:nvGrpSpPr>
          <p:grpSpPr>
            <a:xfrm>
              <a:off x="4732925" y="1142460"/>
              <a:ext cx="529800" cy="1000063"/>
              <a:chOff x="4318975" y="1084322"/>
              <a:chExt cx="529800" cy="592174"/>
            </a:xfrm>
          </p:grpSpPr>
          <p:sp>
            <p:nvSpPr>
              <p:cNvPr id="787" name="Google Shape;787;p64"/>
              <p:cNvSpPr/>
              <p:nvPr/>
            </p:nvSpPr>
            <p:spPr>
              <a:xfrm>
                <a:off x="4517129" y="1086096"/>
                <a:ext cx="133500" cy="590400"/>
              </a:xfrm>
              <a:prstGeom prst="rect">
                <a:avLst/>
              </a:prstGeom>
              <a:solidFill>
                <a:srgbClr val="00559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788" name="Google Shape;788;p64"/>
              <p:cNvCxnSpPr/>
              <p:nvPr/>
            </p:nvCxnSpPr>
            <p:spPr>
              <a:xfrm rot="10800000">
                <a:off x="4318975" y="1084322"/>
                <a:ext cx="529800" cy="0"/>
              </a:xfrm>
              <a:prstGeom prst="straightConnector1">
                <a:avLst/>
              </a:prstGeom>
              <a:noFill/>
              <a:ln w="9525" cap="flat" cmpd="sng">
                <a:solidFill>
                  <a:srgbClr val="000000"/>
                </a:solidFill>
                <a:prstDash val="solid"/>
                <a:round/>
                <a:headEnd type="none" w="sm" len="sm"/>
                <a:tailEnd type="none" w="sm" len="sm"/>
              </a:ln>
            </p:spPr>
          </p:cxnSp>
        </p:grpSp>
        <p:sp>
          <p:nvSpPr>
            <p:cNvPr id="789" name="Google Shape;789;p64"/>
            <p:cNvSpPr txBox="1"/>
            <p:nvPr/>
          </p:nvSpPr>
          <p:spPr>
            <a:xfrm>
              <a:off x="5343506" y="945998"/>
              <a:ext cx="4175700" cy="7167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US" sz="1800" b="1" i="0" u="none" strike="noStrike" cap="none">
                  <a:solidFill>
                    <a:srgbClr val="6BB7CE"/>
                  </a:solidFill>
                  <a:latin typeface="Arial"/>
                  <a:ea typeface="Arial"/>
                  <a:cs typeface="Arial"/>
                  <a:sym typeface="Arial"/>
                </a:rPr>
                <a:t>Individualized company feedback reports</a:t>
              </a:r>
              <a:endParaRPr sz="1800" b="1" i="0" u="none" strike="noStrike" cap="none">
                <a:solidFill>
                  <a:srgbClr val="6BB7CE"/>
                </a:solidFill>
                <a:latin typeface="Arial"/>
                <a:ea typeface="Arial"/>
                <a:cs typeface="Arial"/>
                <a:sym typeface="Arial"/>
              </a:endParaRPr>
            </a:p>
          </p:txBody>
        </p:sp>
        <p:sp>
          <p:nvSpPr>
            <p:cNvPr id="790" name="Google Shape;790;p64"/>
            <p:cNvSpPr txBox="1"/>
            <p:nvPr/>
          </p:nvSpPr>
          <p:spPr>
            <a:xfrm>
              <a:off x="3977400" y="973693"/>
              <a:ext cx="758400" cy="346800"/>
            </a:xfrm>
            <a:prstGeom prst="rect">
              <a:avLst/>
            </a:prstGeom>
            <a:noFill/>
            <a:ln>
              <a:noFill/>
            </a:ln>
          </p:spPr>
          <p:txBody>
            <a:bodyPr spcFirstLastPara="1" wrap="square" lIns="121900" tIns="121900" rIns="121900" bIns="121900" anchor="t" anchorCtr="0">
              <a:noAutofit/>
            </a:bodyPr>
            <a:lstStyle/>
            <a:p>
              <a:pPr marL="0" marR="0" lvl="0" indent="0" algn="r" rtl="0">
                <a:lnSpc>
                  <a:spcPct val="115000"/>
                </a:lnSpc>
                <a:spcBef>
                  <a:spcPts val="0"/>
                </a:spcBef>
                <a:spcAft>
                  <a:spcPts val="0"/>
                </a:spcAft>
                <a:buClr>
                  <a:srgbClr val="000000"/>
                </a:buClr>
                <a:buSzPts val="1400"/>
                <a:buFont typeface="Arial"/>
                <a:buNone/>
              </a:pPr>
              <a:r>
                <a:rPr lang="en-US" sz="1400" b="1" i="0" u="none" strike="noStrike" cap="none">
                  <a:solidFill>
                    <a:srgbClr val="000000"/>
                  </a:solidFill>
                  <a:latin typeface="Roboto"/>
                  <a:ea typeface="Roboto"/>
                  <a:cs typeface="Roboto"/>
                  <a:sym typeface="Roboto"/>
                </a:rPr>
                <a:t>6</a:t>
              </a:r>
              <a:endParaRPr sz="1400" b="1" i="0" u="none" strike="noStrike" cap="none">
                <a:solidFill>
                  <a:srgbClr val="000000"/>
                </a:solidFill>
                <a:latin typeface="Roboto"/>
                <a:ea typeface="Roboto"/>
                <a:cs typeface="Roboto"/>
                <a:sym typeface="Roboto"/>
              </a:endParaRPr>
            </a:p>
          </p:txBody>
        </p:sp>
      </p:grpSp>
      <p:grpSp>
        <p:nvGrpSpPr>
          <p:cNvPr id="791" name="Google Shape;791;p64"/>
          <p:cNvGrpSpPr/>
          <p:nvPr/>
        </p:nvGrpSpPr>
        <p:grpSpPr>
          <a:xfrm>
            <a:off x="4378420" y="5634826"/>
            <a:ext cx="6818469" cy="723140"/>
            <a:chOff x="3977400" y="946062"/>
            <a:chExt cx="4657106" cy="1196461"/>
          </a:xfrm>
        </p:grpSpPr>
        <p:grpSp>
          <p:nvGrpSpPr>
            <p:cNvPr id="792" name="Google Shape;792;p64"/>
            <p:cNvGrpSpPr/>
            <p:nvPr/>
          </p:nvGrpSpPr>
          <p:grpSpPr>
            <a:xfrm>
              <a:off x="4732925" y="1142460"/>
              <a:ext cx="529800" cy="1000063"/>
              <a:chOff x="4318975" y="1084322"/>
              <a:chExt cx="529800" cy="592174"/>
            </a:xfrm>
          </p:grpSpPr>
          <p:sp>
            <p:nvSpPr>
              <p:cNvPr id="793" name="Google Shape;793;p64"/>
              <p:cNvSpPr/>
              <p:nvPr/>
            </p:nvSpPr>
            <p:spPr>
              <a:xfrm>
                <a:off x="4517129" y="1086096"/>
                <a:ext cx="133500" cy="590400"/>
              </a:xfrm>
              <a:prstGeom prst="rect">
                <a:avLst/>
              </a:prstGeom>
              <a:solidFill>
                <a:srgbClr val="00559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794" name="Google Shape;794;p64"/>
              <p:cNvCxnSpPr/>
              <p:nvPr/>
            </p:nvCxnSpPr>
            <p:spPr>
              <a:xfrm rot="10800000">
                <a:off x="4318975" y="1084322"/>
                <a:ext cx="529800" cy="0"/>
              </a:xfrm>
              <a:prstGeom prst="straightConnector1">
                <a:avLst/>
              </a:prstGeom>
              <a:noFill/>
              <a:ln w="9525" cap="flat" cmpd="sng">
                <a:solidFill>
                  <a:srgbClr val="000000"/>
                </a:solidFill>
                <a:prstDash val="solid"/>
                <a:round/>
                <a:headEnd type="none" w="sm" len="sm"/>
                <a:tailEnd type="none" w="sm" len="sm"/>
              </a:ln>
            </p:spPr>
          </p:cxnSp>
        </p:grpSp>
        <p:sp>
          <p:nvSpPr>
            <p:cNvPr id="795" name="Google Shape;795;p64"/>
            <p:cNvSpPr txBox="1"/>
            <p:nvPr/>
          </p:nvSpPr>
          <p:spPr>
            <a:xfrm>
              <a:off x="5343506" y="946062"/>
              <a:ext cx="3291000" cy="8139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US" sz="1800" b="1" i="0" u="none" strike="noStrike" cap="none">
                  <a:solidFill>
                    <a:srgbClr val="005596"/>
                  </a:solidFill>
                  <a:latin typeface="Arial"/>
                  <a:ea typeface="Arial"/>
                  <a:cs typeface="Arial"/>
                  <a:sym typeface="Arial"/>
                </a:rPr>
                <a:t>Sector Benchmark Results and Insights Report</a:t>
              </a:r>
              <a:endParaRPr sz="1800" b="1" i="0" u="none" strike="noStrike" cap="none">
                <a:solidFill>
                  <a:srgbClr val="005596"/>
                </a:solidFill>
                <a:latin typeface="Arial"/>
                <a:ea typeface="Arial"/>
                <a:cs typeface="Arial"/>
                <a:sym typeface="Arial"/>
              </a:endParaRPr>
            </a:p>
          </p:txBody>
        </p:sp>
        <p:sp>
          <p:nvSpPr>
            <p:cNvPr id="796" name="Google Shape;796;p64"/>
            <p:cNvSpPr txBox="1"/>
            <p:nvPr/>
          </p:nvSpPr>
          <p:spPr>
            <a:xfrm>
              <a:off x="3977400" y="973693"/>
              <a:ext cx="758400" cy="346800"/>
            </a:xfrm>
            <a:prstGeom prst="rect">
              <a:avLst/>
            </a:prstGeom>
            <a:noFill/>
            <a:ln>
              <a:noFill/>
            </a:ln>
          </p:spPr>
          <p:txBody>
            <a:bodyPr spcFirstLastPara="1" wrap="square" lIns="121900" tIns="121900" rIns="121900" bIns="121900" anchor="t" anchorCtr="0">
              <a:noAutofit/>
            </a:bodyPr>
            <a:lstStyle/>
            <a:p>
              <a:pPr marL="0" marR="0" lvl="0" indent="0" algn="r" rtl="0">
                <a:lnSpc>
                  <a:spcPct val="115000"/>
                </a:lnSpc>
                <a:spcBef>
                  <a:spcPts val="0"/>
                </a:spcBef>
                <a:spcAft>
                  <a:spcPts val="0"/>
                </a:spcAft>
                <a:buClr>
                  <a:srgbClr val="000000"/>
                </a:buClr>
                <a:buSzPts val="1400"/>
                <a:buFont typeface="Arial"/>
                <a:buNone/>
              </a:pPr>
              <a:r>
                <a:rPr lang="en-US" sz="1400" b="1" i="0" u="none" strike="noStrike" cap="none">
                  <a:solidFill>
                    <a:srgbClr val="000000"/>
                  </a:solidFill>
                  <a:latin typeface="Roboto"/>
                  <a:ea typeface="Roboto"/>
                  <a:cs typeface="Roboto"/>
                  <a:sym typeface="Roboto"/>
                </a:rPr>
                <a:t>7</a:t>
              </a:r>
              <a:endParaRPr sz="1400" b="1" i="0" u="none" strike="noStrike" cap="none">
                <a:solidFill>
                  <a:srgbClr val="000000"/>
                </a:solidFill>
                <a:latin typeface="Roboto"/>
                <a:ea typeface="Roboto"/>
                <a:cs typeface="Roboto"/>
                <a:sym typeface="Roboto"/>
              </a:endParaRPr>
            </a:p>
          </p:txBody>
        </p:sp>
      </p:grpSp>
      <p:sp>
        <p:nvSpPr>
          <p:cNvPr id="797" name="Google Shape;797;p64"/>
          <p:cNvSpPr/>
          <p:nvPr/>
        </p:nvSpPr>
        <p:spPr>
          <a:xfrm>
            <a:off x="443024" y="1367725"/>
            <a:ext cx="4398300" cy="4032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8BA4CC"/>
                </a:solidFill>
                <a:latin typeface="Arial"/>
                <a:ea typeface="Arial"/>
                <a:cs typeface="Arial"/>
                <a:sym typeface="Arial"/>
              </a:rPr>
              <a:t>___</a:t>
            </a:r>
            <a:endParaRPr sz="1800" b="0" i="0" u="none" strike="noStrike" cap="none">
              <a:solidFill>
                <a:srgbClr val="8BA4CC"/>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800"/>
              <a:buFont typeface="Arial"/>
              <a:buNone/>
            </a:pPr>
            <a:r>
              <a:rPr lang="en-US" sz="1800" b="1" i="0" u="none" strike="noStrike" cap="none">
                <a:solidFill>
                  <a:schemeClr val="dk1"/>
                </a:solidFill>
                <a:latin typeface="Arial"/>
                <a:ea typeface="Arial"/>
                <a:cs typeface="Arial"/>
                <a:sym typeface="Arial"/>
              </a:rPr>
              <a:t>Data to prepare for the benchmark</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8BA4CC"/>
              </a:solidFill>
              <a:latin typeface="Arial"/>
              <a:ea typeface="Arial"/>
              <a:cs typeface="Arial"/>
              <a:sym typeface="Arial"/>
            </a:endParaRPr>
          </a:p>
          <a:p>
            <a:pPr marL="227011" marR="0" lvl="0" indent="-227011" algn="l" rtl="0">
              <a:lnSpc>
                <a:spcPct val="100000"/>
              </a:lnSpc>
              <a:spcBef>
                <a:spcPts val="1200"/>
              </a:spcBef>
              <a:spcAft>
                <a:spcPts val="0"/>
              </a:spcAft>
              <a:buClr>
                <a:schemeClr val="dk1"/>
              </a:buClr>
              <a:buSzPts val="1800"/>
              <a:buFont typeface="Arial"/>
              <a:buChar char="•"/>
            </a:pPr>
            <a:r>
              <a:rPr lang="en-US" sz="1800" b="0" i="0" u="none" strike="noStrike" cap="none">
                <a:solidFill>
                  <a:schemeClr val="dk2"/>
                </a:solidFill>
                <a:latin typeface="Arial"/>
                <a:ea typeface="Arial"/>
                <a:cs typeface="Arial"/>
                <a:sym typeface="Arial"/>
              </a:rPr>
              <a:t>Fiber consumption for the reporting period, by fiber type and preferred fiber</a:t>
            </a:r>
            <a:endParaRPr sz="1800" b="0" i="0" u="none" strike="noStrike" cap="none">
              <a:solidFill>
                <a:schemeClr val="dk2"/>
              </a:solidFill>
              <a:latin typeface="Arial"/>
              <a:ea typeface="Arial"/>
              <a:cs typeface="Arial"/>
              <a:sym typeface="Arial"/>
            </a:endParaRPr>
          </a:p>
          <a:p>
            <a:pPr marL="227011" marR="0" lvl="0" indent="-227011" algn="l" rtl="0">
              <a:lnSpc>
                <a:spcPct val="100000"/>
              </a:lnSpc>
              <a:spcBef>
                <a:spcPts val="1200"/>
              </a:spcBef>
              <a:spcAft>
                <a:spcPts val="0"/>
              </a:spcAft>
              <a:buClr>
                <a:schemeClr val="dk1"/>
              </a:buClr>
              <a:buSzPts val="1800"/>
              <a:buFont typeface="Arial"/>
              <a:buChar char="•"/>
            </a:pPr>
            <a:r>
              <a:rPr lang="en-US" sz="1800" b="0" i="0" u="none" strike="noStrike" cap="none">
                <a:solidFill>
                  <a:schemeClr val="dk2"/>
                </a:solidFill>
                <a:latin typeface="Arial"/>
                <a:ea typeface="Arial"/>
                <a:cs typeface="Arial"/>
                <a:sym typeface="Arial"/>
              </a:rPr>
              <a:t>Supplier lists</a:t>
            </a:r>
            <a:endParaRPr sz="1800" b="0" i="0" u="none" strike="noStrike" cap="none">
              <a:solidFill>
                <a:srgbClr val="000000"/>
              </a:solidFill>
              <a:latin typeface="Arial"/>
              <a:ea typeface="Arial"/>
              <a:cs typeface="Arial"/>
              <a:sym typeface="Arial"/>
            </a:endParaRPr>
          </a:p>
          <a:p>
            <a:pPr marL="227011" marR="0" lvl="0" indent="-227011" algn="l" rtl="0">
              <a:lnSpc>
                <a:spcPct val="100000"/>
              </a:lnSpc>
              <a:spcBef>
                <a:spcPts val="1200"/>
              </a:spcBef>
              <a:spcAft>
                <a:spcPts val="0"/>
              </a:spcAft>
              <a:buClr>
                <a:schemeClr val="dk1"/>
              </a:buClr>
              <a:buSzPts val="1800"/>
              <a:buFont typeface="Arial"/>
              <a:buChar char="•"/>
            </a:pPr>
            <a:r>
              <a:rPr lang="en-US" sz="1800" b="0" i="0" u="none" strike="noStrike" cap="none">
                <a:solidFill>
                  <a:schemeClr val="dk2"/>
                </a:solidFill>
                <a:latin typeface="Arial"/>
                <a:ea typeface="Arial"/>
                <a:cs typeface="Arial"/>
                <a:sym typeface="Arial"/>
              </a:rPr>
              <a:t>Documentation relative to fiber certification in the supply chain</a:t>
            </a:r>
            <a:endParaRPr sz="1800" b="0" i="0" u="none" strike="noStrike" cap="none">
              <a:solidFill>
                <a:schemeClr val="dk2"/>
              </a:solidFill>
              <a:latin typeface="Arial"/>
              <a:ea typeface="Arial"/>
              <a:cs typeface="Arial"/>
              <a:sym typeface="Arial"/>
            </a:endParaRPr>
          </a:p>
          <a:p>
            <a:pPr marL="457200" marR="0" lvl="0" indent="0" algn="l" rtl="0">
              <a:lnSpc>
                <a:spcPct val="100000"/>
              </a:lnSpc>
              <a:spcBef>
                <a:spcPts val="120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65"/>
          <p:cNvSpPr txBox="1"/>
          <p:nvPr/>
        </p:nvSpPr>
        <p:spPr>
          <a:xfrm>
            <a:off x="291089" y="487162"/>
            <a:ext cx="10474500" cy="798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1" i="0" u="none" strike="noStrike" cap="none">
                <a:solidFill>
                  <a:schemeClr val="dk1"/>
                </a:solidFill>
                <a:latin typeface="Arial"/>
                <a:ea typeface="Arial"/>
                <a:cs typeface="Arial"/>
                <a:sym typeface="Arial"/>
              </a:rPr>
              <a:t>Next Webinar</a:t>
            </a:r>
            <a:endParaRPr sz="1400" b="0" i="0" u="none" strike="noStrike" cap="none">
              <a:solidFill>
                <a:srgbClr val="000000"/>
              </a:solidFill>
              <a:latin typeface="Arial"/>
              <a:ea typeface="Arial"/>
              <a:cs typeface="Arial"/>
              <a:sym typeface="Arial"/>
            </a:endParaRPr>
          </a:p>
        </p:txBody>
      </p:sp>
      <p:sp>
        <p:nvSpPr>
          <p:cNvPr id="803" name="Google Shape;803;p65"/>
          <p:cNvSpPr/>
          <p:nvPr/>
        </p:nvSpPr>
        <p:spPr>
          <a:xfrm>
            <a:off x="469899" y="1285750"/>
            <a:ext cx="6110100" cy="4032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8BA4CC"/>
                </a:solidFill>
                <a:latin typeface="Arial"/>
                <a:ea typeface="Arial"/>
                <a:cs typeface="Arial"/>
                <a:sym typeface="Arial"/>
              </a:rPr>
              <a:t>___</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8BA4C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Scheduled May 6th 2019 (time and details will be sent soon)</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a:p>
            <a:pPr marL="227011" marR="0" lvl="0" indent="-227011" algn="l" rtl="0">
              <a:lnSpc>
                <a:spcPct val="100000"/>
              </a:lnSpc>
              <a:spcBef>
                <a:spcPts val="1200"/>
              </a:spcBef>
              <a:spcAft>
                <a:spcPts val="0"/>
              </a:spcAft>
              <a:buClr>
                <a:schemeClr val="dk1"/>
              </a:buClr>
              <a:buSzPts val="1800"/>
              <a:buFont typeface="Arial"/>
              <a:buChar char="•"/>
            </a:pPr>
            <a:r>
              <a:rPr lang="en-US" sz="1800" b="0" i="0" u="none" strike="noStrike" cap="none">
                <a:solidFill>
                  <a:schemeClr val="dk2"/>
                </a:solidFill>
                <a:latin typeface="Arial"/>
                <a:ea typeface="Arial"/>
                <a:cs typeface="Arial"/>
                <a:sym typeface="Arial"/>
              </a:rPr>
              <a:t>Presentation of the online portal; including new functionalities</a:t>
            </a:r>
            <a:endParaRPr sz="1800" b="0" i="0" u="none" strike="noStrike" cap="none">
              <a:solidFill>
                <a:schemeClr val="dk2"/>
              </a:solidFill>
              <a:latin typeface="Arial"/>
              <a:ea typeface="Arial"/>
              <a:cs typeface="Arial"/>
              <a:sym typeface="Arial"/>
            </a:endParaRPr>
          </a:p>
          <a:p>
            <a:pPr marL="227011" marR="0" lvl="0" indent="-227011" algn="l" rtl="0">
              <a:lnSpc>
                <a:spcPct val="100000"/>
              </a:lnSpc>
              <a:spcBef>
                <a:spcPts val="1200"/>
              </a:spcBef>
              <a:spcAft>
                <a:spcPts val="0"/>
              </a:spcAft>
              <a:buClr>
                <a:schemeClr val="dk1"/>
              </a:buClr>
              <a:buSzPts val="1800"/>
              <a:buFont typeface="Arial"/>
              <a:buChar char="•"/>
            </a:pPr>
            <a:r>
              <a:rPr lang="en-US" sz="1800" b="0" i="0" u="none" strike="noStrike" cap="none">
                <a:solidFill>
                  <a:schemeClr val="dk2"/>
                </a:solidFill>
                <a:latin typeface="Arial"/>
                <a:ea typeface="Arial"/>
                <a:cs typeface="Arial"/>
                <a:sym typeface="Arial"/>
              </a:rPr>
              <a:t>Survey questions and submission requirements</a:t>
            </a:r>
            <a:endParaRPr sz="1800" b="0" i="0" u="none" strike="noStrike" cap="none">
              <a:solidFill>
                <a:srgbClr val="000000"/>
              </a:solidFill>
              <a:latin typeface="Arial"/>
              <a:ea typeface="Arial"/>
              <a:cs typeface="Arial"/>
              <a:sym typeface="Arial"/>
            </a:endParaRPr>
          </a:p>
          <a:p>
            <a:pPr marL="227011" marR="0" lvl="0" indent="-227011" algn="l" rtl="0">
              <a:lnSpc>
                <a:spcPct val="100000"/>
              </a:lnSpc>
              <a:spcBef>
                <a:spcPts val="1200"/>
              </a:spcBef>
              <a:spcAft>
                <a:spcPts val="0"/>
              </a:spcAft>
              <a:buClr>
                <a:schemeClr val="dk1"/>
              </a:buClr>
              <a:buSzPts val="1800"/>
              <a:buFont typeface="Arial"/>
              <a:buChar char="•"/>
            </a:pPr>
            <a:r>
              <a:rPr lang="en-US" sz="1800" b="0" i="0" u="none" strike="noStrike" cap="none">
                <a:solidFill>
                  <a:schemeClr val="dk2"/>
                </a:solidFill>
                <a:latin typeface="Arial"/>
                <a:ea typeface="Arial"/>
                <a:cs typeface="Arial"/>
                <a:sym typeface="Arial"/>
              </a:rPr>
              <a:t>Guidance options available</a:t>
            </a:r>
            <a:endParaRPr sz="1800" b="0" i="0" u="none" strike="noStrike" cap="none">
              <a:solidFill>
                <a:schemeClr val="dk2"/>
              </a:solidFill>
              <a:latin typeface="Arial"/>
              <a:ea typeface="Arial"/>
              <a:cs typeface="Arial"/>
              <a:sym typeface="Arial"/>
            </a:endParaRPr>
          </a:p>
          <a:p>
            <a:pPr marL="227011" marR="0" lvl="0" indent="-227011" algn="l" rtl="0">
              <a:lnSpc>
                <a:spcPct val="100000"/>
              </a:lnSpc>
              <a:spcBef>
                <a:spcPts val="1200"/>
              </a:spcBef>
              <a:spcAft>
                <a:spcPts val="0"/>
              </a:spcAft>
              <a:buClr>
                <a:schemeClr val="dk2"/>
              </a:buClr>
              <a:buSzPts val="1800"/>
              <a:buFont typeface="Arial"/>
              <a:buChar char="•"/>
            </a:pPr>
            <a:r>
              <a:rPr lang="en-US" sz="1800" b="0" i="0" u="none" strike="noStrike" cap="none">
                <a:solidFill>
                  <a:schemeClr val="dk2"/>
                </a:solidFill>
                <a:latin typeface="Arial"/>
                <a:ea typeface="Arial"/>
                <a:cs typeface="Arial"/>
                <a:sym typeface="Arial"/>
              </a:rPr>
              <a:t>Scoring methodology</a:t>
            </a:r>
            <a:endParaRPr sz="1800" b="0" i="0" u="none" strike="noStrike" cap="none">
              <a:solidFill>
                <a:srgbClr val="000000"/>
              </a:solidFill>
              <a:latin typeface="Arial"/>
              <a:ea typeface="Arial"/>
              <a:cs typeface="Arial"/>
              <a:sym typeface="Arial"/>
            </a:endParaRPr>
          </a:p>
        </p:txBody>
      </p:sp>
      <p:pic>
        <p:nvPicPr>
          <p:cNvPr id="804" name="Google Shape;804;p65"/>
          <p:cNvPicPr preferRelativeResize="0"/>
          <p:nvPr/>
        </p:nvPicPr>
        <p:blipFill rotWithShape="1">
          <a:blip r:embed="rId3">
            <a:alphaModFix/>
          </a:blip>
          <a:srcRect/>
          <a:stretch/>
        </p:blipFill>
        <p:spPr>
          <a:xfrm>
            <a:off x="7318573" y="2"/>
            <a:ext cx="4873426" cy="6858000"/>
          </a:xfrm>
          <a:prstGeom prst="rect">
            <a:avLst/>
          </a:prstGeom>
          <a:noFill/>
          <a:ln>
            <a:noFill/>
          </a:ln>
        </p:spPr>
      </p:pic>
      <p:sp>
        <p:nvSpPr>
          <p:cNvPr id="805" name="Google Shape;805;p65"/>
          <p:cNvSpPr txBox="1"/>
          <p:nvPr/>
        </p:nvSpPr>
        <p:spPr>
          <a:xfrm>
            <a:off x="11096525" y="6517550"/>
            <a:ext cx="1467900" cy="20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FFFFFF"/>
                </a:solidFill>
                <a:latin typeface="Helvetica Neue"/>
                <a:ea typeface="Helvetica Neue"/>
                <a:cs typeface="Helvetica Neue"/>
                <a:sym typeface="Helvetica Neue"/>
              </a:rPr>
              <a:t>PHOTO: NZ Merino</a:t>
            </a:r>
            <a:endParaRPr sz="800" b="0" i="0" u="none" strike="noStrike" cap="none">
              <a:solidFill>
                <a:srgbClr val="FFFFFF"/>
              </a:solidFill>
              <a:latin typeface="Helvetica Neue"/>
              <a:ea typeface="Helvetica Neue"/>
              <a:cs typeface="Helvetica Neue"/>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0"/>
          <p:cNvSpPr txBox="1"/>
          <p:nvPr/>
        </p:nvSpPr>
        <p:spPr>
          <a:xfrm>
            <a:off x="592128" y="825772"/>
            <a:ext cx="10515600" cy="828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200"/>
              <a:buFont typeface="Arial"/>
              <a:buNone/>
            </a:pPr>
            <a:r>
              <a:rPr lang="en-US" sz="3200" b="1">
                <a:solidFill>
                  <a:schemeClr val="dk1"/>
                </a:solidFill>
              </a:rPr>
              <a:t>Tell us about you</a:t>
            </a:r>
            <a:endParaRPr sz="1400" b="0" i="0" u="none" strike="noStrike" cap="none">
              <a:solidFill>
                <a:srgbClr val="000000"/>
              </a:solidFill>
              <a:latin typeface="Arial"/>
              <a:ea typeface="Arial"/>
              <a:cs typeface="Arial"/>
              <a:sym typeface="Arial"/>
            </a:endParaRPr>
          </a:p>
        </p:txBody>
      </p:sp>
      <p:sp>
        <p:nvSpPr>
          <p:cNvPr id="407" name="Google Shape;407;p30"/>
          <p:cNvSpPr txBox="1">
            <a:spLocks noGrp="1"/>
          </p:cNvSpPr>
          <p:nvPr>
            <p:ph type="body" idx="1"/>
          </p:nvPr>
        </p:nvSpPr>
        <p:spPr>
          <a:xfrm>
            <a:off x="660725" y="1825625"/>
            <a:ext cx="6108900"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r>
              <a:rPr lang="en-US" sz="2400">
                <a:solidFill>
                  <a:srgbClr val="434343"/>
                </a:solidFill>
                <a:latin typeface="Arial"/>
                <a:ea typeface="Arial"/>
                <a:cs typeface="Arial"/>
                <a:sym typeface="Arial"/>
              </a:rPr>
              <a:t>What is your main role in your company? </a:t>
            </a:r>
            <a:endParaRPr sz="2400">
              <a:solidFill>
                <a:srgbClr val="434343"/>
              </a:solidFill>
              <a:latin typeface="Arial"/>
              <a:ea typeface="Arial"/>
              <a:cs typeface="Arial"/>
              <a:sym typeface="Arial"/>
            </a:endParaRPr>
          </a:p>
          <a:p>
            <a:pPr marL="914400" lvl="1" indent="-381000" algn="l" rtl="0">
              <a:lnSpc>
                <a:spcPct val="90000"/>
              </a:lnSpc>
              <a:spcBef>
                <a:spcPts val="1000"/>
              </a:spcBef>
              <a:spcAft>
                <a:spcPts val="0"/>
              </a:spcAft>
              <a:buClr>
                <a:srgbClr val="434343"/>
              </a:buClr>
              <a:buSzPts val="2400"/>
              <a:buFont typeface="Arial"/>
              <a:buChar char="•"/>
            </a:pPr>
            <a:r>
              <a:rPr lang="en-US">
                <a:solidFill>
                  <a:srgbClr val="434343"/>
                </a:solidFill>
                <a:latin typeface="Arial"/>
                <a:ea typeface="Arial"/>
                <a:cs typeface="Arial"/>
                <a:sym typeface="Arial"/>
              </a:rPr>
              <a:t>sustainability </a:t>
            </a:r>
            <a:endParaRPr>
              <a:solidFill>
                <a:srgbClr val="434343"/>
              </a:solidFill>
              <a:latin typeface="Arial"/>
              <a:ea typeface="Arial"/>
              <a:cs typeface="Arial"/>
              <a:sym typeface="Arial"/>
            </a:endParaRPr>
          </a:p>
          <a:p>
            <a:pPr marL="914400" lvl="1" indent="-381000" algn="l" rtl="0">
              <a:lnSpc>
                <a:spcPct val="90000"/>
              </a:lnSpc>
              <a:spcBef>
                <a:spcPts val="1000"/>
              </a:spcBef>
              <a:spcAft>
                <a:spcPts val="0"/>
              </a:spcAft>
              <a:buClr>
                <a:srgbClr val="434343"/>
              </a:buClr>
              <a:buSzPts val="2400"/>
              <a:buFont typeface="Arial"/>
              <a:buChar char="•"/>
            </a:pPr>
            <a:r>
              <a:rPr lang="en-US">
                <a:solidFill>
                  <a:srgbClr val="434343"/>
                </a:solidFill>
                <a:latin typeface="Arial"/>
                <a:ea typeface="Arial"/>
                <a:cs typeface="Arial"/>
                <a:sym typeface="Arial"/>
              </a:rPr>
              <a:t>communications/marketing</a:t>
            </a:r>
            <a:endParaRPr>
              <a:solidFill>
                <a:srgbClr val="434343"/>
              </a:solidFill>
              <a:latin typeface="Arial"/>
              <a:ea typeface="Arial"/>
              <a:cs typeface="Arial"/>
              <a:sym typeface="Arial"/>
            </a:endParaRPr>
          </a:p>
          <a:p>
            <a:pPr marL="914400" lvl="1" indent="-381000" algn="l" rtl="0">
              <a:lnSpc>
                <a:spcPct val="90000"/>
              </a:lnSpc>
              <a:spcBef>
                <a:spcPts val="1000"/>
              </a:spcBef>
              <a:spcAft>
                <a:spcPts val="0"/>
              </a:spcAft>
              <a:buClr>
                <a:srgbClr val="434343"/>
              </a:buClr>
              <a:buSzPts val="2400"/>
              <a:buFont typeface="Arial"/>
              <a:buChar char="•"/>
            </a:pPr>
            <a:r>
              <a:rPr lang="en-US">
                <a:solidFill>
                  <a:srgbClr val="434343"/>
                </a:solidFill>
                <a:latin typeface="Arial"/>
                <a:ea typeface="Arial"/>
                <a:cs typeface="Arial"/>
                <a:sym typeface="Arial"/>
              </a:rPr>
              <a:t>designer/product development</a:t>
            </a:r>
            <a:endParaRPr>
              <a:solidFill>
                <a:srgbClr val="434343"/>
              </a:solidFill>
              <a:latin typeface="Arial"/>
              <a:ea typeface="Arial"/>
              <a:cs typeface="Arial"/>
              <a:sym typeface="Arial"/>
            </a:endParaRPr>
          </a:p>
          <a:p>
            <a:pPr marL="914400" lvl="1" indent="-381000" algn="l" rtl="0">
              <a:lnSpc>
                <a:spcPct val="90000"/>
              </a:lnSpc>
              <a:spcBef>
                <a:spcPts val="1000"/>
              </a:spcBef>
              <a:spcAft>
                <a:spcPts val="0"/>
              </a:spcAft>
              <a:buClr>
                <a:srgbClr val="434343"/>
              </a:buClr>
              <a:buSzPts val="2400"/>
              <a:buFont typeface="Arial"/>
              <a:buChar char="•"/>
            </a:pPr>
            <a:r>
              <a:rPr lang="en-US">
                <a:solidFill>
                  <a:srgbClr val="434343"/>
                </a:solidFill>
                <a:latin typeface="Arial"/>
                <a:ea typeface="Arial"/>
                <a:cs typeface="Arial"/>
                <a:sym typeface="Arial"/>
              </a:rPr>
              <a:t>buying</a:t>
            </a:r>
            <a:endParaRPr>
              <a:solidFill>
                <a:srgbClr val="434343"/>
              </a:solidFill>
              <a:latin typeface="Arial"/>
              <a:ea typeface="Arial"/>
              <a:cs typeface="Arial"/>
              <a:sym typeface="Arial"/>
            </a:endParaRPr>
          </a:p>
          <a:p>
            <a:pPr marL="914400" lvl="1" indent="-381000" algn="l" rtl="0">
              <a:lnSpc>
                <a:spcPct val="90000"/>
              </a:lnSpc>
              <a:spcBef>
                <a:spcPts val="1000"/>
              </a:spcBef>
              <a:spcAft>
                <a:spcPts val="0"/>
              </a:spcAft>
              <a:buClr>
                <a:srgbClr val="434343"/>
              </a:buClr>
              <a:buSzPts val="2400"/>
              <a:buFont typeface="Arial"/>
              <a:buChar char="•"/>
            </a:pPr>
            <a:r>
              <a:rPr lang="en-US">
                <a:solidFill>
                  <a:srgbClr val="434343"/>
                </a:solidFill>
                <a:latin typeface="Arial"/>
                <a:ea typeface="Arial"/>
                <a:cs typeface="Arial"/>
                <a:sym typeface="Arial"/>
              </a:rPr>
              <a:t>company owner</a:t>
            </a:r>
            <a:endParaRPr>
              <a:solidFill>
                <a:srgbClr val="434343"/>
              </a:solidFill>
              <a:latin typeface="Arial"/>
              <a:ea typeface="Arial"/>
              <a:cs typeface="Arial"/>
              <a:sym typeface="Arial"/>
            </a:endParaRPr>
          </a:p>
          <a:p>
            <a:pPr marL="914400" lvl="1" indent="-381000" algn="l" rtl="0">
              <a:lnSpc>
                <a:spcPct val="90000"/>
              </a:lnSpc>
              <a:spcBef>
                <a:spcPts val="1000"/>
              </a:spcBef>
              <a:spcAft>
                <a:spcPts val="0"/>
              </a:spcAft>
              <a:buClr>
                <a:srgbClr val="434343"/>
              </a:buClr>
              <a:buSzPts val="2400"/>
              <a:buFont typeface="Arial"/>
              <a:buChar char="•"/>
            </a:pPr>
            <a:r>
              <a:rPr lang="en-US">
                <a:solidFill>
                  <a:srgbClr val="434343"/>
                </a:solidFill>
                <a:latin typeface="Arial"/>
                <a:ea typeface="Arial"/>
                <a:cs typeface="Arial"/>
                <a:sym typeface="Arial"/>
              </a:rPr>
              <a:t>other (let us know in the chat box!)</a:t>
            </a:r>
            <a:endParaRPr/>
          </a:p>
        </p:txBody>
      </p:sp>
      <p:pic>
        <p:nvPicPr>
          <p:cNvPr id="408" name="Google Shape;408;p30"/>
          <p:cNvPicPr preferRelativeResize="0"/>
          <p:nvPr/>
        </p:nvPicPr>
        <p:blipFill rotWithShape="1">
          <a:blip r:embed="rId3">
            <a:alphaModFix/>
          </a:blip>
          <a:srcRect/>
          <a:stretch/>
        </p:blipFill>
        <p:spPr>
          <a:xfrm>
            <a:off x="7619063" y="0"/>
            <a:ext cx="4572939" cy="6858000"/>
          </a:xfrm>
          <a:prstGeom prst="rect">
            <a:avLst/>
          </a:prstGeom>
          <a:noFill/>
          <a:ln>
            <a:noFill/>
          </a:ln>
        </p:spPr>
      </p:pic>
      <p:sp>
        <p:nvSpPr>
          <p:cNvPr id="409" name="Google Shape;409;p30"/>
          <p:cNvSpPr txBox="1"/>
          <p:nvPr/>
        </p:nvSpPr>
        <p:spPr>
          <a:xfrm>
            <a:off x="11096525" y="6517550"/>
            <a:ext cx="1467900" cy="20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FFFFFF"/>
                </a:solidFill>
                <a:latin typeface="Helvetica Neue"/>
                <a:ea typeface="Helvetica Neue"/>
                <a:cs typeface="Helvetica Neue"/>
                <a:sym typeface="Helvetica Neue"/>
              </a:rPr>
              <a:t>PHOTO: ECOALF</a:t>
            </a:r>
            <a:endParaRPr sz="800" b="0" i="0" u="none" strike="noStrike" cap="none">
              <a:solidFill>
                <a:srgbClr val="FFFFFF"/>
              </a:solidFill>
              <a:latin typeface="Helvetica Neue"/>
              <a:ea typeface="Helvetica Neue"/>
              <a:cs typeface="Helvetica Neue"/>
              <a:sym typeface="Helvetica Neue"/>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pic>
        <p:nvPicPr>
          <p:cNvPr id="811" name="Google Shape;811;p66" descr="A person wearing glasses and smiling at the camera&#10;&#10;Description automatically generated"/>
          <p:cNvPicPr preferRelativeResize="0"/>
          <p:nvPr/>
        </p:nvPicPr>
        <p:blipFill rotWithShape="1">
          <a:blip r:embed="rId3">
            <a:alphaModFix/>
          </a:blip>
          <a:srcRect l="12679" r="17051"/>
          <a:stretch/>
        </p:blipFill>
        <p:spPr>
          <a:xfrm>
            <a:off x="3864082" y="3952920"/>
            <a:ext cx="1675201" cy="2383969"/>
          </a:xfrm>
          <a:prstGeom prst="rect">
            <a:avLst/>
          </a:prstGeom>
          <a:noFill/>
          <a:ln>
            <a:noFill/>
          </a:ln>
        </p:spPr>
      </p:pic>
      <p:sp>
        <p:nvSpPr>
          <p:cNvPr id="812" name="Google Shape;812;p66"/>
          <p:cNvSpPr/>
          <p:nvPr/>
        </p:nvSpPr>
        <p:spPr>
          <a:xfrm>
            <a:off x="415073" y="6304775"/>
            <a:ext cx="1571100" cy="287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2"/>
                </a:solidFill>
                <a:latin typeface="Arial"/>
                <a:ea typeface="Arial"/>
                <a:cs typeface="Arial"/>
                <a:sym typeface="Arial"/>
              </a:rPr>
              <a:t>Evonne Tan</a:t>
            </a:r>
            <a:endParaRPr sz="1200" b="0" i="0" u="none" strike="noStrike" cap="none">
              <a:solidFill>
                <a:schemeClr val="dk2"/>
              </a:solidFill>
              <a:latin typeface="Arial"/>
              <a:ea typeface="Arial"/>
              <a:cs typeface="Arial"/>
              <a:sym typeface="Arial"/>
            </a:endParaRPr>
          </a:p>
        </p:txBody>
      </p:sp>
      <p:sp>
        <p:nvSpPr>
          <p:cNvPr id="813" name="Google Shape;813;p66"/>
          <p:cNvSpPr txBox="1"/>
          <p:nvPr/>
        </p:nvSpPr>
        <p:spPr>
          <a:xfrm>
            <a:off x="291089" y="487162"/>
            <a:ext cx="9809841" cy="79846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1" i="0" u="none" strike="noStrike" cap="none">
                <a:solidFill>
                  <a:schemeClr val="dk1"/>
                </a:solidFill>
                <a:latin typeface="Arial"/>
                <a:ea typeface="Arial"/>
                <a:cs typeface="Arial"/>
                <a:sym typeface="Arial"/>
              </a:rPr>
              <a:t>Meet the Textile Exchange benchmark team and friends.</a:t>
            </a:r>
            <a:endParaRPr sz="1400" b="0" i="0" u="none" strike="noStrike" cap="none">
              <a:solidFill>
                <a:srgbClr val="000000"/>
              </a:solidFill>
              <a:latin typeface="Arial"/>
              <a:ea typeface="Arial"/>
              <a:cs typeface="Arial"/>
              <a:sym typeface="Arial"/>
            </a:endParaRPr>
          </a:p>
        </p:txBody>
      </p:sp>
      <p:sp>
        <p:nvSpPr>
          <p:cNvPr id="814" name="Google Shape;814;p66"/>
          <p:cNvSpPr/>
          <p:nvPr/>
        </p:nvSpPr>
        <p:spPr>
          <a:xfrm>
            <a:off x="2132511" y="3496320"/>
            <a:ext cx="1792500" cy="287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2"/>
                </a:solidFill>
                <a:latin typeface="Arial"/>
                <a:ea typeface="Arial"/>
                <a:cs typeface="Arial"/>
                <a:sym typeface="Arial"/>
              </a:rPr>
              <a:t>Sophia Opperskalski</a:t>
            </a:r>
            <a:endParaRPr sz="1200" b="0" i="0" u="none" strike="noStrike" cap="none">
              <a:solidFill>
                <a:schemeClr val="dk2"/>
              </a:solidFill>
              <a:latin typeface="Arial"/>
              <a:ea typeface="Arial"/>
              <a:cs typeface="Arial"/>
              <a:sym typeface="Arial"/>
            </a:endParaRPr>
          </a:p>
        </p:txBody>
      </p:sp>
      <p:sp>
        <p:nvSpPr>
          <p:cNvPr id="815" name="Google Shape;815;p66"/>
          <p:cNvSpPr/>
          <p:nvPr/>
        </p:nvSpPr>
        <p:spPr>
          <a:xfrm>
            <a:off x="3916181" y="3478194"/>
            <a:ext cx="1571100" cy="287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2"/>
                </a:solidFill>
                <a:latin typeface="Arial"/>
                <a:ea typeface="Arial"/>
                <a:cs typeface="Arial"/>
                <a:sym typeface="Arial"/>
              </a:rPr>
              <a:t>Nicole Lambert</a:t>
            </a:r>
            <a:endParaRPr sz="1200" b="0" i="0" u="none" strike="noStrike" cap="none">
              <a:solidFill>
                <a:schemeClr val="dk2"/>
              </a:solidFill>
              <a:latin typeface="Arial"/>
              <a:ea typeface="Arial"/>
              <a:cs typeface="Arial"/>
              <a:sym typeface="Arial"/>
            </a:endParaRPr>
          </a:p>
        </p:txBody>
      </p:sp>
      <p:sp>
        <p:nvSpPr>
          <p:cNvPr id="816" name="Google Shape;816;p66"/>
          <p:cNvSpPr/>
          <p:nvPr/>
        </p:nvSpPr>
        <p:spPr>
          <a:xfrm>
            <a:off x="415073" y="3474638"/>
            <a:ext cx="1571100" cy="287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2"/>
                </a:solidFill>
                <a:latin typeface="Arial"/>
                <a:ea typeface="Arial"/>
                <a:cs typeface="Arial"/>
                <a:sym typeface="Arial"/>
              </a:rPr>
              <a:t>Liesl Truscott</a:t>
            </a:r>
            <a:endParaRPr sz="1200" b="0" i="0" u="none" strike="noStrike" cap="none">
              <a:solidFill>
                <a:schemeClr val="dk2"/>
              </a:solidFill>
              <a:latin typeface="Arial"/>
              <a:ea typeface="Arial"/>
              <a:cs typeface="Arial"/>
              <a:sym typeface="Arial"/>
            </a:endParaRPr>
          </a:p>
        </p:txBody>
      </p:sp>
      <p:sp>
        <p:nvSpPr>
          <p:cNvPr id="817" name="Google Shape;817;p66"/>
          <p:cNvSpPr/>
          <p:nvPr/>
        </p:nvSpPr>
        <p:spPr>
          <a:xfrm>
            <a:off x="2085033" y="6310873"/>
            <a:ext cx="1571100" cy="287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2"/>
                </a:solidFill>
                <a:latin typeface="Arial"/>
                <a:ea typeface="Arial"/>
                <a:cs typeface="Arial"/>
                <a:sym typeface="Arial"/>
              </a:rPr>
              <a:t>SuetYin Siew</a:t>
            </a:r>
            <a:endParaRPr sz="1200" b="0" i="0" u="none" strike="noStrike" cap="none">
              <a:solidFill>
                <a:schemeClr val="dk2"/>
              </a:solidFill>
              <a:latin typeface="Arial"/>
              <a:ea typeface="Arial"/>
              <a:cs typeface="Arial"/>
              <a:sym typeface="Arial"/>
            </a:endParaRPr>
          </a:p>
        </p:txBody>
      </p:sp>
      <p:sp>
        <p:nvSpPr>
          <p:cNvPr id="818" name="Google Shape;818;p66"/>
          <p:cNvSpPr/>
          <p:nvPr/>
        </p:nvSpPr>
        <p:spPr>
          <a:xfrm>
            <a:off x="5661692" y="6380976"/>
            <a:ext cx="1900800" cy="323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2"/>
                </a:solidFill>
                <a:latin typeface="Arial"/>
                <a:ea typeface="Arial"/>
                <a:cs typeface="Arial"/>
                <a:sym typeface="Arial"/>
              </a:rPr>
              <a:t>Sarina Saddiq (intern)</a:t>
            </a:r>
            <a:endParaRPr sz="1200" b="0" i="0" u="none" strike="noStrike" cap="none">
              <a:solidFill>
                <a:schemeClr val="dk2"/>
              </a:solidFill>
              <a:latin typeface="Arial"/>
              <a:ea typeface="Arial"/>
              <a:cs typeface="Arial"/>
              <a:sym typeface="Arial"/>
            </a:endParaRPr>
          </a:p>
        </p:txBody>
      </p:sp>
      <p:sp>
        <p:nvSpPr>
          <p:cNvPr id="819" name="Google Shape;819;p66"/>
          <p:cNvSpPr/>
          <p:nvPr/>
        </p:nvSpPr>
        <p:spPr>
          <a:xfrm>
            <a:off x="3810407" y="6365625"/>
            <a:ext cx="1571100" cy="287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2"/>
                </a:solidFill>
                <a:latin typeface="Arial"/>
                <a:ea typeface="Arial"/>
                <a:cs typeface="Arial"/>
                <a:sym typeface="Arial"/>
              </a:rPr>
              <a:t>Stefanie Maurice</a:t>
            </a:r>
            <a:endParaRPr sz="1200" b="0" i="0" u="none" strike="noStrike" cap="none">
              <a:solidFill>
                <a:schemeClr val="dk2"/>
              </a:solidFill>
              <a:latin typeface="Arial"/>
              <a:ea typeface="Arial"/>
              <a:cs typeface="Arial"/>
              <a:sym typeface="Arial"/>
            </a:endParaRPr>
          </a:p>
        </p:txBody>
      </p:sp>
      <p:sp>
        <p:nvSpPr>
          <p:cNvPr id="820" name="Google Shape;820;p66"/>
          <p:cNvSpPr/>
          <p:nvPr/>
        </p:nvSpPr>
        <p:spPr>
          <a:xfrm>
            <a:off x="5615750" y="3526426"/>
            <a:ext cx="1571100" cy="287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2"/>
                </a:solidFill>
                <a:latin typeface="Arial"/>
                <a:ea typeface="Arial"/>
                <a:cs typeface="Arial"/>
                <a:sym typeface="Arial"/>
              </a:rPr>
              <a:t>Simone Seisl</a:t>
            </a:r>
            <a:endParaRPr sz="1200" b="0" i="0" u="none" strike="noStrike" cap="none">
              <a:solidFill>
                <a:schemeClr val="dk2"/>
              </a:solidFill>
              <a:latin typeface="Arial"/>
              <a:ea typeface="Arial"/>
              <a:cs typeface="Arial"/>
              <a:sym typeface="Arial"/>
            </a:endParaRPr>
          </a:p>
        </p:txBody>
      </p:sp>
      <p:sp>
        <p:nvSpPr>
          <p:cNvPr id="821" name="Google Shape;821;p66"/>
          <p:cNvSpPr/>
          <p:nvPr/>
        </p:nvSpPr>
        <p:spPr>
          <a:xfrm>
            <a:off x="7896567" y="3480921"/>
            <a:ext cx="1571100" cy="287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2"/>
                </a:solidFill>
                <a:latin typeface="Arial"/>
                <a:ea typeface="Arial"/>
                <a:cs typeface="Arial"/>
                <a:sym typeface="Arial"/>
              </a:rPr>
              <a:t>Vikram Shetty, 73bit</a:t>
            </a:r>
            <a:endParaRPr sz="1200" b="0" i="0" u="none" strike="noStrike" cap="none">
              <a:solidFill>
                <a:schemeClr val="dk2"/>
              </a:solidFill>
              <a:latin typeface="Arial"/>
              <a:ea typeface="Arial"/>
              <a:cs typeface="Arial"/>
              <a:sym typeface="Arial"/>
            </a:endParaRPr>
          </a:p>
        </p:txBody>
      </p:sp>
      <p:pic>
        <p:nvPicPr>
          <p:cNvPr id="822" name="Google Shape;822;p66" descr="A person posing for the camera&#10;&#10;Description automatically generated"/>
          <p:cNvPicPr preferRelativeResize="0"/>
          <p:nvPr/>
        </p:nvPicPr>
        <p:blipFill rotWithShape="1">
          <a:blip r:embed="rId4">
            <a:alphaModFix/>
          </a:blip>
          <a:srcRect l="12253" t="9944" r="19687"/>
          <a:stretch/>
        </p:blipFill>
        <p:spPr>
          <a:xfrm>
            <a:off x="415075" y="1154600"/>
            <a:ext cx="1570976" cy="2316486"/>
          </a:xfrm>
          <a:prstGeom prst="rect">
            <a:avLst/>
          </a:prstGeom>
          <a:noFill/>
          <a:ln>
            <a:noFill/>
          </a:ln>
        </p:spPr>
      </p:pic>
      <p:pic>
        <p:nvPicPr>
          <p:cNvPr id="823" name="Google Shape;823;p66" descr="A person wearing glasses&#10;&#10;Description automatically generated"/>
          <p:cNvPicPr preferRelativeResize="0"/>
          <p:nvPr/>
        </p:nvPicPr>
        <p:blipFill rotWithShape="1">
          <a:blip r:embed="rId5">
            <a:alphaModFix/>
          </a:blip>
          <a:srcRect/>
          <a:stretch/>
        </p:blipFill>
        <p:spPr>
          <a:xfrm>
            <a:off x="7986320" y="3905449"/>
            <a:ext cx="1570981" cy="2356471"/>
          </a:xfrm>
          <a:prstGeom prst="rect">
            <a:avLst/>
          </a:prstGeom>
          <a:noFill/>
          <a:ln>
            <a:noFill/>
          </a:ln>
        </p:spPr>
      </p:pic>
      <p:sp>
        <p:nvSpPr>
          <p:cNvPr id="824" name="Google Shape;824;p66"/>
          <p:cNvSpPr/>
          <p:nvPr/>
        </p:nvSpPr>
        <p:spPr>
          <a:xfrm>
            <a:off x="7887424" y="6320014"/>
            <a:ext cx="2094900" cy="323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2"/>
                </a:solidFill>
                <a:latin typeface="Arial"/>
                <a:ea typeface="Arial"/>
                <a:cs typeface="Arial"/>
                <a:sym typeface="Arial"/>
              </a:rPr>
              <a:t>Cory Skuldt, FWD IMPACT</a:t>
            </a:r>
            <a:endParaRPr sz="1400" b="0" i="0" u="none" strike="noStrike" cap="none">
              <a:solidFill>
                <a:srgbClr val="000000"/>
              </a:solidFill>
              <a:latin typeface="Arial"/>
              <a:ea typeface="Arial"/>
              <a:cs typeface="Arial"/>
              <a:sym typeface="Arial"/>
            </a:endParaRPr>
          </a:p>
        </p:txBody>
      </p:sp>
      <p:sp>
        <p:nvSpPr>
          <p:cNvPr id="825" name="Google Shape;825;p66"/>
          <p:cNvSpPr/>
          <p:nvPr/>
        </p:nvSpPr>
        <p:spPr>
          <a:xfrm>
            <a:off x="9953086" y="3450226"/>
            <a:ext cx="1571100" cy="287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2"/>
                </a:solidFill>
                <a:latin typeface="Arial"/>
                <a:ea typeface="Arial"/>
                <a:cs typeface="Arial"/>
                <a:sym typeface="Arial"/>
              </a:rPr>
              <a:t>Gautam Shah, 73bit</a:t>
            </a:r>
            <a:endParaRPr sz="1200" b="0" i="0" u="none" strike="noStrike" cap="none">
              <a:solidFill>
                <a:schemeClr val="dk2"/>
              </a:solidFill>
              <a:latin typeface="Arial"/>
              <a:ea typeface="Arial"/>
              <a:cs typeface="Arial"/>
              <a:sym typeface="Arial"/>
            </a:endParaRPr>
          </a:p>
        </p:txBody>
      </p:sp>
      <p:pic>
        <p:nvPicPr>
          <p:cNvPr id="826" name="Google Shape;826;p66"/>
          <p:cNvPicPr preferRelativeResize="0"/>
          <p:nvPr/>
        </p:nvPicPr>
        <p:blipFill rotWithShape="1">
          <a:blip r:embed="rId6">
            <a:alphaModFix/>
          </a:blip>
          <a:srcRect/>
          <a:stretch/>
        </p:blipFill>
        <p:spPr>
          <a:xfrm>
            <a:off x="3998672" y="1194125"/>
            <a:ext cx="1508725" cy="2261949"/>
          </a:xfrm>
          <a:prstGeom prst="rect">
            <a:avLst/>
          </a:prstGeom>
          <a:noFill/>
          <a:ln>
            <a:noFill/>
          </a:ln>
        </p:spPr>
      </p:pic>
      <p:pic>
        <p:nvPicPr>
          <p:cNvPr id="827" name="Google Shape;827;p66"/>
          <p:cNvPicPr preferRelativeResize="0"/>
          <p:nvPr/>
        </p:nvPicPr>
        <p:blipFill rotWithShape="1">
          <a:blip r:embed="rId7">
            <a:alphaModFix/>
          </a:blip>
          <a:srcRect/>
          <a:stretch/>
        </p:blipFill>
        <p:spPr>
          <a:xfrm>
            <a:off x="5661687" y="1184575"/>
            <a:ext cx="1900925" cy="2281075"/>
          </a:xfrm>
          <a:prstGeom prst="rect">
            <a:avLst/>
          </a:prstGeom>
          <a:noFill/>
          <a:ln>
            <a:noFill/>
          </a:ln>
        </p:spPr>
      </p:pic>
      <p:pic>
        <p:nvPicPr>
          <p:cNvPr id="828" name="Google Shape;828;p66"/>
          <p:cNvPicPr preferRelativeResize="0"/>
          <p:nvPr/>
        </p:nvPicPr>
        <p:blipFill rotWithShape="1">
          <a:blip r:embed="rId8">
            <a:alphaModFix/>
          </a:blip>
          <a:srcRect/>
          <a:stretch/>
        </p:blipFill>
        <p:spPr>
          <a:xfrm>
            <a:off x="477325" y="3978550"/>
            <a:ext cx="1508725" cy="2261975"/>
          </a:xfrm>
          <a:prstGeom prst="rect">
            <a:avLst/>
          </a:prstGeom>
          <a:noFill/>
          <a:ln>
            <a:noFill/>
          </a:ln>
        </p:spPr>
      </p:pic>
      <p:pic>
        <p:nvPicPr>
          <p:cNvPr id="829" name="Google Shape;829;p66"/>
          <p:cNvPicPr preferRelativeResize="0"/>
          <p:nvPr/>
        </p:nvPicPr>
        <p:blipFill rotWithShape="1">
          <a:blip r:embed="rId9">
            <a:alphaModFix/>
          </a:blip>
          <a:srcRect l="7048" r="5812" b="1448"/>
          <a:stretch/>
        </p:blipFill>
        <p:spPr>
          <a:xfrm>
            <a:off x="2144798" y="1171650"/>
            <a:ext cx="1675200" cy="2306935"/>
          </a:xfrm>
          <a:prstGeom prst="rect">
            <a:avLst/>
          </a:prstGeom>
          <a:noFill/>
          <a:ln>
            <a:noFill/>
          </a:ln>
        </p:spPr>
      </p:pic>
      <p:pic>
        <p:nvPicPr>
          <p:cNvPr id="830" name="Google Shape;830;p66"/>
          <p:cNvPicPr preferRelativeResize="0"/>
          <p:nvPr/>
        </p:nvPicPr>
        <p:blipFill rotWithShape="1">
          <a:blip r:embed="rId10">
            <a:alphaModFix/>
          </a:blip>
          <a:srcRect l="11564" r="12394"/>
          <a:stretch/>
        </p:blipFill>
        <p:spPr>
          <a:xfrm>
            <a:off x="7894844" y="1194125"/>
            <a:ext cx="1900800" cy="2234874"/>
          </a:xfrm>
          <a:prstGeom prst="rect">
            <a:avLst/>
          </a:prstGeom>
          <a:noFill/>
          <a:ln>
            <a:noFill/>
          </a:ln>
        </p:spPr>
      </p:pic>
      <p:pic>
        <p:nvPicPr>
          <p:cNvPr id="831" name="Google Shape;831;p66"/>
          <p:cNvPicPr preferRelativeResize="0"/>
          <p:nvPr/>
        </p:nvPicPr>
        <p:blipFill rotWithShape="1">
          <a:blip r:embed="rId11">
            <a:alphaModFix/>
          </a:blip>
          <a:srcRect l="2330" r="-2328"/>
          <a:stretch/>
        </p:blipFill>
        <p:spPr>
          <a:xfrm>
            <a:off x="9921644" y="1285625"/>
            <a:ext cx="2094775" cy="2094775"/>
          </a:xfrm>
          <a:prstGeom prst="rect">
            <a:avLst/>
          </a:prstGeom>
          <a:noFill/>
          <a:ln>
            <a:noFill/>
          </a:ln>
        </p:spPr>
      </p:pic>
      <p:pic>
        <p:nvPicPr>
          <p:cNvPr id="832" name="Google Shape;832;p66"/>
          <p:cNvPicPr preferRelativeResize="0"/>
          <p:nvPr/>
        </p:nvPicPr>
        <p:blipFill rotWithShape="1">
          <a:blip r:embed="rId12">
            <a:alphaModFix/>
          </a:blip>
          <a:srcRect t="10696" b="10245"/>
          <a:stretch/>
        </p:blipFill>
        <p:spPr>
          <a:xfrm>
            <a:off x="2101848" y="3960250"/>
            <a:ext cx="1675200" cy="2356476"/>
          </a:xfrm>
          <a:prstGeom prst="rect">
            <a:avLst/>
          </a:prstGeom>
          <a:noFill/>
          <a:ln>
            <a:noFill/>
          </a:ln>
        </p:spPr>
      </p:pic>
      <p:pic>
        <p:nvPicPr>
          <p:cNvPr id="833" name="Google Shape;833;p66"/>
          <p:cNvPicPr preferRelativeResize="0"/>
          <p:nvPr/>
        </p:nvPicPr>
        <p:blipFill rotWithShape="1">
          <a:blip r:embed="rId13">
            <a:alphaModFix/>
          </a:blip>
          <a:srcRect l="10874" r="14643"/>
          <a:stretch/>
        </p:blipFill>
        <p:spPr>
          <a:xfrm>
            <a:off x="5615762" y="3966225"/>
            <a:ext cx="1946851" cy="2356474"/>
          </a:xfrm>
          <a:prstGeom prst="rect">
            <a:avLst/>
          </a:prstGeom>
          <a:noFill/>
          <a:ln>
            <a:noFill/>
          </a:ln>
        </p:spPr>
      </p:pic>
      <p:cxnSp>
        <p:nvCxnSpPr>
          <p:cNvPr id="834" name="Google Shape;834;p66"/>
          <p:cNvCxnSpPr/>
          <p:nvPr/>
        </p:nvCxnSpPr>
        <p:spPr>
          <a:xfrm>
            <a:off x="7705344" y="1154600"/>
            <a:ext cx="0" cy="5293875"/>
          </a:xfrm>
          <a:prstGeom prst="straightConnector1">
            <a:avLst/>
          </a:prstGeom>
          <a:noFill/>
          <a:ln w="38100" cap="flat" cmpd="sng">
            <a:solidFill>
              <a:srgbClr val="929498"/>
            </a:solidFill>
            <a:prstDash val="dot"/>
            <a:round/>
            <a:headEnd type="none" w="sm" len="sm"/>
            <a:tailEnd type="none" w="sm" len="sm"/>
          </a:ln>
        </p:spPr>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p67"/>
          <p:cNvSpPr/>
          <p:nvPr/>
        </p:nvSpPr>
        <p:spPr>
          <a:xfrm>
            <a:off x="355140" y="2858750"/>
            <a:ext cx="11427637" cy="3247082"/>
          </a:xfrm>
          <a:prstGeom prst="rect">
            <a:avLst/>
          </a:prstGeom>
          <a:solidFill>
            <a:srgbClr val="DCE5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840" name="Google Shape;840;p67"/>
          <p:cNvSpPr/>
          <p:nvPr/>
        </p:nvSpPr>
        <p:spPr>
          <a:xfrm>
            <a:off x="390875" y="1818882"/>
            <a:ext cx="5688955" cy="44935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Website</a:t>
            </a:r>
            <a:r>
              <a:rPr lang="en-US" sz="1800" b="1">
                <a:solidFill>
                  <a:schemeClr val="dk1"/>
                </a:solidFill>
                <a:latin typeface="Arial"/>
                <a:ea typeface="Arial"/>
                <a:cs typeface="Arial"/>
                <a:sym typeface="Arial"/>
              </a:rPr>
              <a:t> </a:t>
            </a:r>
            <a:r>
              <a:rPr lang="en-US" sz="1800" u="sng">
                <a:solidFill>
                  <a:schemeClr val="hlink"/>
                </a:solidFill>
                <a:latin typeface="Arial"/>
                <a:ea typeface="Arial"/>
                <a:cs typeface="Arial"/>
                <a:sym typeface="Arial"/>
                <a:hlinkClick r:id="rId3"/>
              </a:rPr>
              <a:t>https://textileexchange.org/pfm-benchmark/</a:t>
            </a:r>
            <a:endParaRPr sz="1800">
              <a:solidFill>
                <a:srgbClr val="6FC0FF"/>
              </a:solidFill>
              <a:latin typeface="Arial"/>
              <a:ea typeface="Arial"/>
              <a:cs typeface="Arial"/>
              <a:sym typeface="Arial"/>
            </a:endParaRPr>
          </a:p>
          <a:p>
            <a:pPr marL="0" marR="0" lvl="0" indent="0" algn="l" rtl="0">
              <a:spcBef>
                <a:spcPts val="1200"/>
              </a:spcBef>
              <a:spcAft>
                <a:spcPts val="0"/>
              </a:spcAft>
              <a:buNone/>
            </a:pPr>
            <a:r>
              <a:rPr lang="en-US" sz="1800">
                <a:solidFill>
                  <a:schemeClr val="dk1"/>
                </a:solidFill>
                <a:latin typeface="Arial"/>
                <a:ea typeface="Arial"/>
                <a:cs typeface="Arial"/>
                <a:sym typeface="Arial"/>
              </a:rPr>
              <a:t>PFMB Portal </a:t>
            </a:r>
            <a:r>
              <a:rPr lang="en-US" sz="1800" u="sng">
                <a:solidFill>
                  <a:schemeClr val="hlink"/>
                </a:solidFill>
                <a:latin typeface="Arial"/>
                <a:ea typeface="Arial"/>
                <a:cs typeface="Arial"/>
                <a:sym typeface="Arial"/>
                <a:hlinkClick r:id="rId4"/>
              </a:rPr>
              <a:t>http://pfm.textileexchange.org/</a:t>
            </a:r>
            <a:r>
              <a:rPr lang="en-US" sz="1800">
                <a:solidFill>
                  <a:schemeClr val="dk1"/>
                </a:solidFill>
                <a:latin typeface="Arial"/>
                <a:ea typeface="Arial"/>
                <a:cs typeface="Arial"/>
                <a:sym typeface="Arial"/>
              </a:rPr>
              <a:t> </a:t>
            </a:r>
            <a:endParaRPr/>
          </a:p>
          <a:p>
            <a:pPr marL="0" marR="0" lvl="0" indent="0" algn="l" rtl="0">
              <a:spcBef>
                <a:spcPts val="1200"/>
              </a:spcBef>
              <a:spcAft>
                <a:spcPts val="0"/>
              </a:spcAft>
              <a:buNone/>
            </a:pPr>
            <a:endParaRPr sz="1800" b="1">
              <a:solidFill>
                <a:schemeClr val="dk1"/>
              </a:solidFill>
              <a:latin typeface="Arial"/>
              <a:ea typeface="Arial"/>
              <a:cs typeface="Arial"/>
              <a:sym typeface="Arial"/>
            </a:endParaRPr>
          </a:p>
          <a:p>
            <a:pPr marL="188913" marR="0" lvl="0" indent="0" algn="l" rtl="0">
              <a:spcBef>
                <a:spcPts val="1200"/>
              </a:spcBef>
              <a:spcAft>
                <a:spcPts val="0"/>
              </a:spcAft>
              <a:buNone/>
            </a:pPr>
            <a:r>
              <a:rPr lang="en-US" sz="1800">
                <a:solidFill>
                  <a:schemeClr val="dk1"/>
                </a:solidFill>
                <a:latin typeface="Arial"/>
                <a:ea typeface="Arial"/>
                <a:cs typeface="Arial"/>
                <a:sym typeface="Arial"/>
              </a:rPr>
              <a:t>Annual Reports</a:t>
            </a:r>
            <a:endParaRPr/>
          </a:p>
          <a:p>
            <a:pPr marL="188913" marR="0" lvl="0" indent="0" algn="l" rtl="0">
              <a:spcBef>
                <a:spcPts val="1200"/>
              </a:spcBef>
              <a:spcAft>
                <a:spcPts val="0"/>
              </a:spcAft>
              <a:buNone/>
            </a:pPr>
            <a:r>
              <a:rPr lang="en-US" sz="1600">
                <a:solidFill>
                  <a:schemeClr val="dk2"/>
                </a:solidFill>
                <a:latin typeface="Arial"/>
                <a:ea typeface="Arial"/>
                <a:cs typeface="Arial"/>
                <a:sym typeface="Arial"/>
              </a:rPr>
              <a:t>2018 – PFMB Insights Report (pdf)</a:t>
            </a:r>
            <a:endParaRPr/>
          </a:p>
          <a:p>
            <a:pPr marL="188913" marR="0" lvl="0" indent="0" algn="l" rtl="0">
              <a:spcBef>
                <a:spcPts val="1200"/>
              </a:spcBef>
              <a:spcAft>
                <a:spcPts val="0"/>
              </a:spcAft>
              <a:buNone/>
            </a:pPr>
            <a:r>
              <a:rPr lang="en-US" sz="1600">
                <a:solidFill>
                  <a:schemeClr val="dk2"/>
                </a:solidFill>
                <a:latin typeface="Arial"/>
                <a:ea typeface="Arial"/>
                <a:cs typeface="Arial"/>
                <a:sym typeface="Arial"/>
              </a:rPr>
              <a:t>2018 – Sector &amp; Sub-Sector Feedback Report (pdf)</a:t>
            </a:r>
            <a:endParaRPr/>
          </a:p>
          <a:p>
            <a:pPr marL="188913" marR="0" lvl="0" indent="0" algn="l" rtl="0">
              <a:spcBef>
                <a:spcPts val="1200"/>
              </a:spcBef>
              <a:spcAft>
                <a:spcPts val="0"/>
              </a:spcAft>
              <a:buNone/>
            </a:pPr>
            <a:r>
              <a:rPr lang="en-US" sz="1600">
                <a:solidFill>
                  <a:schemeClr val="dk2"/>
                </a:solidFill>
                <a:latin typeface="Arial"/>
                <a:ea typeface="Arial"/>
                <a:cs typeface="Arial"/>
                <a:sym typeface="Arial"/>
              </a:rPr>
              <a:t>2018 – Sample Company Feedback Report (pdf)</a:t>
            </a:r>
            <a:endParaRPr/>
          </a:p>
          <a:p>
            <a:pPr marL="188913" marR="0" lvl="0" indent="0" algn="l" rtl="0">
              <a:spcBef>
                <a:spcPts val="1200"/>
              </a:spcBef>
              <a:spcAft>
                <a:spcPts val="0"/>
              </a:spcAft>
              <a:buNone/>
            </a:pPr>
            <a:r>
              <a:rPr lang="en-US" sz="1600">
                <a:solidFill>
                  <a:schemeClr val="dk2"/>
                </a:solidFill>
                <a:latin typeface="Arial"/>
                <a:ea typeface="Arial"/>
                <a:cs typeface="Arial"/>
                <a:sym typeface="Arial"/>
              </a:rPr>
              <a:t>2017 – PFMB Insights Report (pdf)</a:t>
            </a:r>
            <a:endParaRPr/>
          </a:p>
          <a:p>
            <a:pPr marL="188913" marR="0" lvl="0" indent="0" algn="l" rtl="0">
              <a:spcBef>
                <a:spcPts val="1200"/>
              </a:spcBef>
              <a:spcAft>
                <a:spcPts val="0"/>
              </a:spcAft>
              <a:buNone/>
            </a:pPr>
            <a:r>
              <a:rPr lang="en-US" sz="1600">
                <a:solidFill>
                  <a:schemeClr val="dk2"/>
                </a:solidFill>
                <a:latin typeface="Arial"/>
                <a:ea typeface="Arial"/>
                <a:cs typeface="Arial"/>
                <a:sym typeface="Arial"/>
              </a:rPr>
              <a:t>2016 – PFMB Sector Report (pdf)</a:t>
            </a:r>
            <a:endParaRPr/>
          </a:p>
          <a:p>
            <a:pPr marL="188913" marR="0" lvl="0" indent="0" algn="l" rtl="0">
              <a:spcBef>
                <a:spcPts val="1200"/>
              </a:spcBef>
              <a:spcAft>
                <a:spcPts val="0"/>
              </a:spcAft>
              <a:buNone/>
            </a:pPr>
            <a:r>
              <a:rPr lang="en-US" sz="1600">
                <a:solidFill>
                  <a:schemeClr val="dk2"/>
                </a:solidFill>
                <a:latin typeface="Arial"/>
                <a:ea typeface="Arial"/>
                <a:cs typeface="Arial"/>
                <a:sym typeface="Arial"/>
              </a:rPr>
              <a:t>2015 – PFMB Pilot Report (pdf)</a:t>
            </a:r>
            <a:endParaRPr/>
          </a:p>
          <a:p>
            <a:pPr marL="0" marR="0" lvl="0" indent="0" algn="l" rtl="0">
              <a:spcBef>
                <a:spcPts val="1200"/>
              </a:spcBef>
              <a:spcAft>
                <a:spcPts val="0"/>
              </a:spcAft>
              <a:buNone/>
            </a:pPr>
            <a:endParaRPr sz="1800">
              <a:solidFill>
                <a:schemeClr val="dk1"/>
              </a:solidFill>
              <a:latin typeface="Arial"/>
              <a:ea typeface="Arial"/>
              <a:cs typeface="Arial"/>
              <a:sym typeface="Arial"/>
            </a:endParaRPr>
          </a:p>
        </p:txBody>
      </p:sp>
      <p:sp>
        <p:nvSpPr>
          <p:cNvPr id="841" name="Google Shape;841;p67"/>
          <p:cNvSpPr/>
          <p:nvPr/>
        </p:nvSpPr>
        <p:spPr>
          <a:xfrm>
            <a:off x="6096000" y="3101049"/>
            <a:ext cx="5686778" cy="196977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Support Material </a:t>
            </a:r>
            <a:endParaRPr/>
          </a:p>
          <a:p>
            <a:pPr marL="0" marR="0" lvl="0" indent="0" algn="l" rtl="0">
              <a:spcBef>
                <a:spcPts val="1200"/>
              </a:spcBef>
              <a:spcAft>
                <a:spcPts val="0"/>
              </a:spcAft>
              <a:buNone/>
            </a:pPr>
            <a:r>
              <a:rPr lang="en-US" sz="1600">
                <a:solidFill>
                  <a:schemeClr val="dk2"/>
                </a:solidFill>
                <a:latin typeface="Arial"/>
                <a:ea typeface="Arial"/>
                <a:cs typeface="Arial"/>
                <a:sym typeface="Arial"/>
              </a:rPr>
              <a:t>About the Benchmark (pdf)</a:t>
            </a:r>
            <a:endParaRPr/>
          </a:p>
          <a:p>
            <a:pPr marL="0" marR="0" lvl="0" indent="0" algn="l" rtl="0">
              <a:spcBef>
                <a:spcPts val="1200"/>
              </a:spcBef>
              <a:spcAft>
                <a:spcPts val="0"/>
              </a:spcAft>
              <a:buNone/>
            </a:pPr>
            <a:r>
              <a:rPr lang="en-US" sz="1600">
                <a:solidFill>
                  <a:schemeClr val="dk2"/>
                </a:solidFill>
                <a:latin typeface="Arial"/>
                <a:ea typeface="Arial"/>
                <a:cs typeface="Arial"/>
                <a:sym typeface="Arial"/>
              </a:rPr>
              <a:t>PFMB Guidance Notes (under development for 2019)</a:t>
            </a:r>
            <a:endParaRPr/>
          </a:p>
          <a:p>
            <a:pPr marL="0" marR="0" lvl="0" indent="0" algn="l" rtl="0">
              <a:spcBef>
                <a:spcPts val="1200"/>
              </a:spcBef>
              <a:spcAft>
                <a:spcPts val="0"/>
              </a:spcAft>
              <a:buNone/>
            </a:pPr>
            <a:r>
              <a:rPr lang="en-US" sz="1600">
                <a:solidFill>
                  <a:schemeClr val="dk2"/>
                </a:solidFill>
                <a:latin typeface="Arial"/>
                <a:ea typeface="Arial"/>
                <a:cs typeface="Arial"/>
                <a:sym typeface="Arial"/>
              </a:rPr>
              <a:t>PFMB Program Terminology (under development for 2019)</a:t>
            </a:r>
            <a:endParaRPr/>
          </a:p>
          <a:p>
            <a:pPr marL="0" marR="0" lvl="0" indent="0" algn="l" rtl="0">
              <a:spcBef>
                <a:spcPts val="1200"/>
              </a:spcBef>
              <a:spcAft>
                <a:spcPts val="0"/>
              </a:spcAft>
              <a:buNone/>
            </a:pPr>
            <a:r>
              <a:rPr lang="en-US" sz="1600">
                <a:solidFill>
                  <a:schemeClr val="dk2"/>
                </a:solidFill>
                <a:latin typeface="Arial"/>
                <a:ea typeface="Arial"/>
                <a:cs typeface="Arial"/>
                <a:sym typeface="Arial"/>
              </a:rPr>
              <a:t>PFMB Technical Notes (under development for 2019)</a:t>
            </a:r>
            <a:endParaRPr/>
          </a:p>
        </p:txBody>
      </p:sp>
      <p:sp>
        <p:nvSpPr>
          <p:cNvPr id="842" name="Google Shape;842;p67"/>
          <p:cNvSpPr txBox="1"/>
          <p:nvPr/>
        </p:nvSpPr>
        <p:spPr>
          <a:xfrm>
            <a:off x="390875" y="396205"/>
            <a:ext cx="6630707" cy="1388698"/>
          </a:xfrm>
          <a:prstGeom prst="rect">
            <a:avLst/>
          </a:prstGeom>
          <a:noFill/>
          <a:ln>
            <a:noFill/>
          </a:ln>
        </p:spPr>
        <p:txBody>
          <a:bodyPr spcFirstLastPara="1" wrap="square" lIns="91425" tIns="45700" rIns="91425" bIns="45700" anchor="t" anchorCtr="0">
            <a:noAutofit/>
          </a:bodyPr>
          <a:lstStyle/>
          <a:p>
            <a:pPr marL="0" marR="0" lvl="0" indent="0" algn="l" rtl="0">
              <a:lnSpc>
                <a:spcPct val="99272"/>
              </a:lnSpc>
              <a:spcBef>
                <a:spcPts val="0"/>
              </a:spcBef>
              <a:spcAft>
                <a:spcPts val="0"/>
              </a:spcAft>
              <a:buClr>
                <a:srgbClr val="8BA4CC"/>
              </a:buClr>
              <a:buSzPts val="2827"/>
              <a:buFont typeface="Arial"/>
              <a:buNone/>
            </a:pPr>
            <a:r>
              <a:rPr lang="en-US" sz="2827" b="1" dirty="0">
                <a:solidFill>
                  <a:schemeClr val="tx1"/>
                </a:solidFill>
                <a:latin typeface="Arial"/>
                <a:ea typeface="Arial"/>
                <a:cs typeface="Arial"/>
                <a:sym typeface="Arial"/>
              </a:rPr>
              <a:t>Library</a:t>
            </a:r>
            <a:br>
              <a:rPr lang="en-US" sz="2925" dirty="0">
                <a:solidFill>
                  <a:schemeClr val="dk1"/>
                </a:solidFill>
                <a:latin typeface="Arial"/>
                <a:ea typeface="Arial"/>
                <a:cs typeface="Arial"/>
                <a:sym typeface="Arial"/>
              </a:rPr>
            </a:br>
            <a:r>
              <a:rPr lang="en-US" sz="2925" dirty="0">
                <a:solidFill>
                  <a:srgbClr val="8BA4CC"/>
                </a:solidFill>
                <a:latin typeface="Arial"/>
                <a:ea typeface="Arial"/>
                <a:cs typeface="Arial"/>
                <a:sym typeface="Arial"/>
              </a:rPr>
              <a:t>─</a:t>
            </a:r>
            <a:endParaRP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68"/>
          <p:cNvSpPr txBox="1">
            <a:spLocks noGrp="1"/>
          </p:cNvSpPr>
          <p:nvPr>
            <p:ph type="body" idx="4294967295"/>
          </p:nvPr>
        </p:nvSpPr>
        <p:spPr>
          <a:xfrm>
            <a:off x="609601" y="2210766"/>
            <a:ext cx="8064500" cy="195007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000"/>
              <a:buNone/>
            </a:pPr>
            <a:r>
              <a:rPr lang="en-US" sz="4000">
                <a:solidFill>
                  <a:schemeClr val="lt1"/>
                </a:solidFill>
                <a:latin typeface="Arial"/>
                <a:ea typeface="Arial"/>
                <a:cs typeface="Arial"/>
                <a:sym typeface="Arial"/>
              </a:rPr>
              <a:t>Contact: Support@TextileExchange.org </a:t>
            </a:r>
            <a:endParaRPr/>
          </a:p>
          <a:p>
            <a:pPr marL="0" lvl="0" indent="0" algn="l" rtl="0">
              <a:lnSpc>
                <a:spcPct val="90000"/>
              </a:lnSpc>
              <a:spcBef>
                <a:spcPts val="1000"/>
              </a:spcBef>
              <a:spcAft>
                <a:spcPts val="0"/>
              </a:spcAft>
              <a:buClr>
                <a:schemeClr val="lt1"/>
              </a:buClr>
              <a:buSzPts val="4000"/>
              <a:buNone/>
            </a:pPr>
            <a:r>
              <a:rPr lang="en-US" sz="4000">
                <a:solidFill>
                  <a:schemeClr val="lt1"/>
                </a:solidFill>
                <a:latin typeface="Arial"/>
                <a:ea typeface="Arial"/>
                <a:cs typeface="Arial"/>
                <a:sym typeface="Arial"/>
              </a:rPr>
              <a: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31"/>
          <p:cNvSpPr txBox="1"/>
          <p:nvPr/>
        </p:nvSpPr>
        <p:spPr>
          <a:xfrm>
            <a:off x="592128" y="825772"/>
            <a:ext cx="10515600" cy="828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200"/>
              <a:buFont typeface="Arial"/>
              <a:buNone/>
            </a:pPr>
            <a:r>
              <a:rPr lang="en-US" sz="3200" b="1">
                <a:solidFill>
                  <a:schemeClr val="dk1"/>
                </a:solidFill>
              </a:rPr>
              <a:t>Tell us about you</a:t>
            </a:r>
            <a:endParaRPr sz="1400" b="0" i="0" u="none" strike="noStrike" cap="none">
              <a:solidFill>
                <a:srgbClr val="000000"/>
              </a:solidFill>
              <a:latin typeface="Arial"/>
              <a:ea typeface="Arial"/>
              <a:cs typeface="Arial"/>
              <a:sym typeface="Arial"/>
            </a:endParaRPr>
          </a:p>
        </p:txBody>
      </p:sp>
      <p:sp>
        <p:nvSpPr>
          <p:cNvPr id="415" name="Google Shape;415;p31"/>
          <p:cNvSpPr txBox="1">
            <a:spLocks noGrp="1"/>
          </p:cNvSpPr>
          <p:nvPr>
            <p:ph type="body" idx="1"/>
          </p:nvPr>
        </p:nvSpPr>
        <p:spPr>
          <a:xfrm>
            <a:off x="592125" y="1825625"/>
            <a:ext cx="6177600"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r>
              <a:rPr lang="en-US" sz="2400">
                <a:solidFill>
                  <a:srgbClr val="434343"/>
                </a:solidFill>
                <a:latin typeface="Arial"/>
                <a:ea typeface="Arial"/>
                <a:cs typeface="Arial"/>
                <a:sym typeface="Arial"/>
              </a:rPr>
              <a:t>Does your company have a fiber/materials sustainability strategy? </a:t>
            </a:r>
            <a:endParaRPr sz="2400">
              <a:solidFill>
                <a:srgbClr val="434343"/>
              </a:solidFill>
              <a:latin typeface="Arial"/>
              <a:ea typeface="Arial"/>
              <a:cs typeface="Arial"/>
              <a:sym typeface="Arial"/>
            </a:endParaRPr>
          </a:p>
          <a:p>
            <a:pPr marL="914400" lvl="1" indent="-381000" algn="l" rtl="0">
              <a:lnSpc>
                <a:spcPct val="90000"/>
              </a:lnSpc>
              <a:spcBef>
                <a:spcPts val="1000"/>
              </a:spcBef>
              <a:spcAft>
                <a:spcPts val="0"/>
              </a:spcAft>
              <a:buClr>
                <a:srgbClr val="434343"/>
              </a:buClr>
              <a:buSzPts val="2400"/>
              <a:buFont typeface="Arial"/>
              <a:buChar char="•"/>
            </a:pPr>
            <a:r>
              <a:rPr lang="en-US">
                <a:solidFill>
                  <a:srgbClr val="434343"/>
                </a:solidFill>
                <a:latin typeface="Arial"/>
                <a:ea typeface="Arial"/>
                <a:cs typeface="Arial"/>
                <a:sym typeface="Arial"/>
              </a:rPr>
              <a:t>no</a:t>
            </a:r>
            <a:endParaRPr>
              <a:solidFill>
                <a:srgbClr val="434343"/>
              </a:solidFill>
              <a:latin typeface="Arial"/>
              <a:ea typeface="Arial"/>
              <a:cs typeface="Arial"/>
              <a:sym typeface="Arial"/>
            </a:endParaRPr>
          </a:p>
          <a:p>
            <a:pPr marL="914400" lvl="1" indent="-381000" algn="l" rtl="0">
              <a:lnSpc>
                <a:spcPct val="90000"/>
              </a:lnSpc>
              <a:spcBef>
                <a:spcPts val="1000"/>
              </a:spcBef>
              <a:spcAft>
                <a:spcPts val="0"/>
              </a:spcAft>
              <a:buClr>
                <a:srgbClr val="434343"/>
              </a:buClr>
              <a:buSzPts val="2400"/>
              <a:buFont typeface="Arial"/>
              <a:buChar char="•"/>
            </a:pPr>
            <a:r>
              <a:rPr lang="en-US">
                <a:solidFill>
                  <a:srgbClr val="434343"/>
                </a:solidFill>
                <a:latin typeface="Arial"/>
                <a:ea typeface="Arial"/>
                <a:cs typeface="Arial"/>
                <a:sym typeface="Arial"/>
              </a:rPr>
              <a:t>under development</a:t>
            </a:r>
            <a:endParaRPr>
              <a:solidFill>
                <a:srgbClr val="434343"/>
              </a:solidFill>
              <a:latin typeface="Arial"/>
              <a:ea typeface="Arial"/>
              <a:cs typeface="Arial"/>
              <a:sym typeface="Arial"/>
            </a:endParaRPr>
          </a:p>
          <a:p>
            <a:pPr marL="914400" lvl="1" indent="-381000" algn="l" rtl="0">
              <a:lnSpc>
                <a:spcPct val="90000"/>
              </a:lnSpc>
              <a:spcBef>
                <a:spcPts val="1000"/>
              </a:spcBef>
              <a:spcAft>
                <a:spcPts val="0"/>
              </a:spcAft>
              <a:buClr>
                <a:srgbClr val="434343"/>
              </a:buClr>
              <a:buSzPts val="2400"/>
              <a:buFont typeface="Arial"/>
              <a:buChar char="•"/>
            </a:pPr>
            <a:r>
              <a:rPr lang="en-US">
                <a:solidFill>
                  <a:srgbClr val="434343"/>
                </a:solidFill>
                <a:latin typeface="Arial"/>
                <a:ea typeface="Arial"/>
                <a:cs typeface="Arial"/>
                <a:sym typeface="Arial"/>
              </a:rPr>
              <a:t>yes</a:t>
            </a:r>
            <a:endParaRPr>
              <a:solidFill>
                <a:srgbClr val="434343"/>
              </a:solidFill>
              <a:latin typeface="Arial"/>
              <a:ea typeface="Arial"/>
              <a:cs typeface="Arial"/>
              <a:sym typeface="Arial"/>
            </a:endParaRPr>
          </a:p>
        </p:txBody>
      </p:sp>
      <p:pic>
        <p:nvPicPr>
          <p:cNvPr id="416" name="Google Shape;416;p31"/>
          <p:cNvPicPr preferRelativeResize="0"/>
          <p:nvPr/>
        </p:nvPicPr>
        <p:blipFill rotWithShape="1">
          <a:blip r:embed="rId3">
            <a:alphaModFix/>
          </a:blip>
          <a:srcRect/>
          <a:stretch/>
        </p:blipFill>
        <p:spPr>
          <a:xfrm>
            <a:off x="7619063" y="0"/>
            <a:ext cx="4572939" cy="6858000"/>
          </a:xfrm>
          <a:prstGeom prst="rect">
            <a:avLst/>
          </a:prstGeom>
          <a:noFill/>
          <a:ln>
            <a:noFill/>
          </a:ln>
        </p:spPr>
      </p:pic>
      <p:sp>
        <p:nvSpPr>
          <p:cNvPr id="417" name="Google Shape;417;p31"/>
          <p:cNvSpPr txBox="1"/>
          <p:nvPr/>
        </p:nvSpPr>
        <p:spPr>
          <a:xfrm>
            <a:off x="11096525" y="6517550"/>
            <a:ext cx="1467900" cy="20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FFFFFF"/>
                </a:solidFill>
                <a:latin typeface="Helvetica Neue"/>
                <a:ea typeface="Helvetica Neue"/>
                <a:cs typeface="Helvetica Neue"/>
                <a:sym typeface="Helvetica Neue"/>
              </a:rPr>
              <a:t>PHOTO: ECOALF</a:t>
            </a:r>
            <a:endParaRPr sz="800" b="0" i="0" u="none" strike="noStrike" cap="none">
              <a:solidFill>
                <a:srgbClr val="FFFFFF"/>
              </a:solidFill>
              <a:latin typeface="Helvetica Neue"/>
              <a:ea typeface="Helvetica Neue"/>
              <a:cs typeface="Helvetica Neue"/>
              <a:sym typeface="Helvetica Neue"/>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32"/>
          <p:cNvSpPr/>
          <p:nvPr/>
        </p:nvSpPr>
        <p:spPr>
          <a:xfrm>
            <a:off x="493300" y="2320775"/>
            <a:ext cx="6243000" cy="3612600"/>
          </a:xfrm>
          <a:prstGeom prst="rect">
            <a:avLst/>
          </a:prstGeom>
          <a:solidFill>
            <a:srgbClr val="DCE5F5">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423" name="Google Shape;423;p32"/>
          <p:cNvSpPr txBox="1">
            <a:spLocks noGrp="1"/>
          </p:cNvSpPr>
          <p:nvPr>
            <p:ph type="body" idx="1"/>
          </p:nvPr>
        </p:nvSpPr>
        <p:spPr>
          <a:xfrm>
            <a:off x="493296" y="1725531"/>
            <a:ext cx="11161544" cy="55054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4D4F53"/>
              </a:buClr>
              <a:buSzPts val="1600"/>
              <a:buNone/>
            </a:pPr>
            <a:r>
              <a:rPr lang="en-US" sz="1800">
                <a:solidFill>
                  <a:srgbClr val="4D4F53"/>
                </a:solidFill>
                <a:latin typeface="Arial"/>
                <a:ea typeface="Arial"/>
                <a:cs typeface="Arial"/>
                <a:sym typeface="Arial"/>
              </a:rPr>
              <a:t>We work closely with our members and leaders across the textile sector to accomplish five principal goals.</a:t>
            </a:r>
            <a:endParaRPr sz="1800"/>
          </a:p>
        </p:txBody>
      </p:sp>
      <p:pic>
        <p:nvPicPr>
          <p:cNvPr id="424" name="Google Shape;424;p32"/>
          <p:cNvPicPr preferRelativeResize="0"/>
          <p:nvPr/>
        </p:nvPicPr>
        <p:blipFill rotWithShape="1">
          <a:blip r:embed="rId3">
            <a:alphaModFix/>
          </a:blip>
          <a:srcRect t="68339" b="13336"/>
          <a:stretch/>
        </p:blipFill>
        <p:spPr>
          <a:xfrm>
            <a:off x="706428" y="568131"/>
            <a:ext cx="2133600" cy="368300"/>
          </a:xfrm>
          <a:prstGeom prst="rect">
            <a:avLst/>
          </a:prstGeom>
          <a:noFill/>
          <a:ln>
            <a:noFill/>
          </a:ln>
        </p:spPr>
      </p:pic>
      <p:sp>
        <p:nvSpPr>
          <p:cNvPr id="425" name="Google Shape;425;p32"/>
          <p:cNvSpPr txBox="1"/>
          <p:nvPr/>
        </p:nvSpPr>
        <p:spPr>
          <a:xfrm>
            <a:off x="592128" y="825772"/>
            <a:ext cx="10515600" cy="828964"/>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200"/>
              <a:buFont typeface="Arial"/>
              <a:buNone/>
            </a:pPr>
            <a:r>
              <a:rPr lang="en-US" sz="3200" b="1" i="0" u="none" strike="noStrike" cap="none">
                <a:solidFill>
                  <a:schemeClr val="dk1"/>
                </a:solidFill>
                <a:latin typeface="Arial"/>
                <a:ea typeface="Arial"/>
                <a:cs typeface="Arial"/>
                <a:sym typeface="Arial"/>
              </a:rPr>
              <a:t>We Drive Industry </a:t>
            </a:r>
            <a:r>
              <a:rPr lang="en-US" sz="3200" b="1" i="0" u="none" strike="noStrike" cap="none">
                <a:solidFill>
                  <a:srgbClr val="005596"/>
                </a:solidFill>
                <a:latin typeface="Arial"/>
                <a:ea typeface="Arial"/>
                <a:cs typeface="Arial"/>
                <a:sym typeface="Arial"/>
              </a:rPr>
              <a:t>Transformation</a:t>
            </a:r>
            <a:endParaRPr sz="1400" b="0" i="0" u="none" strike="noStrike" cap="none">
              <a:solidFill>
                <a:srgbClr val="000000"/>
              </a:solidFill>
              <a:latin typeface="Arial"/>
              <a:ea typeface="Arial"/>
              <a:cs typeface="Arial"/>
              <a:sym typeface="Arial"/>
            </a:endParaRPr>
          </a:p>
        </p:txBody>
      </p:sp>
      <p:sp>
        <p:nvSpPr>
          <p:cNvPr id="426" name="Google Shape;426;p32"/>
          <p:cNvSpPr txBox="1">
            <a:spLocks noGrp="1"/>
          </p:cNvSpPr>
          <p:nvPr>
            <p:ph type="body" idx="1"/>
          </p:nvPr>
        </p:nvSpPr>
        <p:spPr>
          <a:xfrm>
            <a:off x="493301" y="6085825"/>
            <a:ext cx="11027100" cy="678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4D4F53"/>
              </a:buClr>
              <a:buSzPts val="1600"/>
              <a:buNone/>
            </a:pPr>
            <a:r>
              <a:rPr lang="en-US" sz="1800">
                <a:solidFill>
                  <a:srgbClr val="4D4F53"/>
                </a:solidFill>
                <a:latin typeface="Arial"/>
                <a:ea typeface="Arial"/>
                <a:cs typeface="Arial"/>
                <a:sym typeface="Arial"/>
              </a:rPr>
              <a:t>By accomplishing these goals, we will catalyze transformative change that will result in a more sustainable, responsible textile industry.</a:t>
            </a:r>
            <a:endParaRPr sz="1800"/>
          </a:p>
        </p:txBody>
      </p:sp>
      <p:sp>
        <p:nvSpPr>
          <p:cNvPr id="427" name="Google Shape;427;p32"/>
          <p:cNvSpPr txBox="1">
            <a:spLocks noGrp="1"/>
          </p:cNvSpPr>
          <p:nvPr>
            <p:ph type="body" idx="1"/>
          </p:nvPr>
        </p:nvSpPr>
        <p:spPr>
          <a:xfrm>
            <a:off x="493300" y="2503550"/>
            <a:ext cx="6150900" cy="34299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1700"/>
              <a:buFont typeface="Arial"/>
              <a:buAutoNum type="arabicPeriod"/>
            </a:pPr>
            <a:r>
              <a:rPr lang="en-US" sz="1800">
                <a:solidFill>
                  <a:srgbClr val="4D4F53"/>
                </a:solidFill>
                <a:latin typeface="Arial"/>
                <a:ea typeface="Arial"/>
                <a:cs typeface="Arial"/>
                <a:sym typeface="Arial"/>
              </a:rPr>
              <a:t>Drive an </a:t>
            </a:r>
            <a:r>
              <a:rPr lang="en-US" sz="1800" b="1">
                <a:solidFill>
                  <a:schemeClr val="dk1"/>
                </a:solidFill>
                <a:latin typeface="Arial"/>
                <a:ea typeface="Arial"/>
                <a:cs typeface="Arial"/>
                <a:sym typeface="Arial"/>
              </a:rPr>
              <a:t>increase in the adoption</a:t>
            </a:r>
            <a:r>
              <a:rPr lang="en-US" sz="1800">
                <a:solidFill>
                  <a:schemeClr val="dk1"/>
                </a:solidFill>
                <a:latin typeface="Arial"/>
                <a:ea typeface="Arial"/>
                <a:cs typeface="Arial"/>
                <a:sym typeface="Arial"/>
              </a:rPr>
              <a:t> </a:t>
            </a:r>
            <a:r>
              <a:rPr lang="en-US" sz="1800">
                <a:solidFill>
                  <a:srgbClr val="4D4F53"/>
                </a:solidFill>
                <a:latin typeface="Arial"/>
                <a:ea typeface="Arial"/>
                <a:cs typeface="Arial"/>
                <a:sym typeface="Arial"/>
              </a:rPr>
              <a:t>of preferred fibers and materials.</a:t>
            </a:r>
            <a:endParaRPr sz="1800">
              <a:latin typeface="Arial"/>
              <a:ea typeface="Arial"/>
              <a:cs typeface="Arial"/>
              <a:sym typeface="Arial"/>
            </a:endParaRPr>
          </a:p>
          <a:p>
            <a:pPr marL="342900" lvl="0" indent="-342900" algn="l" rtl="0">
              <a:lnSpc>
                <a:spcPct val="90000"/>
              </a:lnSpc>
              <a:spcBef>
                <a:spcPts val="1000"/>
              </a:spcBef>
              <a:spcAft>
                <a:spcPts val="0"/>
              </a:spcAft>
              <a:buClr>
                <a:schemeClr val="dk1"/>
              </a:buClr>
              <a:buSzPts val="1700"/>
              <a:buFont typeface="Arial"/>
              <a:buAutoNum type="arabicPeriod"/>
            </a:pPr>
            <a:r>
              <a:rPr lang="en-US" sz="1800" b="1">
                <a:solidFill>
                  <a:schemeClr val="dk1"/>
                </a:solidFill>
                <a:latin typeface="Arial"/>
                <a:ea typeface="Arial"/>
                <a:cs typeface="Arial"/>
                <a:sym typeface="Arial"/>
              </a:rPr>
              <a:t>Increase integrity</a:t>
            </a:r>
            <a:r>
              <a:rPr lang="en-US" sz="1800">
                <a:solidFill>
                  <a:schemeClr val="dk1"/>
                </a:solidFill>
                <a:latin typeface="Arial"/>
                <a:ea typeface="Arial"/>
                <a:cs typeface="Arial"/>
                <a:sym typeface="Arial"/>
              </a:rPr>
              <a:t> </a:t>
            </a:r>
            <a:r>
              <a:rPr lang="en-US" sz="1800">
                <a:solidFill>
                  <a:srgbClr val="4D4F53"/>
                </a:solidFill>
                <a:latin typeface="Arial"/>
                <a:ea typeface="Arial"/>
                <a:cs typeface="Arial"/>
                <a:sym typeface="Arial"/>
              </a:rPr>
              <a:t>throughout the value chain via the adoption of standards and certifications.</a:t>
            </a:r>
            <a:endParaRPr sz="1800">
              <a:latin typeface="Arial"/>
              <a:ea typeface="Arial"/>
              <a:cs typeface="Arial"/>
              <a:sym typeface="Arial"/>
            </a:endParaRPr>
          </a:p>
          <a:p>
            <a:pPr marL="342900" lvl="0" indent="-342900" algn="l" rtl="0">
              <a:lnSpc>
                <a:spcPct val="90000"/>
              </a:lnSpc>
              <a:spcBef>
                <a:spcPts val="1000"/>
              </a:spcBef>
              <a:spcAft>
                <a:spcPts val="0"/>
              </a:spcAft>
              <a:buClr>
                <a:schemeClr val="dk1"/>
              </a:buClr>
              <a:buSzPts val="1700"/>
              <a:buFont typeface="Arial"/>
              <a:buAutoNum type="arabicPeriod"/>
            </a:pPr>
            <a:r>
              <a:rPr lang="en-US" sz="1800">
                <a:solidFill>
                  <a:srgbClr val="4D4F53"/>
                </a:solidFill>
                <a:latin typeface="Arial"/>
                <a:ea typeface="Arial"/>
                <a:cs typeface="Arial"/>
                <a:sym typeface="Arial"/>
              </a:rPr>
              <a:t>Enable </a:t>
            </a:r>
            <a:r>
              <a:rPr lang="en-US" sz="1800" b="1">
                <a:solidFill>
                  <a:schemeClr val="dk1"/>
                </a:solidFill>
                <a:latin typeface="Arial"/>
                <a:ea typeface="Arial"/>
                <a:cs typeface="Arial"/>
                <a:sym typeface="Arial"/>
              </a:rPr>
              <a:t>collective impact </a:t>
            </a:r>
            <a:r>
              <a:rPr lang="en-US" sz="1800" b="1">
                <a:solidFill>
                  <a:schemeClr val="dk2"/>
                </a:solidFill>
                <a:latin typeface="Arial"/>
                <a:ea typeface="Arial"/>
                <a:cs typeface="Arial"/>
                <a:sym typeface="Arial"/>
              </a:rPr>
              <a:t>and</a:t>
            </a:r>
            <a:r>
              <a:rPr lang="en-US" sz="1800" b="1">
                <a:solidFill>
                  <a:srgbClr val="52862F"/>
                </a:solidFill>
                <a:latin typeface="Arial"/>
                <a:ea typeface="Arial"/>
                <a:cs typeface="Arial"/>
                <a:sym typeface="Arial"/>
              </a:rPr>
              <a:t> </a:t>
            </a:r>
            <a:r>
              <a:rPr lang="en-US" sz="1800" b="1">
                <a:solidFill>
                  <a:schemeClr val="dk1"/>
                </a:solidFill>
                <a:latin typeface="Arial"/>
                <a:ea typeface="Arial"/>
                <a:cs typeface="Arial"/>
                <a:sym typeface="Arial"/>
              </a:rPr>
              <a:t>action</a:t>
            </a:r>
            <a:r>
              <a:rPr lang="en-US" sz="1800">
                <a:solidFill>
                  <a:srgbClr val="52862F"/>
                </a:solidFill>
                <a:latin typeface="Arial"/>
                <a:ea typeface="Arial"/>
                <a:cs typeface="Arial"/>
                <a:sym typeface="Arial"/>
              </a:rPr>
              <a:t> </a:t>
            </a:r>
            <a:r>
              <a:rPr lang="en-US" sz="1800">
                <a:solidFill>
                  <a:srgbClr val="4D4F53"/>
                </a:solidFill>
                <a:latin typeface="Arial"/>
                <a:ea typeface="Arial"/>
                <a:cs typeface="Arial"/>
                <a:sym typeface="Arial"/>
              </a:rPr>
              <a:t>across the industry.</a:t>
            </a:r>
            <a:endParaRPr sz="1800">
              <a:latin typeface="Arial"/>
              <a:ea typeface="Arial"/>
              <a:cs typeface="Arial"/>
              <a:sym typeface="Arial"/>
            </a:endParaRPr>
          </a:p>
          <a:p>
            <a:pPr marL="342900" lvl="0" indent="-342900" algn="l" rtl="0">
              <a:lnSpc>
                <a:spcPct val="90000"/>
              </a:lnSpc>
              <a:spcBef>
                <a:spcPts val="1000"/>
              </a:spcBef>
              <a:spcAft>
                <a:spcPts val="0"/>
              </a:spcAft>
              <a:buClr>
                <a:schemeClr val="dk1"/>
              </a:buClr>
              <a:buSzPts val="1700"/>
              <a:buFont typeface="Arial"/>
              <a:buAutoNum type="arabicPeriod"/>
            </a:pPr>
            <a:r>
              <a:rPr lang="en-US" sz="1800" b="1">
                <a:solidFill>
                  <a:schemeClr val="dk1"/>
                </a:solidFill>
                <a:latin typeface="Arial"/>
                <a:ea typeface="Arial"/>
                <a:cs typeface="Arial"/>
                <a:sym typeface="Arial"/>
              </a:rPr>
              <a:t>Raise awareness </a:t>
            </a:r>
            <a:r>
              <a:rPr lang="en-US" sz="1800">
                <a:solidFill>
                  <a:srgbClr val="4D4F53"/>
                </a:solidFill>
                <a:latin typeface="Arial"/>
                <a:ea typeface="Arial"/>
                <a:cs typeface="Arial"/>
                <a:sym typeface="Arial"/>
              </a:rPr>
              <a:t>about the positive, meaningful changes accomplished.</a:t>
            </a:r>
            <a:endParaRPr sz="1800">
              <a:latin typeface="Arial"/>
              <a:ea typeface="Arial"/>
              <a:cs typeface="Arial"/>
              <a:sym typeface="Arial"/>
            </a:endParaRPr>
          </a:p>
          <a:p>
            <a:pPr marL="342900" lvl="0" indent="-342900" algn="l" rtl="0">
              <a:lnSpc>
                <a:spcPct val="90000"/>
              </a:lnSpc>
              <a:spcBef>
                <a:spcPts val="1000"/>
              </a:spcBef>
              <a:spcAft>
                <a:spcPts val="0"/>
              </a:spcAft>
              <a:buClr>
                <a:schemeClr val="dk1"/>
              </a:buClr>
              <a:buSzPts val="1700"/>
              <a:buFont typeface="Arial"/>
              <a:buAutoNum type="arabicPeriod"/>
            </a:pPr>
            <a:r>
              <a:rPr lang="en-US" sz="1800">
                <a:solidFill>
                  <a:srgbClr val="4D4F53"/>
                </a:solidFill>
                <a:latin typeface="Arial"/>
                <a:ea typeface="Arial"/>
                <a:cs typeface="Arial"/>
                <a:sym typeface="Arial"/>
              </a:rPr>
              <a:t>Use the </a:t>
            </a:r>
            <a:r>
              <a:rPr lang="en-US" sz="1800" b="1">
                <a:solidFill>
                  <a:schemeClr val="dk1"/>
                </a:solidFill>
                <a:latin typeface="Arial"/>
                <a:ea typeface="Arial"/>
                <a:cs typeface="Arial"/>
                <a:sym typeface="Arial"/>
              </a:rPr>
              <a:t>Sustainable Development Goals</a:t>
            </a:r>
            <a:r>
              <a:rPr lang="en-US" sz="1800">
                <a:solidFill>
                  <a:schemeClr val="dk1"/>
                </a:solidFill>
                <a:latin typeface="Arial"/>
                <a:ea typeface="Arial"/>
                <a:cs typeface="Arial"/>
                <a:sym typeface="Arial"/>
              </a:rPr>
              <a:t> </a:t>
            </a:r>
            <a:r>
              <a:rPr lang="en-US" sz="1800">
                <a:solidFill>
                  <a:srgbClr val="4D4F53"/>
                </a:solidFill>
                <a:latin typeface="Arial"/>
                <a:ea typeface="Arial"/>
                <a:cs typeface="Arial"/>
                <a:sym typeface="Arial"/>
              </a:rPr>
              <a:t>as a common vocabulary and reporting framework.</a:t>
            </a:r>
            <a:endParaRPr sz="1800">
              <a:latin typeface="Arial"/>
              <a:ea typeface="Arial"/>
              <a:cs typeface="Arial"/>
              <a:sym typeface="Arial"/>
            </a:endParaRPr>
          </a:p>
        </p:txBody>
      </p:sp>
      <p:grpSp>
        <p:nvGrpSpPr>
          <p:cNvPr id="428" name="Google Shape;428;p32"/>
          <p:cNvGrpSpPr/>
          <p:nvPr/>
        </p:nvGrpSpPr>
        <p:grpSpPr>
          <a:xfrm>
            <a:off x="6844324" y="2335759"/>
            <a:ext cx="3305097" cy="3095338"/>
            <a:chOff x="6880420" y="2480143"/>
            <a:chExt cx="3305097" cy="3095338"/>
          </a:xfrm>
        </p:grpSpPr>
        <p:pic>
          <p:nvPicPr>
            <p:cNvPr id="429" name="Google Shape;429;p32"/>
            <p:cNvPicPr preferRelativeResize="0"/>
            <p:nvPr/>
          </p:nvPicPr>
          <p:blipFill rotWithShape="1">
            <a:blip r:embed="rId4">
              <a:alphaModFix/>
            </a:blip>
            <a:srcRect/>
            <a:stretch/>
          </p:blipFill>
          <p:spPr>
            <a:xfrm>
              <a:off x="8962636" y="2745948"/>
              <a:ext cx="868589" cy="792647"/>
            </a:xfrm>
            <a:prstGeom prst="rect">
              <a:avLst/>
            </a:prstGeom>
            <a:noFill/>
            <a:ln>
              <a:noFill/>
            </a:ln>
          </p:spPr>
        </p:pic>
        <p:pic>
          <p:nvPicPr>
            <p:cNvPr id="430" name="Google Shape;430;p32"/>
            <p:cNvPicPr preferRelativeResize="0"/>
            <p:nvPr/>
          </p:nvPicPr>
          <p:blipFill rotWithShape="1">
            <a:blip r:embed="rId5">
              <a:alphaModFix/>
            </a:blip>
            <a:srcRect/>
            <a:stretch/>
          </p:blipFill>
          <p:spPr>
            <a:xfrm>
              <a:off x="7262019" y="4372084"/>
              <a:ext cx="1089495" cy="735763"/>
            </a:xfrm>
            <a:prstGeom prst="rect">
              <a:avLst/>
            </a:prstGeom>
            <a:noFill/>
            <a:ln>
              <a:noFill/>
            </a:ln>
          </p:spPr>
        </p:pic>
        <p:pic>
          <p:nvPicPr>
            <p:cNvPr id="431" name="Google Shape;431;p32"/>
            <p:cNvPicPr preferRelativeResize="0"/>
            <p:nvPr/>
          </p:nvPicPr>
          <p:blipFill rotWithShape="1">
            <a:blip r:embed="rId6">
              <a:alphaModFix/>
            </a:blip>
            <a:srcRect/>
            <a:stretch/>
          </p:blipFill>
          <p:spPr>
            <a:xfrm>
              <a:off x="7281867" y="2480143"/>
              <a:ext cx="1099139" cy="1059066"/>
            </a:xfrm>
            <a:prstGeom prst="rect">
              <a:avLst/>
            </a:prstGeom>
            <a:noFill/>
            <a:ln>
              <a:noFill/>
            </a:ln>
          </p:spPr>
        </p:pic>
        <p:sp>
          <p:nvSpPr>
            <p:cNvPr id="432" name="Google Shape;432;p32"/>
            <p:cNvSpPr/>
            <p:nvPr/>
          </p:nvSpPr>
          <p:spPr>
            <a:xfrm>
              <a:off x="6982032" y="3597027"/>
              <a:ext cx="1580640"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5596"/>
                  </a:solidFill>
                  <a:latin typeface="Arial"/>
                  <a:ea typeface="Arial"/>
                  <a:cs typeface="Arial"/>
                  <a:sym typeface="Arial"/>
                </a:rPr>
                <a:t>Commitments</a:t>
              </a:r>
              <a:endParaRPr sz="1600" b="1" i="0" u="none" strike="noStrike" cap="none">
                <a:solidFill>
                  <a:srgbClr val="005596"/>
                </a:solidFill>
                <a:latin typeface="Helvetica Neue"/>
                <a:ea typeface="Helvetica Neue"/>
                <a:cs typeface="Helvetica Neue"/>
                <a:sym typeface="Helvetica Neue"/>
              </a:endParaRPr>
            </a:p>
          </p:txBody>
        </p:sp>
        <p:sp>
          <p:nvSpPr>
            <p:cNvPr id="433" name="Google Shape;433;p32"/>
            <p:cNvSpPr/>
            <p:nvPr/>
          </p:nvSpPr>
          <p:spPr>
            <a:xfrm>
              <a:off x="8635780" y="3613901"/>
              <a:ext cx="1527878"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5596"/>
                  </a:solidFill>
                  <a:latin typeface="Arial"/>
                  <a:ea typeface="Arial"/>
                  <a:cs typeface="Arial"/>
                  <a:sym typeface="Arial"/>
                </a:rPr>
                <a:t>Standards</a:t>
              </a:r>
              <a:endParaRPr sz="1600" b="1" i="0" u="none" strike="noStrike" cap="none">
                <a:solidFill>
                  <a:srgbClr val="005596"/>
                </a:solidFill>
                <a:latin typeface="Helvetica Neue"/>
                <a:ea typeface="Helvetica Neue"/>
                <a:cs typeface="Helvetica Neue"/>
                <a:sym typeface="Helvetica Neue"/>
              </a:endParaRPr>
            </a:p>
          </p:txBody>
        </p:sp>
        <p:sp>
          <p:nvSpPr>
            <p:cNvPr id="434" name="Google Shape;434;p32"/>
            <p:cNvSpPr/>
            <p:nvPr/>
          </p:nvSpPr>
          <p:spPr>
            <a:xfrm>
              <a:off x="6880420" y="5235606"/>
              <a:ext cx="1783864"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5596"/>
                  </a:solidFill>
                  <a:latin typeface="Arial"/>
                  <a:ea typeface="Arial"/>
                  <a:cs typeface="Arial"/>
                  <a:sym typeface="Arial"/>
                </a:rPr>
                <a:t>Benchmarking</a:t>
              </a:r>
              <a:endParaRPr sz="1600" b="1" i="0" u="none" strike="noStrike" cap="none">
                <a:solidFill>
                  <a:srgbClr val="005596"/>
                </a:solidFill>
                <a:latin typeface="Helvetica Neue"/>
                <a:ea typeface="Helvetica Neue"/>
                <a:cs typeface="Helvetica Neue"/>
                <a:sym typeface="Helvetica Neue"/>
              </a:endParaRPr>
            </a:p>
          </p:txBody>
        </p:sp>
        <p:sp>
          <p:nvSpPr>
            <p:cNvPr id="435" name="Google Shape;435;p32"/>
            <p:cNvSpPr/>
            <p:nvPr/>
          </p:nvSpPr>
          <p:spPr>
            <a:xfrm>
              <a:off x="8613921" y="5206149"/>
              <a:ext cx="1571596" cy="3693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5596"/>
                  </a:solidFill>
                  <a:latin typeface="Arial"/>
                  <a:ea typeface="Arial"/>
                  <a:cs typeface="Arial"/>
                  <a:sym typeface="Arial"/>
                </a:rPr>
                <a:t>Peer Learning</a:t>
              </a:r>
              <a:r>
                <a:rPr lang="en-US" sz="1800" b="1" i="0" u="none" strike="noStrike" cap="none">
                  <a:solidFill>
                    <a:srgbClr val="4D4F53"/>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36" name="Google Shape;436;p32"/>
            <p:cNvPicPr preferRelativeResize="0"/>
            <p:nvPr/>
          </p:nvPicPr>
          <p:blipFill rotWithShape="1">
            <a:blip r:embed="rId7">
              <a:alphaModFix/>
            </a:blip>
            <a:srcRect/>
            <a:stretch/>
          </p:blipFill>
          <p:spPr>
            <a:xfrm>
              <a:off x="8758429" y="4277317"/>
              <a:ext cx="1276589" cy="941214"/>
            </a:xfrm>
            <a:prstGeom prst="rect">
              <a:avLst/>
            </a:prstGeom>
            <a:noFill/>
            <a:ln>
              <a:noFill/>
            </a:ln>
          </p:spPr>
        </p:pic>
      </p:grpSp>
      <p:pic>
        <p:nvPicPr>
          <p:cNvPr id="437" name="Google Shape;437;p32"/>
          <p:cNvPicPr preferRelativeResize="0"/>
          <p:nvPr/>
        </p:nvPicPr>
        <p:blipFill rotWithShape="1">
          <a:blip r:embed="rId8">
            <a:alphaModFix/>
          </a:blip>
          <a:srcRect/>
          <a:stretch/>
        </p:blipFill>
        <p:spPr>
          <a:xfrm>
            <a:off x="10421389" y="2346867"/>
            <a:ext cx="1099139" cy="31551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33"/>
          <p:cNvSpPr txBox="1"/>
          <p:nvPr/>
        </p:nvSpPr>
        <p:spPr>
          <a:xfrm>
            <a:off x="543274" y="904204"/>
            <a:ext cx="7759477" cy="3579000"/>
          </a:xfrm>
          <a:prstGeom prst="rect">
            <a:avLst/>
          </a:prstGeom>
          <a:noFill/>
          <a:ln>
            <a:noFill/>
          </a:ln>
        </p:spPr>
        <p:txBody>
          <a:bodyPr spcFirstLastPara="1" wrap="square" lIns="91425" tIns="45700" rIns="91425" bIns="45700" anchor="t" anchorCtr="0">
            <a:noAutofit/>
          </a:bodyPr>
          <a:lstStyle/>
          <a:p>
            <a:pPr marL="0" marR="0" lvl="0" indent="0" algn="l" rtl="0">
              <a:lnSpc>
                <a:spcPct val="107142"/>
              </a:lnSpc>
              <a:spcBef>
                <a:spcPts val="0"/>
              </a:spcBef>
              <a:spcAft>
                <a:spcPts val="0"/>
              </a:spcAft>
              <a:buClr>
                <a:schemeClr val="lt1"/>
              </a:buClr>
              <a:buSzPts val="2800"/>
              <a:buFont typeface="Arial"/>
              <a:buNone/>
            </a:pPr>
            <a:r>
              <a:rPr lang="en-US" sz="2800" b="0" i="0" u="none" strike="noStrike" cap="none" dirty="0">
                <a:solidFill>
                  <a:schemeClr val="lt1"/>
                </a:solidFill>
                <a:latin typeface="Arial"/>
                <a:ea typeface="Arial"/>
                <a:cs typeface="Arial"/>
                <a:sym typeface="Arial"/>
              </a:rPr>
              <a:t>The </a:t>
            </a:r>
            <a:r>
              <a:rPr lang="en-US" sz="2800" b="0" i="0" u="none" strike="noStrike" cap="none" dirty="0">
                <a:solidFill>
                  <a:srgbClr val="8BA4CC"/>
                </a:solidFill>
                <a:latin typeface="Arial"/>
                <a:ea typeface="Arial"/>
                <a:cs typeface="Arial"/>
                <a:sym typeface="Arial"/>
              </a:rPr>
              <a:t>Corporate Fiber &amp; Materials Benchmark </a:t>
            </a:r>
            <a:r>
              <a:rPr lang="en-US" sz="2800" b="0" i="0" u="none" strike="noStrike" cap="none" dirty="0">
                <a:solidFill>
                  <a:schemeClr val="lt1"/>
                </a:solidFill>
                <a:latin typeface="Arial"/>
                <a:ea typeface="Arial"/>
                <a:cs typeface="Arial"/>
                <a:sym typeface="Arial"/>
              </a:rPr>
              <a:t>helps companies systematically </a:t>
            </a:r>
            <a:r>
              <a:rPr lang="en-US" sz="2800" b="0" i="0" u="none" strike="noStrike" cap="none" dirty="0">
                <a:solidFill>
                  <a:srgbClr val="8BA4CC"/>
                </a:solidFill>
                <a:latin typeface="Arial"/>
                <a:ea typeface="Arial"/>
                <a:cs typeface="Arial"/>
                <a:sym typeface="Arial"/>
              </a:rPr>
              <a:t>measure, manage and integrate </a:t>
            </a:r>
            <a:r>
              <a:rPr lang="en-US" sz="2800" b="0" i="0" u="none" strike="noStrike" cap="none" dirty="0">
                <a:solidFill>
                  <a:schemeClr val="lt1"/>
                </a:solidFill>
                <a:latin typeface="Arial"/>
                <a:ea typeface="Arial"/>
                <a:cs typeface="Arial"/>
                <a:sym typeface="Arial"/>
              </a:rPr>
              <a:t>a preferred fiber and materials strategy into mainstream business operations.</a:t>
            </a:r>
            <a:endParaRPr sz="2800" b="0" i="0" u="none" strike="noStrike" cap="none" dirty="0">
              <a:solidFill>
                <a:srgbClr val="000000"/>
              </a:solidFill>
              <a:latin typeface="Arial"/>
              <a:ea typeface="Arial"/>
              <a:cs typeface="Arial"/>
              <a:sym typeface="Arial"/>
            </a:endParaRPr>
          </a:p>
          <a:p>
            <a:pPr marL="0" marR="0" lvl="0" indent="0" algn="l" rtl="0">
              <a:lnSpc>
                <a:spcPct val="83333"/>
              </a:lnSpc>
              <a:spcBef>
                <a:spcPts val="0"/>
              </a:spcBef>
              <a:spcAft>
                <a:spcPts val="0"/>
              </a:spcAft>
              <a:buClr>
                <a:schemeClr val="lt1"/>
              </a:buClr>
              <a:buSzPts val="2800"/>
              <a:buFont typeface="Arial"/>
              <a:buNone/>
            </a:pPr>
            <a:br>
              <a:rPr lang="en-US" sz="2800" b="0" i="0" u="none" strike="noStrike" cap="none" dirty="0">
                <a:solidFill>
                  <a:schemeClr val="lt1"/>
                </a:solidFill>
                <a:latin typeface="Arial"/>
                <a:ea typeface="Arial"/>
                <a:cs typeface="Arial"/>
                <a:sym typeface="Arial"/>
              </a:rPr>
            </a:br>
            <a:r>
              <a:rPr lang="en-US" sz="3600" b="0" i="0" u="none" strike="noStrike" cap="none" dirty="0">
                <a:solidFill>
                  <a:schemeClr val="lt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0" marR="0" lvl="0" indent="0" algn="l" rtl="0">
              <a:lnSpc>
                <a:spcPct val="107142"/>
              </a:lnSpc>
              <a:spcBef>
                <a:spcPts val="0"/>
              </a:spcBef>
              <a:spcAft>
                <a:spcPts val="0"/>
              </a:spcAft>
              <a:buClr>
                <a:schemeClr val="dk1"/>
              </a:buClr>
              <a:buSzPts val="2800"/>
              <a:buFont typeface="Helvetica Neue"/>
              <a:buNone/>
            </a:pPr>
            <a:endParaRPr sz="2800" b="0" i="0" u="none" strike="noStrike" cap="none" dirty="0">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34"/>
          <p:cNvSpPr txBox="1">
            <a:spLocks noGrp="1"/>
          </p:cNvSpPr>
          <p:nvPr>
            <p:ph type="body" idx="4294967295"/>
          </p:nvPr>
        </p:nvSpPr>
        <p:spPr>
          <a:xfrm>
            <a:off x="609600" y="914475"/>
            <a:ext cx="10391775" cy="329809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a:solidFill>
                  <a:schemeClr val="lt1"/>
                </a:solidFill>
                <a:latin typeface="Arial"/>
                <a:ea typeface="Arial"/>
                <a:cs typeface="Arial"/>
                <a:sym typeface="Arial"/>
              </a:rPr>
              <a:t>It is the sourcing of raw materials that is the direct interface between business and nature. Through sustainable sourcing and reconfiguring supply chains, we can help drive change in agriculture, mining, and forestry, and promote regenerative, wildlife-friendly approaches to production.</a:t>
            </a:r>
            <a:endParaRPr/>
          </a:p>
          <a:p>
            <a:pPr marL="0" lvl="0" indent="0" algn="r" rtl="0">
              <a:lnSpc>
                <a:spcPct val="90000"/>
              </a:lnSpc>
              <a:spcBef>
                <a:spcPts val="1000"/>
              </a:spcBef>
              <a:spcAft>
                <a:spcPts val="0"/>
              </a:spcAft>
              <a:buClr>
                <a:srgbClr val="DCE5F5"/>
              </a:buClr>
              <a:buSzPts val="2800"/>
              <a:buNone/>
            </a:pPr>
            <a:r>
              <a:rPr lang="en-US">
                <a:solidFill>
                  <a:srgbClr val="DCE5F5"/>
                </a:solidFill>
                <a:latin typeface="Arial"/>
                <a:ea typeface="Arial"/>
                <a:cs typeface="Arial"/>
                <a:sym typeface="Arial"/>
              </a:rPr>
              <a:t>Dr. Helen Crowley, </a:t>
            </a:r>
            <a:endParaRPr/>
          </a:p>
          <a:p>
            <a:pPr marL="0" lvl="0" indent="0" algn="r" rtl="0">
              <a:lnSpc>
                <a:spcPct val="90000"/>
              </a:lnSpc>
              <a:spcBef>
                <a:spcPts val="1000"/>
              </a:spcBef>
              <a:spcAft>
                <a:spcPts val="0"/>
              </a:spcAft>
              <a:buClr>
                <a:srgbClr val="DCE5F5"/>
              </a:buClr>
              <a:buSzPts val="2800"/>
              <a:buNone/>
            </a:pPr>
            <a:r>
              <a:rPr lang="en-US">
                <a:solidFill>
                  <a:srgbClr val="DCE5F5"/>
                </a:solidFill>
                <a:latin typeface="Arial"/>
                <a:ea typeface="Arial"/>
                <a:cs typeface="Arial"/>
                <a:sym typeface="Arial"/>
              </a:rPr>
              <a:t>Head of Sustainable Sourcing Innovation, Kering</a:t>
            </a:r>
            <a:endParaRPr>
              <a:solidFill>
                <a:srgbClr val="DCE5F5"/>
              </a:solidFill>
              <a:latin typeface="Arial"/>
              <a:ea typeface="Arial"/>
              <a:cs typeface="Arial"/>
              <a:sym typeface="Arial"/>
            </a:endParaRPr>
          </a:p>
        </p:txBody>
      </p:sp>
      <p:sp>
        <p:nvSpPr>
          <p:cNvPr id="449" name="Google Shape;449;p34"/>
          <p:cNvSpPr txBox="1"/>
          <p:nvPr/>
        </p:nvSpPr>
        <p:spPr>
          <a:xfrm>
            <a:off x="452662" y="276642"/>
            <a:ext cx="2766265" cy="255269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9CB2E1"/>
              </a:buClr>
              <a:buSzPts val="9600"/>
              <a:buFont typeface="Arial"/>
              <a:buNone/>
            </a:pPr>
            <a:r>
              <a:rPr lang="en-US" sz="9600" b="1" i="0" u="none" strike="noStrike" cap="none">
                <a:solidFill>
                  <a:srgbClr val="9CB2E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grpSp>
        <p:nvGrpSpPr>
          <p:cNvPr id="454" name="Google Shape;454;p35"/>
          <p:cNvGrpSpPr/>
          <p:nvPr/>
        </p:nvGrpSpPr>
        <p:grpSpPr>
          <a:xfrm>
            <a:off x="519566" y="595765"/>
            <a:ext cx="6220506" cy="3514725"/>
            <a:chOff x="5216752" y="710065"/>
            <a:chExt cx="6220506" cy="3514725"/>
          </a:xfrm>
        </p:grpSpPr>
        <p:pic>
          <p:nvPicPr>
            <p:cNvPr id="455" name="Google Shape;455;p35">
              <a:hlinkClick r:id="rId3"/>
            </p:cNvPr>
            <p:cNvPicPr preferRelativeResize="0"/>
            <p:nvPr/>
          </p:nvPicPr>
          <p:blipFill rotWithShape="1">
            <a:blip r:embed="rId4">
              <a:alphaModFix/>
            </a:blip>
            <a:srcRect r="596"/>
            <a:stretch/>
          </p:blipFill>
          <p:spPr>
            <a:xfrm>
              <a:off x="5216752" y="710065"/>
              <a:ext cx="6220506" cy="3514725"/>
            </a:xfrm>
            <a:prstGeom prst="rect">
              <a:avLst/>
            </a:prstGeom>
            <a:noFill/>
            <a:ln>
              <a:noFill/>
            </a:ln>
          </p:spPr>
        </p:pic>
        <p:sp>
          <p:nvSpPr>
            <p:cNvPr id="456" name="Google Shape;456;p35">
              <a:hlinkClick r:id="rId3"/>
            </p:cNvPr>
            <p:cNvSpPr/>
            <p:nvPr/>
          </p:nvSpPr>
          <p:spPr>
            <a:xfrm rot="5400000">
              <a:off x="8106148" y="2133565"/>
              <a:ext cx="566100" cy="595200"/>
            </a:xfrm>
            <a:prstGeom prst="triangle">
              <a:avLst>
                <a:gd name="adj" fmla="val 50000"/>
              </a:avLst>
            </a:prstGeom>
            <a:solidFill>
              <a:schemeClr val="lt1"/>
            </a:solidFill>
            <a:ln w="158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grpSp>
      <p:sp>
        <p:nvSpPr>
          <p:cNvPr id="457" name="Google Shape;457;p35"/>
          <p:cNvSpPr/>
          <p:nvPr/>
        </p:nvSpPr>
        <p:spPr>
          <a:xfrm>
            <a:off x="499481" y="4160934"/>
            <a:ext cx="36150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chemeClr val="hlink"/>
                </a:solidFill>
                <a:latin typeface="Arial"/>
                <a:ea typeface="Arial"/>
                <a:cs typeface="Arial"/>
                <a:sym typeface="Arial"/>
                <a:hlinkClick r:id="rId5"/>
              </a:rPr>
              <a:t>https://textileexchange.org/pfm-benchmark/</a:t>
            </a:r>
            <a:endParaRPr sz="1400" b="0" i="0" u="none" strike="noStrike" cap="none">
              <a:solidFill>
                <a:srgbClr val="000000"/>
              </a:solidFill>
              <a:latin typeface="Arial"/>
              <a:ea typeface="Arial"/>
              <a:cs typeface="Arial"/>
              <a:sym typeface="Arial"/>
            </a:endParaRPr>
          </a:p>
        </p:txBody>
      </p:sp>
      <p:sp>
        <p:nvSpPr>
          <p:cNvPr id="458" name="Google Shape;458;p35"/>
          <p:cNvSpPr txBox="1"/>
          <p:nvPr/>
        </p:nvSpPr>
        <p:spPr>
          <a:xfrm>
            <a:off x="6884475" y="663140"/>
            <a:ext cx="4844700" cy="3285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lt1"/>
              </a:buClr>
              <a:buSzPts val="4000"/>
              <a:buFont typeface="Arial"/>
              <a:buNone/>
            </a:pPr>
            <a:r>
              <a:rPr lang="en-US" sz="2400" b="0" i="0" u="none" strike="noStrike" cap="none">
                <a:solidFill>
                  <a:srgbClr val="FFFFFF"/>
                </a:solidFill>
                <a:latin typeface="Helvetica Neue"/>
                <a:ea typeface="Helvetica Neue"/>
                <a:cs typeface="Helvetica Neue"/>
                <a:sym typeface="Helvetica Neue"/>
              </a:rPr>
              <a:t>Why benchmark fibers and materials?</a:t>
            </a:r>
            <a:endParaRPr sz="2800" b="0" i="0" u="none" strike="noStrike" cap="none">
              <a:solidFill>
                <a:srgbClr val="FFFFFF"/>
              </a:solidFill>
              <a:latin typeface="Helvetica Neue"/>
              <a:ea typeface="Helvetica Neue"/>
              <a:cs typeface="Helvetica Neue"/>
              <a:sym typeface="Helvetica Neue"/>
            </a:endParaRPr>
          </a:p>
        </p:txBody>
      </p:sp>
    </p:spTree>
  </p:cSld>
  <p:clrMapOvr>
    <a:masterClrMapping/>
  </p:clrMapOvr>
</p:sld>
</file>

<file path=ppt/theme/theme1.xml><?xml version="1.0" encoding="utf-8"?>
<a:theme xmlns:a="http://schemas.openxmlformats.org/drawingml/2006/main" name="TE-THEME-12">
  <a:themeElements>
    <a:clrScheme name="Custom 5">
      <a:dk1>
        <a:srgbClr val="005596"/>
      </a:dk1>
      <a:lt1>
        <a:srgbClr val="FFFFFF"/>
      </a:lt1>
      <a:dk2>
        <a:srgbClr val="4D4F53"/>
      </a:dk2>
      <a:lt2>
        <a:srgbClr val="E7E6E6"/>
      </a:lt2>
      <a:accent1>
        <a:srgbClr val="5C81CE"/>
      </a:accent1>
      <a:accent2>
        <a:srgbClr val="E67800"/>
      </a:accent2>
      <a:accent3>
        <a:srgbClr val="808285"/>
      </a:accent3>
      <a:accent4>
        <a:srgbClr val="B7780B"/>
      </a:accent4>
      <a:accent5>
        <a:srgbClr val="808285"/>
      </a:accent5>
      <a:accent6>
        <a:srgbClr val="6DB33F"/>
      </a:accent6>
      <a:hlink>
        <a:srgbClr val="5C81CE"/>
      </a:hlink>
      <a:folHlink>
        <a:srgbClr val="B35F5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THEME-12">
  <a:themeElements>
    <a:clrScheme name="Custom 5">
      <a:dk1>
        <a:srgbClr val="005596"/>
      </a:dk1>
      <a:lt1>
        <a:srgbClr val="FFFFFF"/>
      </a:lt1>
      <a:dk2>
        <a:srgbClr val="4D4F53"/>
      </a:dk2>
      <a:lt2>
        <a:srgbClr val="E7E6E6"/>
      </a:lt2>
      <a:accent1>
        <a:srgbClr val="5C81CE"/>
      </a:accent1>
      <a:accent2>
        <a:srgbClr val="E67800"/>
      </a:accent2>
      <a:accent3>
        <a:srgbClr val="808285"/>
      </a:accent3>
      <a:accent4>
        <a:srgbClr val="B7780B"/>
      </a:accent4>
      <a:accent5>
        <a:srgbClr val="808285"/>
      </a:accent5>
      <a:accent6>
        <a:srgbClr val="6DB33F"/>
      </a:accent6>
      <a:hlink>
        <a:srgbClr val="5C81CE"/>
      </a:hlink>
      <a:folHlink>
        <a:srgbClr val="B35F5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944</TotalTime>
  <Words>5033</Words>
  <Application>Microsoft Macintosh PowerPoint</Application>
  <PresentationFormat>Widescreen</PresentationFormat>
  <Paragraphs>574</Paragraphs>
  <Slides>42</Slides>
  <Notes>42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42</vt:i4>
      </vt:variant>
    </vt:vector>
  </HeadingPairs>
  <TitlesOfParts>
    <vt:vector size="49" baseType="lpstr">
      <vt:lpstr>Arial</vt:lpstr>
      <vt:lpstr>Calibri</vt:lpstr>
      <vt:lpstr>Helvetica Neue</vt:lpstr>
      <vt:lpstr>Noto Sans Symbols</vt:lpstr>
      <vt:lpstr>Roboto</vt:lpstr>
      <vt:lpstr>TE-THEME-12</vt:lpstr>
      <vt:lpstr>TE-THEME-12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Liesl Truscott</cp:lastModifiedBy>
  <cp:revision>4</cp:revision>
  <dcterms:modified xsi:type="dcterms:W3CDTF">2019-04-03T13:45:53Z</dcterms:modified>
</cp:coreProperties>
</file>